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Default Extension="bin" ContentType="application/vnd.openxmlformats-officedocument.oleObject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charts/chart18.xml" ContentType="application/vnd.openxmlformats-officedocument.drawingml.chart+xml"/>
  <Override PartName="/ppt/tags/tag5.xml" ContentType="application/vnd.openxmlformats-officedocument.presentationml.tags+xml"/>
  <Override PartName="/ppt/charts/chart36.xml" ContentType="application/vnd.openxmlformats-officedocument.drawingml.chart+xml"/>
  <Override PartName="/ppt/theme/themeOverride6.xml" ContentType="application/vnd.openxmlformats-officedocument.themeOverride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Default Extension="emf" ContentType="image/x-emf"/>
  <Override PartName="/ppt/charts/chart54.xml" ContentType="application/vnd.openxmlformats-officedocument.drawingml.chart+xml"/>
  <Override PartName="/ppt/notesSlides/notesSlide17.xml" ContentType="application/vnd.openxmlformats-officedocument.presentationml.notesSlide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charts/chart74.xml" ContentType="application/vnd.openxmlformats-officedocument.drawingml.char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tags/tag3.xml" ContentType="application/vnd.openxmlformats-officedocument.presentationml.tags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charts/chart75.xml" ContentType="application/vnd.openxmlformats-officedocument.drawingml.chart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Layouts/slideLayout42.xml" ContentType="application/vnd.openxmlformats-officedocument.presentationml.slideLayout+xml"/>
  <Override PartName="/ppt/charts/chart4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1" r:id="rId2"/>
    <p:sldMasterId id="2147483971" r:id="rId3"/>
  </p:sldMasterIdLst>
  <p:notesMasterIdLst>
    <p:notesMasterId r:id="rId32"/>
  </p:notesMasterIdLst>
  <p:sldIdLst>
    <p:sldId id="2401" r:id="rId4"/>
    <p:sldId id="2403" r:id="rId5"/>
    <p:sldId id="2404" r:id="rId6"/>
    <p:sldId id="2405" r:id="rId7"/>
    <p:sldId id="2195" r:id="rId8"/>
    <p:sldId id="2194" r:id="rId9"/>
    <p:sldId id="2358" r:id="rId10"/>
    <p:sldId id="2360" r:id="rId11"/>
    <p:sldId id="2371" r:id="rId12"/>
    <p:sldId id="2373" r:id="rId13"/>
    <p:sldId id="2421" r:id="rId14"/>
    <p:sldId id="2378" r:id="rId15"/>
    <p:sldId id="2418" r:id="rId16"/>
    <p:sldId id="2438" r:id="rId17"/>
    <p:sldId id="2448" r:id="rId18"/>
    <p:sldId id="2439" r:id="rId19"/>
    <p:sldId id="2437" r:id="rId20"/>
    <p:sldId id="2426" r:id="rId21"/>
    <p:sldId id="2299" r:id="rId22"/>
    <p:sldId id="2441" r:id="rId23"/>
    <p:sldId id="2445" r:id="rId24"/>
    <p:sldId id="2406" r:id="rId25"/>
    <p:sldId id="2431" r:id="rId26"/>
    <p:sldId id="2297" r:id="rId27"/>
    <p:sldId id="2296" r:id="rId28"/>
    <p:sldId id="2443" r:id="rId29"/>
    <p:sldId id="1938" r:id="rId30"/>
    <p:sldId id="2402" r:id="rId31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CC"/>
    <a:srgbClr val="0CA454"/>
    <a:srgbClr val="29E0F3"/>
    <a:srgbClr val="A86ED4"/>
    <a:srgbClr val="64E8F6"/>
    <a:srgbClr val="07747F"/>
    <a:srgbClr val="BD4A47"/>
    <a:srgbClr val="0066FF"/>
    <a:srgbClr val="1599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89311" autoAdjust="0"/>
  </p:normalViewPr>
  <p:slideViewPr>
    <p:cSldViewPr showGuides="1">
      <p:cViewPr varScale="1">
        <p:scale>
          <a:sx n="81" d="100"/>
          <a:sy n="81" d="100"/>
        </p:scale>
        <p:origin x="-146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9166"/>
    </p:cViewPr>
  </p:sorterViewPr>
  <p:notesViewPr>
    <p:cSldViewPr showGuides="1">
      <p:cViewPr varScale="1">
        <p:scale>
          <a:sx n="91" d="100"/>
          <a:sy n="91" d="100"/>
        </p:scale>
        <p:origin x="-3774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ok_serv\arh\2014\&#1057;&#1045;&#1050;&#1058;&#1054;&#1056;%20&#1052;&#1045;&#1058;&#1054;&#1044;&#1054;&#1051;&#1054;&#1043;&#1048;&#1048;%20&#1048;%20&#1040;&#1053;&#1040;&#1051;&#1048;&#1047;&#1040;\&#1061;&#1040;&#1056;&#1040;&#1050;&#1058;&#1045;&#1056;&#1048;&#1057;&#1058;&#1048;&#1050;&#1040;%20&#1050;&#1040;&#1044;&#1056;&#1054;&#1042;&#1054;&#1049;%20&#1057;&#1048;&#1058;&#1059;&#1040;&#1062;&#1048;&#1048;\&#1096;&#1072;&#1073;&#1083;&#1086;&#1085;&#1099;\&#1091;&#1082;&#1086;&#1084;&#1087;&#1083;&#1077;&#1082;&#1090;&#1086;&#1074;&#1072;&#1085;&#1085;&#1086;&#1089;&#1090;&#1100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logodzinskii\Desktop\&#1040;&#1083;&#1077;&#1082;&#1089;&#1072;&#1085;&#1076;&#1088;\&#1072;&#1083;&#1077;&#1082;&#1089;&#1072;&#1085;&#1076;&#1088;\2015\&#1086;&#1090;&#1095;&#1077;&#1090;&#1099;\&#1090;&#1077;&#1082;&#1091;&#1095;&#1077;&#1089;&#1090;&#1100;\&#1084;&#1072;&#1081;\&#1087;&#1088;&#1080;&#1095;&#1080;&#1085;&#1099;%20&#1091;&#1074;&#1086;&#1083;&#1100;&#1085;&#1077;&#1085;&#1080;&#1103;%20&#1084;&#1072;&#1081;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YuSajkina\AppData\Local\Microsoft\Windows\Temporary%20Internet%20Files\Content.Outlook\VIKO59M4\&#1076;&#1080;&#1072;&#1075;&#1088;&#1072;&#1084;&#1084;&#1072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3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7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vrw-app-04\Users\&#1054;&#1090;&#1076;&#1077;&#1083;%20&#1086;&#1088;&#1075;&#1072;&#1085;&#1080;&#1079;&#1072;&#1094;&#1080;&#1080;%20&#1088;&#1072;&#1073;&#1086;&#1090;&#1099;%20&#1089;&#1090;&#1072;&#1085;&#1094;&#1080;&#1081;\&#1040;&#1085;&#1072;&#1083;&#1080;&#1079;%20&#1088;&#1072;&#1073;&#1086;&#1090;&#1099;%20&#1089;&#1086;&#1088;&#1090;&#1080;&#1088;&#1086;&#1074;&#1086;&#1095;&#1085;&#1099;&#1093;%20&#1089;&#1090;&#1072;&#1085;&#1094;&#1080;&#1081;\&#1057;&#1083;&#1072;&#1081;&#1076;&#1099;%20&#1089;&#1086;&#1088;&#1090;&#1080;&#1088;&#1086;&#1074;&#1082;&#1080;\2015\&#1057;&#1086;&#1088;&#1090;&#1080;&#1088;&#1086;&#1074;&#1082;&#1080;%20&#1087;&#1086;&#1082;&#1072;&#1079;&#1072;&#1090;&#1077;&#1083;&#1080;%205%20&#1084;&#1077;&#1089;&#1103;&#1094;&#1077;&#1074;%202015.xls" TargetMode="External"/><Relationship Id="rId1" Type="http://schemas.openxmlformats.org/officeDocument/2006/relationships/themeOverride" Target="../theme/themeOverride8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&#1044;&#1086;&#1082;&#1091;&#1084;&#1077;&#1085;&#1090;&#1099;\&#1087;&#1088;&#1077;&#1079;&#1077;&#1085;&#1090;&#1072;&#1096;&#1082;&#1080;\&#1040;&#1083;&#1100;&#1073;&#1086;&#1084;%20&#1076;&#1083;&#1103;%20&#1053;%20&#1079;&#1072;%20%209%20&#1084;&#1077;&#1089;&#1103;&#1094;&#1077;&#1074;%202013\&#1090;&#1088;&#1072;&#1074;&#1084;&#1072;&#1090;&#1080;&#1079;&#1084;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018893914856766E-3"/>
          <c:y val="2.7150968053679645E-2"/>
          <c:w val="0.97349829216553674"/>
          <c:h val="0.72124916214466861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EEECE1">
                    <a:lumMod val="75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  <a:tileRect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Lbls>
            <c:dLbl>
              <c:idx val="1"/>
              <c:delete val="1"/>
            </c:dLbl>
            <c:dLbl>
              <c:idx val="11"/>
              <c:layout>
                <c:manualLayout>
                  <c:x val="3.782505910165494E-3"/>
                  <c:y val="1.67364016736402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укомпл!$A$53:$A$62</c:f>
              <c:strCache>
                <c:ptCount val="10"/>
                <c:pt idx="0">
                  <c:v>Машинисты Т</c:v>
                </c:pt>
                <c:pt idx="1">
                  <c:v>Пом. Маш  Т</c:v>
                </c:pt>
                <c:pt idx="2">
                  <c:v>деж.по станциям ДУД</c:v>
                </c:pt>
                <c:pt idx="3">
                  <c:v>составители поездов ДУД</c:v>
                </c:pt>
                <c:pt idx="4">
                  <c:v>Монтеры пути Служба (П)</c:v>
                </c:pt>
                <c:pt idx="5">
                  <c:v>Электромонт конт. сети. Служба (Э)</c:v>
                </c:pt>
                <c:pt idx="6">
                  <c:v>Электромех Служба (Ш)</c:v>
                </c:pt>
                <c:pt idx="7">
                  <c:v>Осмотрщики вагонов (В)</c:v>
                </c:pt>
                <c:pt idx="8">
                  <c:v>Электромеханики (включая старших) (НС)</c:v>
                </c:pt>
                <c:pt idx="9">
                  <c:v>Агенты СФТО</c:v>
                </c:pt>
              </c:strCache>
            </c:strRef>
          </c:cat>
          <c:val>
            <c:numRef>
              <c:f>укомпл!$B$53:$B$62</c:f>
              <c:numCache>
                <c:formatCode>0.0%</c:formatCode>
                <c:ptCount val="10"/>
                <c:pt idx="0">
                  <c:v>0.97800000000000054</c:v>
                </c:pt>
                <c:pt idx="1">
                  <c:v>0.97500000000000053</c:v>
                </c:pt>
                <c:pt idx="2">
                  <c:v>1.07</c:v>
                </c:pt>
                <c:pt idx="3">
                  <c:v>0.96500000000000064</c:v>
                </c:pt>
                <c:pt idx="4">
                  <c:v>0.98099999999999998</c:v>
                </c:pt>
                <c:pt idx="5">
                  <c:v>0.96900000000000064</c:v>
                </c:pt>
                <c:pt idx="6">
                  <c:v>0.999</c:v>
                </c:pt>
                <c:pt idx="7">
                  <c:v>0.99299999999999999</c:v>
                </c:pt>
                <c:pt idx="8">
                  <c:v>0.95800000000000063</c:v>
                </c:pt>
                <c:pt idx="9">
                  <c:v>1.05</c:v>
                </c:pt>
              </c:numCache>
            </c:numRef>
          </c:val>
        </c:ser>
        <c:gapWidth val="44"/>
        <c:axId val="70093056"/>
        <c:axId val="48923008"/>
      </c:barChart>
      <c:lineChart>
        <c:grouping val="standard"/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укомпл!$A$53:$A$62</c:f>
              <c:strCache>
                <c:ptCount val="10"/>
                <c:pt idx="0">
                  <c:v>Машинисты Т</c:v>
                </c:pt>
                <c:pt idx="1">
                  <c:v>Пом. Маш  Т</c:v>
                </c:pt>
                <c:pt idx="2">
                  <c:v>деж.по станциям ДУД</c:v>
                </c:pt>
                <c:pt idx="3">
                  <c:v>составители поездов ДУД</c:v>
                </c:pt>
                <c:pt idx="4">
                  <c:v>Монтеры пути Служба (П)</c:v>
                </c:pt>
                <c:pt idx="5">
                  <c:v>Электромонт конт. сети. Служба (Э)</c:v>
                </c:pt>
                <c:pt idx="6">
                  <c:v>Электромех Служба (Ш)</c:v>
                </c:pt>
                <c:pt idx="7">
                  <c:v>Осмотрщики вагонов (В)</c:v>
                </c:pt>
                <c:pt idx="8">
                  <c:v>Электромеханики (включая старших) (НС)</c:v>
                </c:pt>
                <c:pt idx="9">
                  <c:v>Агенты СФТО</c:v>
                </c:pt>
              </c:strCache>
            </c:strRef>
          </c:cat>
          <c:val>
            <c:numRef>
              <c:f>укомпл!$C$53:$C$62</c:f>
              <c:numCache>
                <c:formatCode>0.0%</c:formatCode>
                <c:ptCount val="10"/>
                <c:pt idx="0">
                  <c:v>0.98899999999999999</c:v>
                </c:pt>
                <c:pt idx="1">
                  <c:v>0.98899999999999999</c:v>
                </c:pt>
                <c:pt idx="2">
                  <c:v>0.98899999999999999</c:v>
                </c:pt>
                <c:pt idx="3">
                  <c:v>0.98899999999999999</c:v>
                </c:pt>
                <c:pt idx="4">
                  <c:v>0.98899999999999999</c:v>
                </c:pt>
                <c:pt idx="5">
                  <c:v>0.98899999999999999</c:v>
                </c:pt>
                <c:pt idx="6">
                  <c:v>0.98899999999999999</c:v>
                </c:pt>
                <c:pt idx="7">
                  <c:v>0.98899999999999999</c:v>
                </c:pt>
                <c:pt idx="8">
                  <c:v>0.98899999999999999</c:v>
                </c:pt>
                <c:pt idx="9">
                  <c:v>0.98899999999999999</c:v>
                </c:pt>
              </c:numCache>
            </c:numRef>
          </c:val>
        </c:ser>
        <c:marker val="1"/>
        <c:axId val="70093056"/>
        <c:axId val="48923008"/>
      </c:lineChart>
      <c:catAx>
        <c:axId val="700930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8923008"/>
        <c:crosses val="autoZero"/>
        <c:auto val="1"/>
        <c:lblAlgn val="ctr"/>
        <c:lblOffset val="100"/>
      </c:catAx>
      <c:valAx>
        <c:axId val="48923008"/>
        <c:scaling>
          <c:orientation val="minMax"/>
        </c:scaling>
        <c:delete val="1"/>
        <c:axPos val="l"/>
        <c:numFmt formatCode="0.0%" sourceLinked="1"/>
        <c:tickLblPos val="none"/>
        <c:crossAx val="7009305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35615423301600718"/>
          <c:w val="1"/>
          <c:h val="0.56628089565533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1.8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1040896"/>
        <c:axId val="121042432"/>
        <c:axId val="0"/>
      </c:bar3DChart>
      <c:catAx>
        <c:axId val="121040896"/>
        <c:scaling>
          <c:orientation val="minMax"/>
        </c:scaling>
        <c:delete val="1"/>
        <c:axPos val="b"/>
        <c:numFmt formatCode="General" sourceLinked="1"/>
        <c:tickLblPos val="none"/>
        <c:crossAx val="121042432"/>
        <c:crosses val="autoZero"/>
        <c:auto val="1"/>
        <c:lblAlgn val="ctr"/>
        <c:lblOffset val="100"/>
      </c:catAx>
      <c:valAx>
        <c:axId val="121042432"/>
        <c:scaling>
          <c:orientation val="minMax"/>
        </c:scaling>
        <c:delete val="1"/>
        <c:axPos val="l"/>
        <c:numFmt formatCode="0.0" sourceLinked="1"/>
        <c:tickLblPos val="none"/>
        <c:crossAx val="121040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3114418910719525"/>
          <c:w val="1"/>
          <c:h val="0.691290711288495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1805864451078742E-2"/>
                  <c:y val="-7.153239587135822E-2"/>
                </c:manualLayout>
              </c:layout>
              <c:showVal val="1"/>
            </c:dLbl>
            <c:dLbl>
              <c:idx val="1"/>
              <c:layout>
                <c:manualLayout>
                  <c:x val="4.0531099935215524E-2"/>
                  <c:y val="-8.895175668311984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0.8</c:v>
                </c:pt>
                <c:pt idx="1">
                  <c:v>0.9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1358208"/>
        <c:axId val="121359744"/>
        <c:axId val="0"/>
      </c:bar3DChart>
      <c:catAx>
        <c:axId val="121358208"/>
        <c:scaling>
          <c:orientation val="minMax"/>
        </c:scaling>
        <c:delete val="1"/>
        <c:axPos val="b"/>
        <c:numFmt formatCode="General" sourceLinked="1"/>
        <c:tickLblPos val="none"/>
        <c:crossAx val="121359744"/>
        <c:crosses val="autoZero"/>
        <c:auto val="1"/>
        <c:lblAlgn val="ctr"/>
        <c:lblOffset val="100"/>
      </c:catAx>
      <c:valAx>
        <c:axId val="121359744"/>
        <c:scaling>
          <c:orientation val="minMax"/>
        </c:scaling>
        <c:delete val="1"/>
        <c:axPos val="l"/>
        <c:numFmt formatCode="General" sourceLinked="1"/>
        <c:tickLblPos val="none"/>
        <c:crossAx val="1213582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3114418910719514"/>
          <c:w val="1"/>
          <c:h val="0.691290711288494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1805864451078742E-2"/>
                  <c:y val="-7.153239587135822E-2"/>
                </c:manualLayout>
              </c:layout>
              <c:showVal val="1"/>
            </c:dLbl>
            <c:dLbl>
              <c:idx val="1"/>
              <c:layout>
                <c:manualLayout>
                  <c:x val="4.0531099935215524E-2"/>
                  <c:y val="-8.895175668311984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4.5</c:v>
                </c:pt>
                <c:pt idx="1">
                  <c:v>3.3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1393152"/>
        <c:axId val="121394688"/>
        <c:axId val="0"/>
      </c:bar3DChart>
      <c:catAx>
        <c:axId val="121393152"/>
        <c:scaling>
          <c:orientation val="minMax"/>
        </c:scaling>
        <c:delete val="1"/>
        <c:axPos val="b"/>
        <c:numFmt formatCode="General" sourceLinked="1"/>
        <c:tickLblPos val="none"/>
        <c:crossAx val="121394688"/>
        <c:crosses val="autoZero"/>
        <c:auto val="1"/>
        <c:lblAlgn val="ctr"/>
        <c:lblOffset val="100"/>
      </c:catAx>
      <c:valAx>
        <c:axId val="121394688"/>
        <c:scaling>
          <c:orientation val="minMax"/>
        </c:scaling>
        <c:delete val="1"/>
        <c:axPos val="l"/>
        <c:numFmt formatCode="General" sourceLinked="1"/>
        <c:tickLblPos val="none"/>
        <c:crossAx val="121393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3437475201168118"/>
          <c:w val="1"/>
          <c:h val="0.688060453600398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1805864451078742E-2"/>
                  <c:y val="-7.153239587135822E-2"/>
                </c:manualLayout>
              </c:layout>
              <c:showVal val="1"/>
            </c:dLbl>
            <c:dLbl>
              <c:idx val="1"/>
              <c:layout>
                <c:manualLayout>
                  <c:x val="4.0531099935215524E-2"/>
                  <c:y val="-8.895175668311984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10.200000000000001</c:v>
                </c:pt>
                <c:pt idx="1">
                  <c:v>9.2000000000000011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1321344"/>
        <c:axId val="121322880"/>
        <c:axId val="0"/>
      </c:bar3DChart>
      <c:catAx>
        <c:axId val="121321344"/>
        <c:scaling>
          <c:orientation val="minMax"/>
        </c:scaling>
        <c:delete val="1"/>
        <c:axPos val="b"/>
        <c:numFmt formatCode="General" sourceLinked="1"/>
        <c:tickLblPos val="none"/>
        <c:crossAx val="121322880"/>
        <c:crosses val="autoZero"/>
        <c:auto val="1"/>
        <c:lblAlgn val="ctr"/>
        <c:lblOffset val="100"/>
      </c:catAx>
      <c:valAx>
        <c:axId val="121322880"/>
        <c:scaling>
          <c:orientation val="minMax"/>
        </c:scaling>
        <c:delete val="1"/>
        <c:axPos val="l"/>
        <c:numFmt formatCode="0.0" sourceLinked="1"/>
        <c:tickLblPos val="none"/>
        <c:crossAx val="121321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3114418910719503"/>
          <c:w val="1"/>
          <c:h val="0.691290711288494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1805864451078742E-2"/>
                  <c:y val="-7.153239587135822E-2"/>
                </c:manualLayout>
              </c:layout>
              <c:showVal val="1"/>
            </c:dLbl>
            <c:dLbl>
              <c:idx val="1"/>
              <c:layout>
                <c:manualLayout>
                  <c:x val="4.0531099935215524E-2"/>
                  <c:y val="-8.895175668311984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6</c:v>
                </c:pt>
                <c:pt idx="1">
                  <c:v>5.9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1483264"/>
        <c:axId val="121484800"/>
        <c:axId val="0"/>
      </c:bar3DChart>
      <c:catAx>
        <c:axId val="121483264"/>
        <c:scaling>
          <c:orientation val="minMax"/>
        </c:scaling>
        <c:delete val="1"/>
        <c:axPos val="b"/>
        <c:numFmt formatCode="General" sourceLinked="1"/>
        <c:tickLblPos val="none"/>
        <c:crossAx val="121484800"/>
        <c:crosses val="autoZero"/>
        <c:auto val="1"/>
        <c:lblAlgn val="ctr"/>
        <c:lblOffset val="100"/>
      </c:catAx>
      <c:valAx>
        <c:axId val="121484800"/>
        <c:scaling>
          <c:orientation val="minMax"/>
        </c:scaling>
        <c:delete val="1"/>
        <c:axPos val="l"/>
        <c:numFmt formatCode="0.0" sourceLinked="1"/>
        <c:tickLblPos val="none"/>
        <c:crossAx val="121483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5.0391226371672988E-2"/>
          <c:w val="1"/>
          <c:h val="0.872828283629876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7.6020578395390156E-2"/>
                  <c:y val="-6.3133858142746038E-2"/>
                </c:manualLayout>
              </c:layout>
              <c:showVal val="1"/>
            </c:dLbl>
            <c:dLbl>
              <c:idx val="1"/>
              <c:layout>
                <c:manualLayout>
                  <c:x val="8.0972198425509234E-2"/>
                  <c:y val="-8.89504340787532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15.3</c:v>
                </c:pt>
                <c:pt idx="1">
                  <c:v>14.5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317120"/>
        <c:axId val="127318656"/>
        <c:axId val="0"/>
      </c:bar3DChart>
      <c:catAx>
        <c:axId val="127317120"/>
        <c:scaling>
          <c:orientation val="minMax"/>
        </c:scaling>
        <c:delete val="1"/>
        <c:axPos val="b"/>
        <c:numFmt formatCode="General" sourceLinked="1"/>
        <c:tickLblPos val="none"/>
        <c:crossAx val="127318656"/>
        <c:crosses val="autoZero"/>
        <c:auto val="1"/>
        <c:lblAlgn val="ctr"/>
        <c:lblOffset val="100"/>
      </c:catAx>
      <c:valAx>
        <c:axId val="127318656"/>
        <c:scaling>
          <c:orientation val="minMax"/>
        </c:scaling>
        <c:delete val="1"/>
        <c:axPos val="l"/>
        <c:numFmt formatCode="General" sourceLinked="1"/>
        <c:tickLblPos val="none"/>
        <c:crossAx val="127317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4199083699694767"/>
          <c:w val="1"/>
          <c:h val="0.780444368615127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4.1805864451078742E-2"/>
                  <c:y val="-7.153239587135822E-2"/>
                </c:manualLayout>
              </c:layout>
              <c:showVal val="1"/>
            </c:dLbl>
            <c:dLbl>
              <c:idx val="1"/>
              <c:layout>
                <c:manualLayout>
                  <c:x val="4.0531099935215524E-2"/>
                  <c:y val="-8.895175668311984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17</c:v>
                </c:pt>
                <c:pt idx="1">
                  <c:v>16.600000000000001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446016"/>
        <c:axId val="127447808"/>
        <c:axId val="0"/>
      </c:bar3DChart>
      <c:catAx>
        <c:axId val="127446016"/>
        <c:scaling>
          <c:orientation val="minMax"/>
        </c:scaling>
        <c:delete val="1"/>
        <c:axPos val="b"/>
        <c:numFmt formatCode="General" sourceLinked="1"/>
        <c:tickLblPos val="none"/>
        <c:crossAx val="127447808"/>
        <c:crosses val="autoZero"/>
        <c:auto val="1"/>
        <c:lblAlgn val="ctr"/>
        <c:lblOffset val="100"/>
      </c:catAx>
      <c:valAx>
        <c:axId val="127447808"/>
        <c:scaling>
          <c:orientation val="minMax"/>
        </c:scaling>
        <c:delete val="1"/>
        <c:axPos val="l"/>
        <c:numFmt formatCode="0.0" sourceLinked="1"/>
        <c:tickLblPos val="none"/>
        <c:crossAx val="127446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sideWall>
      <c:spPr>
        <a:effectLst/>
      </c:spPr>
    </c:sideWall>
    <c:backWall>
      <c:spPr>
        <a:effectLst/>
      </c:spPr>
    </c:backWall>
    <c:plotArea>
      <c:layout>
        <c:manualLayout>
          <c:layoutTarget val="inner"/>
          <c:xMode val="edge"/>
          <c:yMode val="edge"/>
          <c:x val="0"/>
          <c:y val="0.14199083699695003"/>
          <c:w val="1"/>
          <c:h val="0.780444368615127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8.3000000000000007</c:v>
                </c:pt>
                <c:pt idx="1">
                  <c:v>9.8000000000000007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517824"/>
        <c:axId val="127519360"/>
        <c:axId val="0"/>
      </c:bar3DChart>
      <c:catAx>
        <c:axId val="127517824"/>
        <c:scaling>
          <c:orientation val="minMax"/>
        </c:scaling>
        <c:delete val="1"/>
        <c:axPos val="b"/>
        <c:numFmt formatCode="General" sourceLinked="1"/>
        <c:tickLblPos val="none"/>
        <c:crossAx val="127519360"/>
        <c:crosses val="autoZero"/>
        <c:auto val="1"/>
        <c:lblAlgn val="ctr"/>
        <c:lblOffset val="100"/>
      </c:catAx>
      <c:valAx>
        <c:axId val="127519360"/>
        <c:scaling>
          <c:orientation val="minMax"/>
        </c:scaling>
        <c:delete val="1"/>
        <c:axPos val="l"/>
        <c:numFmt formatCode="General" sourceLinked="1"/>
        <c:tickLblPos val="none"/>
        <c:crossAx val="127517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4199116764803921"/>
          <c:w val="1"/>
          <c:h val="0.7804440379640357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7.9</c:v>
                </c:pt>
                <c:pt idx="1">
                  <c:v>9.3000000000000007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585280"/>
        <c:axId val="127668992"/>
        <c:axId val="0"/>
      </c:bar3DChart>
      <c:catAx>
        <c:axId val="127585280"/>
        <c:scaling>
          <c:orientation val="minMax"/>
        </c:scaling>
        <c:delete val="1"/>
        <c:axPos val="b"/>
        <c:numFmt formatCode="General" sourceLinked="1"/>
        <c:tickLblPos val="none"/>
        <c:crossAx val="127668992"/>
        <c:crosses val="autoZero"/>
        <c:auto val="1"/>
        <c:lblAlgn val="ctr"/>
        <c:lblOffset val="100"/>
      </c:catAx>
      <c:valAx>
        <c:axId val="127668992"/>
        <c:scaling>
          <c:orientation val="minMax"/>
        </c:scaling>
        <c:delete val="1"/>
        <c:axPos val="l"/>
        <c:numFmt formatCode="0.0" sourceLinked="1"/>
        <c:tickLblPos val="none"/>
        <c:crossAx val="127585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14199083699694792"/>
          <c:w val="1"/>
          <c:h val="0.780444368615127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6.1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698048"/>
        <c:axId val="127699584"/>
        <c:axId val="0"/>
      </c:bar3DChart>
      <c:catAx>
        <c:axId val="127698048"/>
        <c:scaling>
          <c:orientation val="minMax"/>
        </c:scaling>
        <c:delete val="1"/>
        <c:axPos val="b"/>
        <c:numFmt formatCode="General" sourceLinked="1"/>
        <c:tickLblPos val="none"/>
        <c:crossAx val="127699584"/>
        <c:crosses val="autoZero"/>
        <c:auto val="1"/>
        <c:lblAlgn val="ctr"/>
        <c:lblOffset val="100"/>
      </c:catAx>
      <c:valAx>
        <c:axId val="127699584"/>
        <c:scaling>
          <c:orientation val="minMax"/>
        </c:scaling>
        <c:delete val="1"/>
        <c:axPos val="l"/>
        <c:numFmt formatCode="General" sourceLinked="1"/>
        <c:tickLblPos val="none"/>
        <c:crossAx val="1276980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2014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Лист2!$A$2:$A$7</c:f>
              <c:strCache>
                <c:ptCount val="6"/>
                <c:pt idx="0">
                  <c:v>Свердловская жд.</c:v>
                </c:pt>
                <c:pt idx="1">
                  <c:v>Пермский РО</c:v>
                </c:pt>
                <c:pt idx="2">
                  <c:v>Екатеринбургский РО</c:v>
                </c:pt>
                <c:pt idx="3">
                  <c:v>Тюменский РО</c:v>
                </c:pt>
                <c:pt idx="4">
                  <c:v>Нижнетагильский РО</c:v>
                </c:pt>
                <c:pt idx="5">
                  <c:v>Сургутский РО</c:v>
                </c:pt>
              </c:strCache>
            </c:strRef>
          </c:cat>
          <c:val>
            <c:numRef>
              <c:f>Лист2!$B$2:$B$7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3.9000000000000014E-2</c:v>
                </c:pt>
                <c:pt idx="2">
                  <c:v>4.1000000000000002E-2</c:v>
                </c:pt>
                <c:pt idx="3">
                  <c:v>4.8000000000000001E-2</c:v>
                </c:pt>
                <c:pt idx="4">
                  <c:v>0.05</c:v>
                </c:pt>
                <c:pt idx="5">
                  <c:v>3.5999999999999997E-2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layout>
                <c:manualLayout>
                  <c:x val="1.3888888888888944E-2"/>
                  <c:y val="-7.0547716920342412E-3"/>
                </c:manualLayout>
              </c:layout>
              <c:showVal val="1"/>
            </c:dLbl>
            <c:dLbl>
              <c:idx val="1"/>
              <c:layout>
                <c:manualLayout>
                  <c:x val="2.08333333333334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0833333333333412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9444444444444445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9444444444444545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2500000000000001E-2"/>
                  <c:y val="-2.3515905640114146E-3"/>
                </c:manualLayout>
              </c:layout>
              <c:showVal val="1"/>
            </c:dLbl>
            <c:txPr>
              <a:bodyPr anchor="b" anchorCtr="1"/>
              <a:lstStyle/>
              <a:p>
                <a:pPr>
                  <a:defRPr sz="1400">
                    <a:solidFill>
                      <a:srgbClr val="C0000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Лист2!$A$2:$A$7</c:f>
              <c:strCache>
                <c:ptCount val="6"/>
                <c:pt idx="0">
                  <c:v>Свердловская жд.</c:v>
                </c:pt>
                <c:pt idx="1">
                  <c:v>Пермский РО</c:v>
                </c:pt>
                <c:pt idx="2">
                  <c:v>Екатеринбургский РО</c:v>
                </c:pt>
                <c:pt idx="3">
                  <c:v>Тюменский РО</c:v>
                </c:pt>
                <c:pt idx="4">
                  <c:v>Нижнетагильский РО</c:v>
                </c:pt>
                <c:pt idx="5">
                  <c:v>Сургутский РО</c:v>
                </c:pt>
              </c:strCache>
            </c:strRef>
          </c:cat>
          <c:val>
            <c:numRef>
              <c:f>Лист2!$C$2:$C$7</c:f>
              <c:numCache>
                <c:formatCode>0.0%</c:formatCode>
                <c:ptCount val="6"/>
                <c:pt idx="0">
                  <c:v>3.7999999999999999E-2</c:v>
                </c:pt>
                <c:pt idx="1">
                  <c:v>3.500000000000001E-2</c:v>
                </c:pt>
                <c:pt idx="2">
                  <c:v>3.5999999999999997E-2</c:v>
                </c:pt>
                <c:pt idx="3">
                  <c:v>3.5999999999999997E-2</c:v>
                </c:pt>
                <c:pt idx="4">
                  <c:v>4.3000000000000003E-2</c:v>
                </c:pt>
                <c:pt idx="5">
                  <c:v>3.4000000000000002E-2</c:v>
                </c:pt>
              </c:numCache>
            </c:numRef>
          </c:val>
        </c:ser>
        <c:shape val="cylinder"/>
        <c:axId val="48973696"/>
        <c:axId val="48975232"/>
        <c:axId val="0"/>
      </c:bar3DChart>
      <c:catAx>
        <c:axId val="489736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800">
                <a:latin typeface="Arial Black" pitchFamily="34" charset="0"/>
              </a:defRPr>
            </a:pPr>
            <a:endParaRPr lang="ru-RU"/>
          </a:p>
        </c:txPr>
        <c:crossAx val="48975232"/>
        <c:crosses val="autoZero"/>
        <c:auto val="1"/>
        <c:lblAlgn val="ctr"/>
        <c:lblOffset val="100"/>
      </c:catAx>
      <c:valAx>
        <c:axId val="48975232"/>
        <c:scaling>
          <c:orientation val="minMax"/>
        </c:scaling>
        <c:delete val="1"/>
        <c:axPos val="l"/>
        <c:numFmt formatCode="0.0%" sourceLinked="1"/>
        <c:tickLblPos val="none"/>
        <c:crossAx val="489736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400">
              <a:latin typeface="Arial Black" pitchFamily="34" charset="0"/>
            </a:defRPr>
          </a:pPr>
          <a:endParaRPr lang="ru-RU"/>
        </a:p>
      </c:txPr>
    </c:legend>
    <c:plotVisOnly val="1"/>
  </c:chart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.20156510542985842"/>
          <c:w val="1"/>
          <c:h val="0.742650362906465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5.617886211664725E-2"/>
                  <c:y val="-3.654359490175188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3.8</c:v>
                </c:pt>
                <c:pt idx="1">
                  <c:v>5.3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7831040"/>
        <c:axId val="127832832"/>
        <c:axId val="0"/>
      </c:bar3DChart>
      <c:catAx>
        <c:axId val="127831040"/>
        <c:scaling>
          <c:orientation val="minMax"/>
        </c:scaling>
        <c:delete val="1"/>
        <c:axPos val="b"/>
        <c:numFmt formatCode="General" sourceLinked="1"/>
        <c:tickLblPos val="none"/>
        <c:crossAx val="127832832"/>
        <c:crosses val="autoZero"/>
        <c:auto val="1"/>
        <c:lblAlgn val="ctr"/>
        <c:lblOffset val="100"/>
      </c:catAx>
      <c:valAx>
        <c:axId val="127832832"/>
        <c:scaling>
          <c:orientation val="minMax"/>
        </c:scaling>
        <c:delete val="1"/>
        <c:axPos val="l"/>
        <c:numFmt formatCode="0.0" sourceLinked="1"/>
        <c:tickLblPos val="none"/>
        <c:crossAx val="127831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39863327681559535"/>
          <c:w val="1"/>
          <c:h val="0.420920203463866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 formatCode="General">
                  <c:v>0.16</c:v>
                </c:pt>
                <c:pt idx="1">
                  <c:v>0.18000000000000019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195200"/>
        <c:axId val="128201088"/>
        <c:axId val="0"/>
      </c:bar3DChart>
      <c:catAx>
        <c:axId val="12819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201088"/>
        <c:crosses val="autoZero"/>
        <c:auto val="1"/>
        <c:lblAlgn val="ctr"/>
        <c:lblOffset val="100"/>
      </c:catAx>
      <c:valAx>
        <c:axId val="128201088"/>
        <c:scaling>
          <c:orientation val="minMax"/>
        </c:scaling>
        <c:delete val="1"/>
        <c:axPos val="l"/>
        <c:numFmt formatCode="General" sourceLinked="1"/>
        <c:tickLblPos val="none"/>
        <c:crossAx val="12819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34902786531616636"/>
          <c:w val="1"/>
          <c:h val="0.470525614963293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3.1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278528"/>
        <c:axId val="128280064"/>
        <c:axId val="0"/>
      </c:bar3DChart>
      <c:catAx>
        <c:axId val="12827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280064"/>
        <c:crosses val="autoZero"/>
        <c:auto val="1"/>
        <c:lblAlgn val="ctr"/>
        <c:lblOffset val="100"/>
      </c:catAx>
      <c:valAx>
        <c:axId val="128280064"/>
        <c:scaling>
          <c:orientation val="minMax"/>
        </c:scaling>
        <c:delete val="1"/>
        <c:axPos val="l"/>
        <c:numFmt formatCode="General" sourceLinked="1"/>
        <c:tickLblPos val="none"/>
        <c:crossAx val="128278528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42569077399711325"/>
          <c:w val="1"/>
          <c:h val="0.3938627062823594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0.00</c:formatCode>
                <c:ptCount val="2"/>
                <c:pt idx="0">
                  <c:v>6.0000000000000032E-2</c:v>
                </c:pt>
                <c:pt idx="1">
                  <c:v>0.12000000000000002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305024"/>
        <c:axId val="128306560"/>
        <c:axId val="0"/>
      </c:bar3DChart>
      <c:catAx>
        <c:axId val="12830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306560"/>
        <c:crosses val="autoZero"/>
        <c:auto val="1"/>
        <c:lblAlgn val="ctr"/>
        <c:lblOffset val="100"/>
      </c:catAx>
      <c:valAx>
        <c:axId val="128306560"/>
        <c:scaling>
          <c:orientation val="minMax"/>
        </c:scaling>
        <c:delete val="1"/>
        <c:axPos val="l"/>
        <c:numFmt formatCode="0.00" sourceLinked="1"/>
        <c:tickLblPos val="none"/>
        <c:crossAx val="128305024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42118119113352098"/>
          <c:w val="1"/>
          <c:h val="0.398372289145944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0.17</c:v>
                </c:pt>
                <c:pt idx="1">
                  <c:v>0.18000000000000019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364544"/>
        <c:axId val="128366080"/>
        <c:axId val="0"/>
      </c:bar3DChart>
      <c:catAx>
        <c:axId val="128364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366080"/>
        <c:crosses val="autoZero"/>
        <c:auto val="1"/>
        <c:lblAlgn val="ctr"/>
        <c:lblOffset val="100"/>
      </c:catAx>
      <c:valAx>
        <c:axId val="128366080"/>
        <c:scaling>
          <c:orientation val="minMax"/>
        </c:scaling>
        <c:delete val="1"/>
        <c:axPos val="l"/>
        <c:numFmt formatCode="General" sourceLinked="1"/>
        <c:tickLblPos val="none"/>
        <c:crossAx val="128364544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9040328808955795"/>
          <c:w val="1"/>
          <c:h val="0.52915019218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3.8</c:v>
                </c:pt>
                <c:pt idx="1">
                  <c:v>5.3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391040"/>
        <c:axId val="128392576"/>
        <c:axId val="0"/>
      </c:bar3DChart>
      <c:catAx>
        <c:axId val="12839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392576"/>
        <c:crosses val="autoZero"/>
        <c:auto val="1"/>
        <c:lblAlgn val="ctr"/>
        <c:lblOffset val="100"/>
      </c:catAx>
      <c:valAx>
        <c:axId val="128392576"/>
        <c:scaling>
          <c:orientation val="minMax"/>
        </c:scaling>
        <c:delete val="1"/>
        <c:axPos val="l"/>
        <c:numFmt formatCode="0.0" sourceLinked="1"/>
        <c:tickLblPos val="none"/>
        <c:crossAx val="128391040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36"/>
          <c:w val="1"/>
          <c:h val="0.542678878959514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4.5</c:v>
                </c:pt>
                <c:pt idx="1">
                  <c:v>6.1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28534400"/>
        <c:axId val="128535936"/>
        <c:axId val="0"/>
      </c:bar3DChart>
      <c:catAx>
        <c:axId val="128534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8535936"/>
        <c:crosses val="autoZero"/>
        <c:auto val="1"/>
        <c:lblAlgn val="ctr"/>
        <c:lblOffset val="100"/>
      </c:catAx>
      <c:valAx>
        <c:axId val="128535936"/>
        <c:scaling>
          <c:orientation val="minMax"/>
        </c:scaling>
        <c:delete val="1"/>
        <c:axPos val="l"/>
        <c:numFmt formatCode="0.0" sourceLinked="1"/>
        <c:tickLblPos val="none"/>
        <c:crossAx val="128534400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5.9330490445144309E-18"/>
                  <c:y val="-7.9037800687285414E-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2.6091183046563901E-3"/>
                  <c:y val="-6.5292096219932025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-1.1912359680019181E-17"/>
                  <c:y val="-7.2164948453608532E-2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0"/>
                  <c:y val="-8.2474226804123682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6"/>
              <c:layout>
                <c:manualLayout>
                  <c:x val="0"/>
                  <c:y val="-7.9037800687285414E-2"/>
                </c:manualLayout>
              </c:layout>
              <c:dLblPos val="inEnd"/>
              <c:showVal val="1"/>
            </c:dLbl>
            <c:dLbl>
              <c:idx val="7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8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9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10"/>
              <c:layout>
                <c:manualLayout>
                  <c:x val="0"/>
                  <c:y val="-6.8728522336769793E-2"/>
                </c:manualLayout>
              </c:layout>
              <c:dLblPos val="inEnd"/>
              <c:showVal val="1"/>
            </c:dLbl>
            <c:dLbl>
              <c:idx val="11"/>
              <c:layout>
                <c:manualLayout>
                  <c:x val="0"/>
                  <c:y val="-6.8728522336769793E-2"/>
                </c:manualLayout>
              </c:layout>
              <c:dLblPos val="inEnd"/>
              <c:showVal val="1"/>
            </c:dLbl>
            <c:dLbl>
              <c:idx val="12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13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14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15"/>
              <c:layout>
                <c:manualLayout>
                  <c:x val="-4.7649438720075946E-17"/>
                  <c:y val="-7.2164948453608532E-2"/>
                </c:manualLayout>
              </c:layout>
              <c:dLblPos val="inEnd"/>
              <c:showVal val="1"/>
            </c:dLbl>
            <c:dLbl>
              <c:idx val="16"/>
              <c:layout>
                <c:manualLayout>
                  <c:x val="0"/>
                  <c:y val="-6.8728522336769793E-2"/>
                </c:manualLayout>
              </c:layout>
              <c:dLblPos val="inEnd"/>
              <c:showVal val="1"/>
            </c:dLbl>
            <c:dLbl>
              <c:idx val="17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18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19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20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21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22"/>
              <c:layout>
                <c:manualLayout>
                  <c:x val="0"/>
                  <c:y val="-7.5601374570446814E-2"/>
                </c:manualLayout>
              </c:layout>
              <c:dLblPos val="inEnd"/>
              <c:showVal val="1"/>
            </c:dLbl>
            <c:dLbl>
              <c:idx val="23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24"/>
              <c:layout>
                <c:manualLayout>
                  <c:x val="-2.5990903183885652E-3"/>
                  <c:y val="-7.5601374570446814E-2"/>
                </c:manualLayout>
              </c:layout>
              <c:dLblPos val="inEnd"/>
              <c:showVal val="1"/>
            </c:dLbl>
            <c:dLbl>
              <c:idx val="25"/>
              <c:layout>
                <c:manualLayout>
                  <c:x val="0"/>
                  <c:y val="-7.2164948453608532E-2"/>
                </c:manualLayout>
              </c:layout>
              <c:dLblPos val="inEnd"/>
              <c:showVal val="1"/>
            </c:dLbl>
            <c:dLbl>
              <c:idx val="26"/>
              <c:layout>
                <c:manualLayout>
                  <c:x val="0"/>
                  <c:y val="-6.8728522336769793E-2"/>
                </c:manualLayout>
              </c:layout>
              <c:dLblPos val="inEnd"/>
              <c:showVal val="1"/>
            </c:dLbl>
            <c:dLbl>
              <c:idx val="27"/>
              <c:layout>
                <c:manualLayout>
                  <c:x val="9.5298877440152533E-17"/>
                  <c:y val="-8.9347079037800731E-2"/>
                </c:manualLayout>
              </c:layout>
              <c:dLblPos val="inEnd"/>
              <c:showVal val="1"/>
            </c:dLbl>
            <c:dLbl>
              <c:idx val="28"/>
              <c:layout>
                <c:manualLayout>
                  <c:x val="0"/>
                  <c:y val="-8.5910652920962227E-2"/>
                </c:manualLayout>
              </c:layout>
              <c:dLblPos val="inEnd"/>
              <c:showVal val="1"/>
            </c:dLbl>
            <c:dLbl>
              <c:idx val="29"/>
              <c:layout>
                <c:manualLayout>
                  <c:x val="9.5298877440152533E-17"/>
                  <c:y val="-8.5910652920962227E-2"/>
                </c:manualLayout>
              </c:layout>
              <c:dLblPos val="inEnd"/>
              <c:showVal val="1"/>
            </c:dLbl>
            <c:dLbl>
              <c:idx val="30"/>
              <c:layout>
                <c:manualLayout>
                  <c:x val="-9.5298877440152533E-17"/>
                  <c:y val="-8.5910652920962227E-2"/>
                </c:manualLayout>
              </c:layout>
              <c:dLblPos val="inEnd"/>
              <c:showVal val="1"/>
            </c:dLbl>
            <c:dLbl>
              <c:idx val="31"/>
              <c:layout>
                <c:manualLayout>
                  <c:x val="0"/>
                  <c:y val="-8.9347079037800731E-2"/>
                </c:manualLayout>
              </c:layout>
              <c:dLblPos val="inEnd"/>
              <c:showVal val="1"/>
            </c:dLbl>
            <c:dLbl>
              <c:idx val="32"/>
              <c:layout>
                <c:manualLayout>
                  <c:x val="-2.5990903183885652E-3"/>
                  <c:y val="-6.8728522336769793E-2"/>
                </c:manualLayout>
              </c:layout>
              <c:dLblPos val="inEnd"/>
              <c:showVal val="1"/>
            </c:dLbl>
            <c:dLbl>
              <c:idx val="33"/>
              <c:layout>
                <c:manualLayout>
                  <c:x val="-2.5990903183885652E-3"/>
                  <c:y val="-8.9347079037800731E-2"/>
                </c:manualLayout>
              </c:layout>
              <c:dLblPos val="inEnd"/>
              <c:showVal val="1"/>
            </c:dLbl>
            <c:dLbl>
              <c:idx val="34"/>
              <c:layout>
                <c:manualLayout>
                  <c:x val="-2.5990903183885652E-3"/>
                  <c:y val="-8.9347079037800731E-2"/>
                </c:manualLayout>
              </c:layout>
              <c:dLblPos val="inEnd"/>
              <c:showVal val="1"/>
            </c:dLbl>
            <c:dLbl>
              <c:idx val="35"/>
              <c:layout>
                <c:manualLayout>
                  <c:x val="0"/>
                  <c:y val="-8.9347079037800731E-2"/>
                </c:manualLayout>
              </c:layout>
              <c:dLblPos val="inEnd"/>
              <c:showVal val="1"/>
            </c:dLbl>
            <c:dLbl>
              <c:idx val="36"/>
              <c:layout>
                <c:manualLayout>
                  <c:x val="0"/>
                  <c:y val="-8.5910652920962227E-2"/>
                </c:manualLayout>
              </c:layout>
              <c:dLblPos val="inEnd"/>
              <c:showVal val="1"/>
            </c:dLbl>
            <c:dLbl>
              <c:idx val="37"/>
              <c:layout>
                <c:manualLayout>
                  <c:x val="0"/>
                  <c:y val="-9.2783505154639248E-2"/>
                </c:manualLayout>
              </c:layout>
              <c:dLblPos val="inEnd"/>
              <c:showVal val="1"/>
            </c:dLbl>
            <c:txPr>
              <a:bodyPr rot="-5400000" vert="horz" anchor="t" anchorCtr="0"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</c:dLbls>
          <c:cat>
            <c:numRef>
              <c:f>Лист2!$B$42:$AM$42</c:f>
              <c:numCache>
                <c:formatCode>General</c:formatCode>
                <c:ptCount val="38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</c:numCache>
            </c:numRef>
          </c:cat>
          <c:val>
            <c:numRef>
              <c:f>Лист2!$B$43:$AM$43</c:f>
              <c:numCache>
                <c:formatCode>General</c:formatCode>
                <c:ptCount val="38"/>
                <c:pt idx="0">
                  <c:v>1.8</c:v>
                </c:pt>
                <c:pt idx="1">
                  <c:v>2.1</c:v>
                </c:pt>
                <c:pt idx="2">
                  <c:v>2.7</c:v>
                </c:pt>
                <c:pt idx="3">
                  <c:v>2.5</c:v>
                </c:pt>
                <c:pt idx="4">
                  <c:v>2.5</c:v>
                </c:pt>
                <c:pt idx="5">
                  <c:v>3.4</c:v>
                </c:pt>
                <c:pt idx="6">
                  <c:v>4.2</c:v>
                </c:pt>
                <c:pt idx="7">
                  <c:v>4.4000000000000004</c:v>
                </c:pt>
                <c:pt idx="8">
                  <c:v>4.8</c:v>
                </c:pt>
                <c:pt idx="9">
                  <c:v>5.4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7.9</c:v>
                </c:pt>
                <c:pt idx="14">
                  <c:v>6.3</c:v>
                </c:pt>
                <c:pt idx="15">
                  <c:v>5.2</c:v>
                </c:pt>
                <c:pt idx="16">
                  <c:v>3.8</c:v>
                </c:pt>
                <c:pt idx="17">
                  <c:v>4.9000000000000004</c:v>
                </c:pt>
                <c:pt idx="18">
                  <c:v>4.9000000000000004</c:v>
                </c:pt>
                <c:pt idx="19">
                  <c:v>6.1</c:v>
                </c:pt>
                <c:pt idx="20">
                  <c:v>5.9</c:v>
                </c:pt>
                <c:pt idx="21">
                  <c:v>6.4</c:v>
                </c:pt>
                <c:pt idx="22">
                  <c:v>7.1</c:v>
                </c:pt>
                <c:pt idx="23">
                  <c:v>7.5</c:v>
                </c:pt>
                <c:pt idx="24">
                  <c:v>7.9</c:v>
                </c:pt>
                <c:pt idx="25">
                  <c:v>9.2000000000000011</c:v>
                </c:pt>
                <c:pt idx="26">
                  <c:v>10</c:v>
                </c:pt>
                <c:pt idx="27">
                  <c:v>11.7</c:v>
                </c:pt>
                <c:pt idx="28">
                  <c:v>13.5</c:v>
                </c:pt>
                <c:pt idx="29">
                  <c:v>12.2</c:v>
                </c:pt>
                <c:pt idx="30">
                  <c:v>11.8</c:v>
                </c:pt>
                <c:pt idx="31">
                  <c:v>11.9</c:v>
                </c:pt>
                <c:pt idx="32">
                  <c:v>13</c:v>
                </c:pt>
                <c:pt idx="33">
                  <c:v>14.2</c:v>
                </c:pt>
                <c:pt idx="34">
                  <c:v>15.8</c:v>
                </c:pt>
                <c:pt idx="35">
                  <c:v>19.3</c:v>
                </c:pt>
                <c:pt idx="36">
                  <c:v>20.100000000000001</c:v>
                </c:pt>
                <c:pt idx="37">
                  <c:v>23.4</c:v>
                </c:pt>
              </c:numCache>
            </c:numRef>
          </c:val>
        </c:ser>
        <c:dLbls>
          <c:showVal val="1"/>
        </c:dLbls>
        <c:gapWidth val="81"/>
        <c:overlap val="100"/>
        <c:axId val="50093440"/>
        <c:axId val="50107520"/>
      </c:barChart>
      <c:dateAx>
        <c:axId val="50093440"/>
        <c:scaling>
          <c:orientation val="minMax"/>
        </c:scaling>
        <c:axPos val="b"/>
        <c:numFmt formatCode="General" sourceLinked="1"/>
        <c:minorTickMark val="out"/>
        <c:tickLblPos val="low"/>
        <c:txPr>
          <a:bodyPr/>
          <a:lstStyle/>
          <a:p>
            <a:pPr>
              <a:defRPr sz="650" b="1"/>
            </a:pPr>
            <a:endParaRPr lang="ru-RU"/>
          </a:p>
        </c:txPr>
        <c:crossAx val="50107520"/>
        <c:crosses val="autoZero"/>
        <c:lblOffset val="100"/>
        <c:baseTimeUnit val="days"/>
      </c:dateAx>
      <c:valAx>
        <c:axId val="501075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00934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НЕФТЬ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97"/>
          <c:w val="1"/>
          <c:h val="0.542678878959516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15.9</c:v>
                </c:pt>
                <c:pt idx="1">
                  <c:v>18.2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1617152"/>
        <c:axId val="132153728"/>
        <c:axId val="0"/>
      </c:bar3DChart>
      <c:catAx>
        <c:axId val="131617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153728"/>
        <c:crosses val="autoZero"/>
        <c:auto val="1"/>
        <c:lblAlgn val="ctr"/>
        <c:lblOffset val="100"/>
      </c:catAx>
      <c:valAx>
        <c:axId val="132153728"/>
        <c:scaling>
          <c:orientation val="minMax"/>
        </c:scaling>
        <c:delete val="1"/>
        <c:axPos val="l"/>
        <c:numFmt formatCode="General" sourceLinked="1"/>
        <c:tickLblPos val="none"/>
        <c:crossAx val="131617152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УДОБРЕНИЯ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86"/>
          <c:w val="1"/>
          <c:h val="0.542678878959515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6.1</c:v>
                </c:pt>
                <c:pt idx="1">
                  <c:v>5.9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2883584"/>
        <c:axId val="133315200"/>
        <c:axId val="0"/>
      </c:bar3DChart>
      <c:catAx>
        <c:axId val="132883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3315200"/>
        <c:crosses val="autoZero"/>
        <c:auto val="1"/>
        <c:lblAlgn val="ctr"/>
        <c:lblOffset val="100"/>
      </c:catAx>
      <c:valAx>
        <c:axId val="133315200"/>
        <c:scaling>
          <c:orientation val="minMax"/>
        </c:scaling>
        <c:delete val="1"/>
        <c:axPos val="l"/>
        <c:numFmt formatCode="General" sourceLinked="1"/>
        <c:tickLblPos val="none"/>
        <c:crossAx val="132883584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2.2954700074250416E-2"/>
          <c:w val="1"/>
          <c:h val="0.791494687161779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3.6114480058124405E-3"/>
                  <c:y val="-4.5909761639840403E-2"/>
                </c:manualLayout>
              </c:layout>
              <c:showVal val="1"/>
            </c:dLbl>
            <c:dLbl>
              <c:idx val="1"/>
              <c:layout>
                <c:manualLayout>
                  <c:x val="1.0834344017437323E-2"/>
                  <c:y val="-3.213658010395045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55.4</c:v>
                </c:pt>
                <c:pt idx="1">
                  <c:v>56.1</c:v>
                </c:pt>
              </c:numCache>
            </c:numRef>
          </c:val>
        </c:ser>
        <c:gapWidth val="44"/>
        <c:shape val="cylinder"/>
        <c:axId val="89316736"/>
        <c:axId val="89326720"/>
        <c:axId val="0"/>
      </c:bar3DChart>
      <c:catAx>
        <c:axId val="89316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9326720"/>
        <c:crosses val="autoZero"/>
        <c:auto val="1"/>
        <c:lblAlgn val="ctr"/>
        <c:lblOffset val="100"/>
      </c:catAx>
      <c:valAx>
        <c:axId val="89326720"/>
        <c:scaling>
          <c:orientation val="minMax"/>
        </c:scaling>
        <c:delete val="1"/>
        <c:axPos val="l"/>
        <c:numFmt formatCode="0.0" sourceLinked="1"/>
        <c:tickLblPos val="none"/>
        <c:crossAx val="89316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ЦВЕТНАЯ РУДА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63"/>
          <c:w val="1"/>
          <c:h val="0.542678878959515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3.1</c:v>
                </c:pt>
                <c:pt idx="1">
                  <c:v>3.2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3883776"/>
        <c:axId val="133885312"/>
        <c:axId val="0"/>
      </c:bar3DChart>
      <c:catAx>
        <c:axId val="13388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3885312"/>
        <c:crosses val="autoZero"/>
        <c:auto val="1"/>
        <c:lblAlgn val="ctr"/>
        <c:lblOffset val="100"/>
      </c:catAx>
      <c:valAx>
        <c:axId val="133885312"/>
        <c:scaling>
          <c:orientation val="minMax"/>
        </c:scaling>
        <c:delete val="1"/>
        <c:axPos val="l"/>
        <c:numFmt formatCode="General" sourceLinked="1"/>
        <c:tickLblPos val="none"/>
        <c:crossAx val="133883776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СТРОИТЕЛЬНЫЕ ГРУЗЫ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sideWall>
      <c:spPr>
        <a:effectLst/>
      </c:spPr>
    </c:sideWall>
    <c:backWall>
      <c:spPr>
        <a:effectLst/>
      </c:spPr>
    </c:backWall>
    <c:plotArea>
      <c:layout>
        <c:manualLayout>
          <c:layoutTarget val="inner"/>
          <c:xMode val="edge"/>
          <c:yMode val="edge"/>
          <c:x val="0"/>
          <c:y val="0.27687438417315063"/>
          <c:w val="1"/>
          <c:h val="0.542678878959515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8.5</c:v>
                </c:pt>
                <c:pt idx="1">
                  <c:v>6.4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3927296"/>
        <c:axId val="133928832"/>
        <c:axId val="0"/>
      </c:bar3DChart>
      <c:catAx>
        <c:axId val="133927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3928832"/>
        <c:crosses val="autoZero"/>
        <c:auto val="1"/>
        <c:lblAlgn val="ctr"/>
        <c:lblOffset val="100"/>
      </c:catAx>
      <c:valAx>
        <c:axId val="133928832"/>
        <c:scaling>
          <c:orientation val="minMax"/>
        </c:scaling>
        <c:delete val="1"/>
        <c:axPos val="l"/>
        <c:numFmt formatCode="General" sourceLinked="1"/>
        <c:tickLblPos val="none"/>
        <c:crossAx val="133927296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ЧЕРНЫЕ МЕТАЛЛЫ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63"/>
          <c:w val="1"/>
          <c:h val="0.542678878959515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3986944"/>
        <c:axId val="133992832"/>
        <c:axId val="0"/>
      </c:bar3DChart>
      <c:catAx>
        <c:axId val="133986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3992832"/>
        <c:crosses val="autoZero"/>
        <c:auto val="1"/>
        <c:lblAlgn val="ctr"/>
        <c:lblOffset val="100"/>
      </c:catAx>
      <c:valAx>
        <c:axId val="133992832"/>
        <c:scaling>
          <c:orientation val="minMax"/>
        </c:scaling>
        <c:delete val="1"/>
        <c:axPos val="l"/>
        <c:numFmt formatCode="0.0" sourceLinked="1"/>
        <c:tickLblPos val="none"/>
        <c:crossAx val="133986944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ХИМИКАТЫ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5063"/>
          <c:w val="1"/>
          <c:h val="0.542678878959515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5.3115423901942134E-2"/>
                  <c:y val="-6.3134160090191654E-2"/>
                </c:manualLayout>
              </c:layout>
              <c:showVal val="1"/>
            </c:dLbl>
            <c:dLbl>
              <c:idx val="1"/>
              <c:layout>
                <c:manualLayout>
                  <c:x val="1.2257405515832421E-2"/>
                  <c:y val="-7.215332581736191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1.6</c:v>
                </c:pt>
                <c:pt idx="1">
                  <c:v>1.7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34026368"/>
        <c:axId val="134027904"/>
        <c:axId val="0"/>
      </c:bar3DChart>
      <c:catAx>
        <c:axId val="134026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027904"/>
        <c:crosses val="autoZero"/>
        <c:auto val="1"/>
        <c:lblAlgn val="ctr"/>
        <c:lblOffset val="100"/>
      </c:catAx>
      <c:valAx>
        <c:axId val="134027904"/>
        <c:scaling>
          <c:orientation val="minMax"/>
        </c:scaling>
        <c:delete val="1"/>
        <c:axPos val="l"/>
        <c:numFmt formatCode="0.0" sourceLinked="1"/>
        <c:tickLblPos val="none"/>
        <c:crossAx val="134026368"/>
        <c:crosses val="autoZero"/>
        <c:crossBetween val="between"/>
      </c:valAx>
      <c:spPr>
        <a:noFill/>
        <a:ln w="25425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21705696364068E-2"/>
          <c:y val="0.32492713227942088"/>
          <c:w val="0.94756588607271852"/>
          <c:h val="0.537660439689708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Производительность локомотива (тыс. т-км. брутто)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1690</c:v>
                </c:pt>
                <c:pt idx="1">
                  <c:v>1871</c:v>
                </c:pt>
                <c:pt idx="2">
                  <c:v>1716</c:v>
                </c:pt>
              </c:numCache>
            </c:numRef>
          </c:val>
        </c:ser>
        <c:gapWidth val="54"/>
        <c:axId val="135122304"/>
        <c:axId val="133723264"/>
      </c:barChart>
      <c:catAx>
        <c:axId val="135122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3723264"/>
        <c:crosses val="autoZero"/>
        <c:auto val="1"/>
        <c:lblAlgn val="ctr"/>
        <c:lblOffset val="100"/>
      </c:catAx>
      <c:valAx>
        <c:axId val="1337232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5122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21705696364068E-2"/>
          <c:y val="0.25230448250847948"/>
          <c:w val="0.94756588607271852"/>
          <c:h val="0.61028308946064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Участковая скорость (км/ч)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32.700000000000003</c:v>
                </c:pt>
                <c:pt idx="1">
                  <c:v>37</c:v>
                </c:pt>
                <c:pt idx="2">
                  <c:v>33.9</c:v>
                </c:pt>
              </c:numCache>
            </c:numRef>
          </c:val>
        </c:ser>
        <c:gapWidth val="54"/>
        <c:axId val="133757184"/>
        <c:axId val="137637888"/>
      </c:barChart>
      <c:catAx>
        <c:axId val="133757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7637888"/>
        <c:crosses val="autoZero"/>
        <c:auto val="1"/>
        <c:lblAlgn val="ctr"/>
        <c:lblOffset val="100"/>
      </c:catAx>
      <c:valAx>
        <c:axId val="13763788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3757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21705696364068E-2"/>
          <c:y val="0.25230448250847948"/>
          <c:w val="0.94756588607271852"/>
          <c:h val="0.61028308946064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вес поезда (тонн)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4056</c:v>
                </c:pt>
                <c:pt idx="1">
                  <c:v>4092</c:v>
                </c:pt>
                <c:pt idx="2">
                  <c:v>4057</c:v>
                </c:pt>
              </c:numCache>
            </c:numRef>
          </c:val>
        </c:ser>
        <c:gapWidth val="54"/>
        <c:axId val="137683712"/>
        <c:axId val="137685248"/>
      </c:barChart>
      <c:catAx>
        <c:axId val="13768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7685248"/>
        <c:crosses val="autoZero"/>
        <c:auto val="1"/>
        <c:lblAlgn val="ctr"/>
        <c:lblOffset val="100"/>
      </c:catAx>
      <c:valAx>
        <c:axId val="13768524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7683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Статнагрузка (тонн/вагон)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2.621705696364068E-2"/>
          <c:y val="0.25230448250847948"/>
          <c:w val="0.94756588607271852"/>
          <c:h val="0.61028308946064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Статнагрузка (тонн/вагон)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59.49</c:v>
                </c:pt>
                <c:pt idx="1">
                  <c:v>58.92</c:v>
                </c:pt>
                <c:pt idx="2">
                  <c:v>58.6</c:v>
                </c:pt>
              </c:numCache>
            </c:numRef>
          </c:val>
        </c:ser>
        <c:gapWidth val="54"/>
        <c:axId val="137710592"/>
        <c:axId val="137716480"/>
      </c:barChart>
      <c:catAx>
        <c:axId val="13771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7716480"/>
        <c:crosses val="autoZero"/>
        <c:auto val="1"/>
        <c:lblAlgn val="ctr"/>
        <c:lblOffset val="100"/>
      </c:catAx>
      <c:valAx>
        <c:axId val="1377164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77105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21705696364068E-2"/>
          <c:y val="0.25230448250847948"/>
          <c:w val="0.94756588607271852"/>
          <c:h val="0.61028308946064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Техническая скорость (км/ч)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42.5</c:v>
                </c:pt>
                <c:pt idx="1">
                  <c:v>45.1</c:v>
                </c:pt>
                <c:pt idx="2">
                  <c:v>43.5</c:v>
                </c:pt>
              </c:numCache>
            </c:numRef>
          </c:val>
        </c:ser>
        <c:gapWidth val="54"/>
        <c:axId val="139888128"/>
        <c:axId val="139889664"/>
      </c:barChart>
      <c:catAx>
        <c:axId val="139888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9889664"/>
        <c:crosses val="autoZero"/>
        <c:auto val="1"/>
        <c:lblAlgn val="ctr"/>
        <c:lblOffset val="100"/>
      </c:catAx>
      <c:valAx>
        <c:axId val="1398896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9888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621705696364068E-2"/>
          <c:y val="0.25230448250847948"/>
          <c:w val="0.94756588607271852"/>
          <c:h val="0.610283089460647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порожнего пробега к общему (%)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40.4</c:v>
                </c:pt>
                <c:pt idx="1">
                  <c:v>40.1</c:v>
                </c:pt>
                <c:pt idx="2">
                  <c:v>40.300000000000004</c:v>
                </c:pt>
              </c:numCache>
            </c:numRef>
          </c:val>
        </c:ser>
        <c:gapWidth val="54"/>
        <c:axId val="139919360"/>
        <c:axId val="139920896"/>
      </c:barChart>
      <c:catAx>
        <c:axId val="139919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47" b="1" i="0" baseline="0"/>
            </a:pPr>
            <a:endParaRPr lang="ru-RU"/>
          </a:p>
        </c:txPr>
        <c:crossAx val="139920896"/>
        <c:crosses val="autoZero"/>
        <c:auto val="1"/>
        <c:lblAlgn val="ctr"/>
        <c:lblOffset val="100"/>
      </c:catAx>
      <c:valAx>
        <c:axId val="1399208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one"/>
        <c:crossAx val="139919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3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814449387236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7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1988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230.2</c:v>
                </c:pt>
                <c:pt idx="1">
                  <c:v>82.9</c:v>
                </c:pt>
                <c:pt idx="2">
                  <c:v>110.8</c:v>
                </c:pt>
                <c:pt idx="3">
                  <c:v>133.30000000000001</c:v>
                </c:pt>
                <c:pt idx="4">
                  <c:v>124.1</c:v>
                </c:pt>
                <c:pt idx="5">
                  <c:v>127.3</c:v>
                </c:pt>
                <c:pt idx="6">
                  <c:v>128</c:v>
                </c:pt>
                <c:pt idx="7" formatCode="0.0">
                  <c:v>133.80000000000001</c:v>
                </c:pt>
                <c:pt idx="8">
                  <c:v>135.5</c:v>
                </c:pt>
              </c:numCache>
            </c:numRef>
          </c:val>
        </c:ser>
        <c:gapWidth val="44"/>
        <c:shape val="cylinder"/>
        <c:axId val="89363968"/>
        <c:axId val="89365504"/>
        <c:axId val="0"/>
      </c:bar3DChart>
      <c:catAx>
        <c:axId val="8936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9365504"/>
        <c:crosses val="autoZero"/>
        <c:auto val="1"/>
        <c:lblAlgn val="ctr"/>
        <c:lblOffset val="100"/>
      </c:catAx>
      <c:valAx>
        <c:axId val="89365504"/>
        <c:scaling>
          <c:orientation val="minMax"/>
        </c:scaling>
        <c:delete val="1"/>
        <c:axPos val="l"/>
        <c:numFmt formatCode="General" sourceLinked="1"/>
        <c:tickLblPos val="none"/>
        <c:crossAx val="8936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31112786724461566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8332593943753268E-2"/>
                  <c:y val="-1.120109223878966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6.8640747113688616E-2"/>
                  <c:y val="-3.611823061549561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6.2604313153740584E-2"/>
                  <c:y val="-3.415495255852361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'Данные по сортировкам'!$K$102:$K$105</c:f>
              <c:strCache>
                <c:ptCount val="4"/>
                <c:pt idx="0">
                  <c:v>расчетная мощность</c:v>
                </c:pt>
                <c:pt idx="1">
                  <c:v>факт 2014</c:v>
                </c:pt>
                <c:pt idx="2">
                  <c:v>план 2015</c:v>
                </c:pt>
                <c:pt idx="3">
                  <c:v>факт 2015</c:v>
                </c:pt>
              </c:strCache>
            </c:strRef>
          </c:cat>
          <c:val>
            <c:numRef>
              <c:f>'Данные по сортировкам'!$L$102:$L$105</c:f>
              <c:numCache>
                <c:formatCode>0</c:formatCode>
                <c:ptCount val="4"/>
                <c:pt idx="0" formatCode="General">
                  <c:v>5183</c:v>
                </c:pt>
                <c:pt idx="1">
                  <c:v>3454</c:v>
                </c:pt>
                <c:pt idx="2">
                  <c:v>3284</c:v>
                </c:pt>
                <c:pt idx="3">
                  <c:v>2906</c:v>
                </c:pt>
              </c:numCache>
            </c:numRef>
          </c:val>
        </c:ser>
        <c:gapWidth val="50"/>
        <c:shape val="box"/>
        <c:axId val="70531328"/>
        <c:axId val="70541312"/>
        <c:axId val="0"/>
      </c:bar3DChart>
      <c:catAx>
        <c:axId val="705313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541312"/>
        <c:crosses val="autoZero"/>
        <c:auto val="1"/>
        <c:lblAlgn val="ctr"/>
        <c:lblOffset val="100"/>
      </c:catAx>
      <c:valAx>
        <c:axId val="70541312"/>
        <c:scaling>
          <c:orientation val="minMax"/>
          <c:max val="4200"/>
          <c:min val="3000"/>
        </c:scaling>
        <c:delete val="1"/>
        <c:axPos val="b"/>
        <c:majorGridlines/>
        <c:numFmt formatCode="General" sourceLinked="1"/>
        <c:tickLblPos val="none"/>
        <c:crossAx val="70531328"/>
        <c:crosses val="autoZero"/>
        <c:crossBetween val="between"/>
        <c:majorUnit val="3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>
                <a:solidFill>
                  <a:srgbClr val="C00000"/>
                </a:solidFill>
              </a:rPr>
              <a:t>Вагонооборот</a:t>
            </a:r>
          </a:p>
        </c:rich>
      </c:tx>
      <c:layout>
        <c:manualLayout>
          <c:xMode val="edge"/>
          <c:yMode val="edge"/>
          <c:x val="6.9403066147477793E-2"/>
          <c:y val="3.5431232546528038E-2"/>
        </c:manualLayout>
      </c:layout>
      <c:overlay val="1"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3.3485540334855401E-2"/>
          <c:y val="0"/>
          <c:w val="0.93302891933028964"/>
          <c:h val="0.73718801509608189"/>
        </c:manualLayout>
      </c:layout>
      <c:bar3DChart>
        <c:barDir val="col"/>
        <c:grouping val="clustered"/>
        <c:ser>
          <c:idx val="0"/>
          <c:order val="0"/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6736401673640169E-2"/>
                  <c:y val="0.11637573344202402"/>
                </c:manualLayout>
              </c:layout>
              <c:showVal val="1"/>
            </c:dLbl>
            <c:dLbl>
              <c:idx val="1"/>
              <c:layout>
                <c:manualLayout>
                  <c:x val="1.6481741152219041E-2"/>
                  <c:y val="0.1592418261704428"/>
                </c:manualLayout>
              </c:layout>
              <c:showVal val="1"/>
            </c:dLbl>
            <c:dLbl>
              <c:idx val="2"/>
              <c:layout>
                <c:manualLayout>
                  <c:x val="3.9154458578643789E-2"/>
                  <c:y val="-0.1197947778687953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'Данные по сортировкам'!$B$119:$B$121</c:f>
              <c:strCache>
                <c:ptCount val="3"/>
                <c:pt idx="0">
                  <c:v>факт 2014</c:v>
                </c:pt>
                <c:pt idx="1">
                  <c:v>план 2015</c:v>
                </c:pt>
                <c:pt idx="2">
                  <c:v>факт 2015</c:v>
                </c:pt>
              </c:strCache>
            </c:strRef>
          </c:cat>
          <c:val>
            <c:numRef>
              <c:f>'Данные по сортировкам'!$C$119:$C$121</c:f>
              <c:numCache>
                <c:formatCode>0</c:formatCode>
                <c:ptCount val="3"/>
                <c:pt idx="0">
                  <c:v>22608</c:v>
                </c:pt>
                <c:pt idx="1">
                  <c:v>21200</c:v>
                </c:pt>
                <c:pt idx="2">
                  <c:v>20004</c:v>
                </c:pt>
              </c:numCache>
            </c:numRef>
          </c:val>
        </c:ser>
        <c:gapWidth val="55"/>
        <c:shape val="cylinder"/>
        <c:axId val="70708224"/>
        <c:axId val="71189248"/>
        <c:axId val="0"/>
      </c:bar3DChart>
      <c:catAx>
        <c:axId val="70708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1189248"/>
        <c:crosses val="autoZero"/>
        <c:auto val="1"/>
        <c:lblAlgn val="ctr"/>
        <c:lblOffset val="100"/>
      </c:catAx>
      <c:valAx>
        <c:axId val="71189248"/>
        <c:scaling>
          <c:orientation val="minMax"/>
          <c:min val="20000"/>
        </c:scaling>
        <c:delete val="1"/>
        <c:axPos val="l"/>
        <c:numFmt formatCode="0" sourceLinked="1"/>
        <c:tickLblPos val="none"/>
        <c:crossAx val="70708224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2594527369643419"/>
                  <c:y val="4.7542110330638532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0.13129712007305569"/>
                  <c:y val="-9.5083745241924186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0.15505319595689446"/>
                  <c:y val="-7.6782457308228408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0.12672274117612944"/>
                  <c:y val="-4.7541872620961946E-3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'Данные по сортировкам'!$B$102:$B$105</c:f>
              <c:strCache>
                <c:ptCount val="4"/>
                <c:pt idx="0">
                  <c:v>расчетная мощность</c:v>
                </c:pt>
                <c:pt idx="1">
                  <c:v>факт 2014</c:v>
                </c:pt>
                <c:pt idx="2">
                  <c:v>план 2015</c:v>
                </c:pt>
                <c:pt idx="3">
                  <c:v>факт 2015</c:v>
                </c:pt>
              </c:strCache>
            </c:strRef>
          </c:cat>
          <c:val>
            <c:numRef>
              <c:f>'Данные по сортировкам'!$C$102:$C$105</c:f>
              <c:numCache>
                <c:formatCode>0</c:formatCode>
                <c:ptCount val="4"/>
                <c:pt idx="0" formatCode="General">
                  <c:v>4224</c:v>
                </c:pt>
                <c:pt idx="1">
                  <c:v>3736</c:v>
                </c:pt>
                <c:pt idx="2">
                  <c:v>4300</c:v>
                </c:pt>
                <c:pt idx="3">
                  <c:v>3867</c:v>
                </c:pt>
              </c:numCache>
            </c:numRef>
          </c:val>
        </c:ser>
        <c:gapWidth val="50"/>
        <c:shape val="box"/>
        <c:axId val="71265664"/>
        <c:axId val="71275648"/>
        <c:axId val="0"/>
      </c:bar3DChart>
      <c:catAx>
        <c:axId val="71265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1275648"/>
        <c:crosses val="autoZero"/>
        <c:auto val="1"/>
        <c:lblAlgn val="ctr"/>
        <c:lblOffset val="100"/>
      </c:catAx>
      <c:valAx>
        <c:axId val="71275648"/>
        <c:scaling>
          <c:orientation val="minMax"/>
          <c:max val="4700"/>
          <c:min val="3000"/>
        </c:scaling>
        <c:delete val="1"/>
        <c:axPos val="b"/>
        <c:majorGridlines/>
        <c:numFmt formatCode="General" sourceLinked="1"/>
        <c:tickLblPos val="none"/>
        <c:crossAx val="71265664"/>
        <c:crosses val="autoZero"/>
        <c:crossBetween val="between"/>
        <c:majorUnit val="6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2161998977407001E-2"/>
                  <c:y val="-1.3675947525999117E-2"/>
                </c:manualLayout>
              </c:layout>
              <c:showVal val="1"/>
            </c:dLbl>
            <c:dLbl>
              <c:idx val="1"/>
              <c:layout>
                <c:manualLayout>
                  <c:x val="1.3851249360879361E-2"/>
                  <c:y val="-2.2793245876667242E-2"/>
                </c:manualLayout>
              </c:layout>
              <c:showVal val="1"/>
            </c:dLbl>
            <c:dLbl>
              <c:idx val="2"/>
              <c:layout>
                <c:manualLayout>
                  <c:x val="1.9391749105231063E-2"/>
                  <c:y val="-2.2793245876667242E-2"/>
                </c:manualLayout>
              </c:layout>
              <c:showVal val="1"/>
            </c:dLbl>
            <c:dLbl>
              <c:idx val="3"/>
              <c:layout>
                <c:manualLayout>
                  <c:x val="1.9391749105231105E-2"/>
                  <c:y val="-1.3675947525999117E-2"/>
                </c:manualLayout>
              </c:layout>
              <c:showVal val="1"/>
            </c:dLbl>
            <c:dLbl>
              <c:idx val="4"/>
              <c:layout>
                <c:manualLayout>
                  <c:x val="1.3851249360879361E-2"/>
                  <c:y val="-1.8234596701332741E-2"/>
                </c:manualLayout>
              </c:layout>
              <c:showVal val="1"/>
            </c:dLbl>
            <c:dLbl>
              <c:idx val="5"/>
              <c:layout>
                <c:manualLayout>
                  <c:x val="1.9391749105231105E-2"/>
                  <c:y val="-2.7351895051999652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multiLvlStrRef>
              <c:f>'Данные по сортировкам'!$K$119:$L$124</c:f>
              <c:multiLvlStrCache>
                <c:ptCount val="6"/>
                <c:lvl>
                  <c:pt idx="0">
                    <c:v>факт 2014</c:v>
                  </c:pt>
                  <c:pt idx="1">
                    <c:v>план 2015</c:v>
                  </c:pt>
                  <c:pt idx="2">
                    <c:v>факт 2015</c:v>
                  </c:pt>
                  <c:pt idx="3">
                    <c:v>факт 2014</c:v>
                  </c:pt>
                  <c:pt idx="4">
                    <c:v>план 2015</c:v>
                  </c:pt>
                  <c:pt idx="5">
                    <c:v>факт 2015</c:v>
                  </c:pt>
                </c:lvl>
                <c:lvl>
                  <c:pt idx="0">
                    <c:v>Простой транзитного вагона     с переработкой</c:v>
                  </c:pt>
                  <c:pt idx="3">
                    <c:v>Простой транзитного вагона без переработки</c:v>
                  </c:pt>
                </c:lvl>
              </c:multiLvlStrCache>
            </c:multiLvlStrRef>
          </c:cat>
          <c:val>
            <c:numRef>
              <c:f>'Данные по сортировкам'!$M$119:$M$124</c:f>
              <c:numCache>
                <c:formatCode>0.00</c:formatCode>
                <c:ptCount val="6"/>
                <c:pt idx="0">
                  <c:v>13.97</c:v>
                </c:pt>
                <c:pt idx="1">
                  <c:v>9.5</c:v>
                </c:pt>
                <c:pt idx="2" formatCode="General">
                  <c:v>10.8</c:v>
                </c:pt>
                <c:pt idx="3">
                  <c:v>3.4699999999999998</c:v>
                </c:pt>
                <c:pt idx="4">
                  <c:v>2.2999999999999998</c:v>
                </c:pt>
                <c:pt idx="5" formatCode="General">
                  <c:v>3.17</c:v>
                </c:pt>
              </c:numCache>
            </c:numRef>
          </c:val>
        </c:ser>
        <c:gapWidth val="40"/>
        <c:shape val="cylinder"/>
        <c:axId val="71318144"/>
        <c:axId val="71332224"/>
        <c:axId val="0"/>
      </c:bar3DChart>
      <c:catAx>
        <c:axId val="7131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71332224"/>
        <c:crosses val="autoZero"/>
        <c:auto val="1"/>
        <c:lblAlgn val="ctr"/>
        <c:lblOffset val="100"/>
      </c:catAx>
      <c:valAx>
        <c:axId val="71332224"/>
        <c:scaling>
          <c:orientation val="minMax"/>
        </c:scaling>
        <c:delete val="1"/>
        <c:axPos val="l"/>
        <c:numFmt formatCode="0.00" sourceLinked="1"/>
        <c:tickLblPos val="none"/>
        <c:crossAx val="71318144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1.3656985819414421E-3"/>
          <c:y val="3.4159892635370892E-3"/>
          <c:w val="0.99863438664779691"/>
          <c:h val="0.9965839734770382"/>
        </c:manualLayout>
      </c:layout>
      <c:pie3DChart>
        <c:varyColors val="1"/>
        <c:ser>
          <c:idx val="0"/>
          <c:order val="0"/>
          <c:explosion val="13"/>
          <c:dLbls>
            <c:dLbl>
              <c:idx val="0"/>
              <c:layout>
                <c:manualLayout>
                  <c:x val="0.14421481206114051"/>
                  <c:y val="4.8766651136809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сеть; </a:t>
                    </a:r>
                    <a:r>
                      <a:rPr lang="ru-RU" dirty="0" smtClean="0"/>
                      <a:t>9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5528949358713304"/>
                  <c:y val="0.14590011751698484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0.12029635166196313"/>
                  <c:y val="-0.3211586201141837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мест; </a:t>
                    </a:r>
                    <a:r>
                      <a:rPr lang="ru-RU" dirty="0" smtClean="0"/>
                      <a:t>5</a:t>
                    </a:r>
                    <a:endParaRPr lang="ru-RU" dirty="0"/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'Данные по сортировкам'!$T$103:$T$105</c:f>
              <c:strCache>
                <c:ptCount val="3"/>
                <c:pt idx="0">
                  <c:v>сеть</c:v>
                </c:pt>
                <c:pt idx="1">
                  <c:v>дор</c:v>
                </c:pt>
                <c:pt idx="2">
                  <c:v>мест</c:v>
                </c:pt>
              </c:strCache>
            </c:strRef>
          </c:cat>
          <c:val>
            <c:numRef>
              <c:f>'Данные по сортировкам'!$U$103:$U$105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</c:pie3D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view3D>
      <c:rotX val="30"/>
      <c:rotY val="220"/>
      <c:perspective val="30"/>
    </c:view3D>
    <c:plotArea>
      <c:layout>
        <c:manualLayout>
          <c:layoutTarget val="inner"/>
          <c:xMode val="edge"/>
          <c:yMode val="edge"/>
          <c:x val="1.3657195520732121E-3"/>
          <c:y val="3.4159892635370892E-3"/>
          <c:w val="0.99863438664779691"/>
          <c:h val="0.99658397347703798"/>
        </c:manualLayout>
      </c:layout>
      <c:pie3DChart>
        <c:varyColors val="1"/>
        <c:ser>
          <c:idx val="0"/>
          <c:order val="0"/>
          <c:explosion val="13"/>
          <c:dLbls>
            <c:dLbl>
              <c:idx val="0"/>
              <c:layout>
                <c:manualLayout>
                  <c:x val="0.10816231631267001"/>
                  <c:y val="4.14073528082387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сеть; </a:t>
                    </a:r>
                    <a:r>
                      <a:rPr lang="ru-RU" dirty="0" smtClean="0"/>
                      <a:t>9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1951880479748087"/>
                  <c:y val="0.1311815208598437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дор</a:t>
                    </a:r>
                    <a:r>
                      <a:rPr lang="ru-RU" dirty="0"/>
                      <a:t>.; </a:t>
                    </a:r>
                  </a:p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2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25117119967893276"/>
                  <c:y val="-0.17397323301508721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мест;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10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  <c:showCatName val="1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'Данные по сортировкам'!$T$117:$T$119</c:f>
              <c:strCache>
                <c:ptCount val="3"/>
                <c:pt idx="0">
                  <c:v>сеть</c:v>
                </c:pt>
                <c:pt idx="1">
                  <c:v>дор</c:v>
                </c:pt>
                <c:pt idx="2">
                  <c:v>мест</c:v>
                </c:pt>
              </c:strCache>
            </c:strRef>
          </c:cat>
          <c:val>
            <c:numRef>
              <c:f>'Данные по сортировкам'!$U$117:$U$119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</c:pie3DChart>
      <c:spPr>
        <a:noFill/>
        <a:ln>
          <a:noFill/>
        </a:ln>
      </c:spPr>
    </c:plotArea>
    <c:plotVisOnly val="1"/>
    <c:dispBlanksAs val="zero"/>
  </c:chart>
  <c:spPr>
    <a:noFill/>
    <a:ln>
      <a:noFill/>
    </a:ln>
  </c:sp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31408230135769133"/>
          <c:w val="1"/>
          <c:h val="0.607453623874364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c:spPr>
          </c:dPt>
          <c:dPt>
            <c:idx val="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9"/>
            <c:spPr>
              <a:solidFill>
                <a:schemeClr val="accent3"/>
              </a:solidFill>
              <a:effectLst/>
            </c:spPr>
          </c:dPt>
          <c:dLbls>
            <c:dLbl>
              <c:idx val="0"/>
              <c:layout>
                <c:manualLayout>
                  <c:x val="7.6923076923077014E-3"/>
                  <c:y val="-2.6576194730265887E-2"/>
                </c:manualLayout>
              </c:layout>
              <c:showVal val="1"/>
            </c:dLbl>
            <c:dLbl>
              <c:idx val="1"/>
              <c:layout>
                <c:manualLayout>
                  <c:x val="7.6923076923077378E-3"/>
                  <c:y val="-1.2080088513757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9743589743589546E-3"/>
                  <c:y val="-2.17441593247630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68</a:t>
                    </a:r>
                    <a:endParaRPr lang="en-US" dirty="0"/>
                  </a:p>
                </c:rich>
              </c:tx>
              <c:numFmt formatCode="#,##0" sourceLinked="0"/>
              <c:spPr/>
              <c:showVal val="1"/>
            </c:dLbl>
            <c:dLbl>
              <c:idx val="3"/>
              <c:layout>
                <c:manualLayout>
                  <c:x val="8.9743589743589546E-3"/>
                  <c:y val="-1.2080088513757284E-2"/>
                </c:manualLayout>
              </c:layout>
              <c:showVal val="1"/>
            </c:dLbl>
            <c:dLbl>
              <c:idx val="4"/>
              <c:layout>
                <c:manualLayout>
                  <c:x val="8.97435897435888E-3"/>
                  <c:y val="-7.24805310825446E-3"/>
                </c:manualLayout>
              </c:layout>
              <c:showVal val="1"/>
            </c:dLbl>
            <c:dLbl>
              <c:idx val="5"/>
              <c:layout>
                <c:manualLayout>
                  <c:x val="8.97435897435888E-3"/>
                  <c:y val="-9.6640708110058027E-3"/>
                </c:manualLayout>
              </c:layout>
              <c:showVal val="1"/>
            </c:dLbl>
            <c:dLbl>
              <c:idx val="6"/>
              <c:layout>
                <c:manualLayout>
                  <c:x val="1.0256410256410263E-2"/>
                  <c:y val="-1.2080088513757369E-2"/>
                </c:manualLayout>
              </c:layout>
              <c:showVal val="1"/>
            </c:dLbl>
            <c:dLbl>
              <c:idx val="7"/>
              <c:layout>
                <c:manualLayout>
                  <c:x val="1.1538461538461543E-2"/>
                  <c:y val="-1.4496106216508689E-2"/>
                </c:manualLayout>
              </c:layout>
              <c:showVal val="1"/>
            </c:dLbl>
            <c:dLbl>
              <c:idx val="8"/>
              <c:layout>
                <c:manualLayout>
                  <c:x val="1.2820512820512825E-2"/>
                  <c:y val="-1.6912123919260221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ВЛ11  в/и</c:v>
                </c:pt>
                <c:pt idx="1">
                  <c:v>2ЭС6</c:v>
                </c:pt>
                <c:pt idx="2">
                  <c:v>2ЭС10</c:v>
                </c:pt>
                <c:pt idx="3">
                  <c:v>3ЭС10</c:v>
                </c:pt>
                <c:pt idx="4">
                  <c:v>ЧС2</c:v>
                </c:pt>
                <c:pt idx="5">
                  <c:v>2ТЭ116 в/и</c:v>
                </c:pt>
                <c:pt idx="6">
                  <c:v>ТЭМ2 в/и</c:v>
                </c:pt>
                <c:pt idx="7">
                  <c:v>ТЭМ18 в/и</c:v>
                </c:pt>
                <c:pt idx="8">
                  <c:v>ЧМЭ-3</c:v>
                </c:pt>
                <c:pt idx="9">
                  <c:v>ТЭП70</c:v>
                </c:pt>
                <c:pt idx="10">
                  <c:v>ТЭМ7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635</c:v>
                </c:pt>
                <c:pt idx="1">
                  <c:v>153</c:v>
                </c:pt>
                <c:pt idx="2">
                  <c:v>68</c:v>
                </c:pt>
                <c:pt idx="3">
                  <c:v>3</c:v>
                </c:pt>
                <c:pt idx="4">
                  <c:v>6</c:v>
                </c:pt>
                <c:pt idx="5">
                  <c:v>275</c:v>
                </c:pt>
                <c:pt idx="6">
                  <c:v>199</c:v>
                </c:pt>
                <c:pt idx="7">
                  <c:v>201</c:v>
                </c:pt>
                <c:pt idx="8">
                  <c:v>62</c:v>
                </c:pt>
                <c:pt idx="9">
                  <c:v>68</c:v>
                </c:pt>
                <c:pt idx="10">
                  <c:v>54</c:v>
                </c:pt>
              </c:numCache>
            </c:numRef>
          </c:val>
        </c:ser>
        <c:gapWidth val="100"/>
        <c:gapDepth val="50"/>
        <c:shape val="cylinder"/>
        <c:axId val="140078080"/>
        <c:axId val="140083968"/>
        <c:axId val="0"/>
      </c:bar3DChart>
      <c:catAx>
        <c:axId val="1400780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0083968"/>
        <c:crosses val="autoZero"/>
        <c:auto val="1"/>
        <c:lblAlgn val="ctr"/>
        <c:lblOffset val="100"/>
      </c:catAx>
      <c:valAx>
        <c:axId val="140083968"/>
        <c:scaling>
          <c:orientation val="minMax"/>
        </c:scaling>
        <c:delete val="1"/>
        <c:axPos val="l"/>
        <c:numFmt formatCode="General" sourceLinked="1"/>
        <c:tickLblPos val="none"/>
        <c:crossAx val="140078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sz="2000" b="1" kern="1200" dirty="0">
                <a:solidFill>
                  <a:srgbClr val="FF0000"/>
                </a:solidFill>
                <a:latin typeface="RussianRail G Pro" pitchFamily="34" charset="-52"/>
                <a:ea typeface="+mj-ea"/>
                <a:cs typeface="+mj-cs"/>
              </a:defRPr>
            </a:pPr>
            <a:r>
              <a:rPr lang="ru-RU" sz="2000" b="1" kern="1200" dirty="0" smtClean="0">
                <a:solidFill>
                  <a:srgbClr val="FF0000"/>
                </a:solidFill>
                <a:latin typeface="RussianRail G Pro" pitchFamily="34" charset="-52"/>
                <a:ea typeface="+mj-ea"/>
                <a:cs typeface="+mj-cs"/>
              </a:rPr>
              <a:t>1724 ЕДИНИЦЫ</a:t>
            </a:r>
            <a:endParaRPr lang="ru-RU" sz="2000" b="1" kern="1200" dirty="0">
              <a:solidFill>
                <a:srgbClr val="FF0000"/>
              </a:solidFill>
              <a:latin typeface="RussianRail G Pro" pitchFamily="34" charset="-52"/>
              <a:ea typeface="+mj-ea"/>
              <a:cs typeface="+mj-cs"/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</c:spPr>
          <c:explosion val="7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тепловозы</c:v>
                </c:pt>
                <c:pt idx="1">
                  <c:v>электровозы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864</c:v>
                </c:pt>
                <c:pt idx="1">
                  <c:v>865.5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799">
                <a:solidFill>
                  <a:srgbClr val="00B050"/>
                </a:solidFill>
              </a:defRPr>
            </a:pPr>
            <a:r>
              <a:rPr lang="ru-RU" sz="1799" dirty="0" smtClean="0">
                <a:solidFill>
                  <a:srgbClr val="00B050"/>
                </a:solidFill>
              </a:rPr>
              <a:t>Пассажирооборот,</a:t>
            </a:r>
            <a:r>
              <a:rPr lang="ru-RU" sz="1799" baseline="0" dirty="0" smtClean="0">
                <a:solidFill>
                  <a:srgbClr val="00B050"/>
                </a:solidFill>
              </a:rPr>
              <a:t> млрд.пасс-км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27687438417314592"/>
          <c:w val="1"/>
          <c:h val="0.542678878959505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33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5476718403547845E-2"/>
                  <c:y val="-4.96054114994367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9911308203991192E-2"/>
                  <c:y val="-4.05862457722661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3.06</c:v>
                </c:pt>
                <c:pt idx="1">
                  <c:v>2.84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40276480"/>
        <c:axId val="140278016"/>
        <c:axId val="0"/>
      </c:bar3DChart>
      <c:catAx>
        <c:axId val="140276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0278016"/>
        <c:crosses val="autoZero"/>
        <c:auto val="1"/>
        <c:lblAlgn val="ctr"/>
        <c:lblOffset val="100"/>
      </c:catAx>
      <c:valAx>
        <c:axId val="140278016"/>
        <c:scaling>
          <c:orientation val="minMax"/>
        </c:scaling>
        <c:delete val="1"/>
        <c:axPos val="l"/>
        <c:numFmt formatCode="General" sourceLinked="1"/>
        <c:tickLblPos val="none"/>
        <c:crossAx val="140276480"/>
        <c:crosses val="autoZero"/>
        <c:crossBetween val="between"/>
      </c:valAx>
      <c:spPr>
        <a:noFill/>
        <a:ln w="2542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3">
                <a:solidFill>
                  <a:srgbClr val="00B050"/>
                </a:solidFill>
              </a:defRPr>
            </a:pPr>
            <a:r>
              <a:rPr lang="ru-RU" sz="1803" dirty="0" smtClean="0">
                <a:solidFill>
                  <a:srgbClr val="00B050"/>
                </a:solidFill>
              </a:rPr>
              <a:t>Отправлено пассажиров, млн</a:t>
            </a:r>
            <a:endParaRPr lang="ru-RU" sz="1800" dirty="0">
              <a:solidFill>
                <a:srgbClr val="00B050"/>
              </a:solidFill>
            </a:endParaRPr>
          </a:p>
        </c:rich>
      </c:tx>
      <c:layout/>
    </c:title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4.1535668510043634E-3"/>
          <c:y val="0.29365799962716088"/>
          <c:w val="0.99169286629799125"/>
          <c:h val="0.525895125567026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33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3303769401330455E-2"/>
                  <c:y val="-4.5095828635851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73835920177376E-2"/>
                  <c:y val="-2.70574971815109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8.99</c:v>
                </c:pt>
                <c:pt idx="1">
                  <c:v>8.59</c:v>
                </c:pt>
              </c:numCache>
            </c:numRef>
          </c:val>
        </c:ser>
        <c:gapWidth val="50"/>
        <c:gapDepth val="0"/>
        <c:shape val="cylinder"/>
        <c:axId val="142875648"/>
        <c:axId val="142877440"/>
        <c:axId val="0"/>
      </c:bar3DChart>
      <c:catAx>
        <c:axId val="14287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2877440"/>
        <c:crosses val="autoZero"/>
        <c:auto val="1"/>
        <c:lblAlgn val="ctr"/>
        <c:lblOffset val="100"/>
      </c:catAx>
      <c:valAx>
        <c:axId val="142877440"/>
        <c:scaling>
          <c:orientation val="minMax"/>
        </c:scaling>
        <c:delete val="1"/>
        <c:axPos val="l"/>
        <c:numFmt formatCode="General" sourceLinked="1"/>
        <c:tickLblPos val="none"/>
        <c:crossAx val="142875648"/>
        <c:crosses val="autoZero"/>
        <c:crossBetween val="between"/>
      </c:valAx>
      <c:spPr>
        <a:noFill/>
        <a:ln w="25422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0.15150102049005221"/>
          <c:w val="1"/>
          <c:h val="0.66294836674597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3.6114480058124752E-3"/>
                  <c:y val="-4.131846013365059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754564008910057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12</c:v>
                </c:pt>
                <c:pt idx="1">
                  <c:v>11.8</c:v>
                </c:pt>
              </c:numCache>
            </c:numRef>
          </c:val>
        </c:ser>
        <c:gapWidth val="44"/>
        <c:shape val="cylinder"/>
        <c:axId val="89451520"/>
        <c:axId val="89453312"/>
        <c:axId val="0"/>
      </c:bar3DChart>
      <c:catAx>
        <c:axId val="89451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89453312"/>
        <c:crosses val="autoZero"/>
        <c:auto val="1"/>
        <c:lblAlgn val="ctr"/>
        <c:lblOffset val="100"/>
      </c:catAx>
      <c:valAx>
        <c:axId val="89453312"/>
        <c:scaling>
          <c:orientation val="minMax"/>
        </c:scaling>
        <c:delete val="1"/>
        <c:axPos val="l"/>
        <c:numFmt formatCode="0.0" sourceLinked="1"/>
        <c:tickLblPos val="none"/>
        <c:crossAx val="89451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6.7564745002728313E-2"/>
          <c:w val="0.5"/>
          <c:h val="0.598337507639505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дальнем сообщении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3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5.1813471502591231E-3"/>
                  <c:y val="-5.886049783931087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3,42</a:t>
                    </a:r>
                    <a:endParaRPr lang="en-US" dirty="0"/>
                  </a:p>
                </c:rich>
              </c:tx>
              <c:spPr/>
            </c:dLbl>
            <c:dLbl>
              <c:idx val="1"/>
              <c:layout>
                <c:manualLayout>
                  <c:x val="1.0362694300518161E-2"/>
                  <c:y val="-8.240469697503402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3,15</a:t>
                    </a:r>
                  </a:p>
                  <a:p>
                    <a:pPr>
                      <a:defRPr b="1"/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-8%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</c:v>
                </c:pt>
                <c:pt idx="1">
                  <c:v>2.5099999999999998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пригородном сообщении</c:v>
                </c:pt>
              </c:strCache>
            </c:strRef>
          </c:tx>
          <c:spPr>
            <a:solidFill>
              <a:schemeClr val="accent5"/>
            </a:solidFill>
            <a:ln w="25395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6.476683937823872E-3"/>
                  <c:y val="-5.49364646500233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0,467</a:t>
                    </a:r>
                    <a:endParaRPr lang="en-US" dirty="0"/>
                  </a:p>
                </c:rich>
              </c:tx>
              <c:spPr/>
            </c:dLbl>
            <c:dLbl>
              <c:idx val="1"/>
              <c:layout>
                <c:manualLayout>
                  <c:x val="1.5544041450777205E-2"/>
                  <c:y val="-8.2404696975034025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0,</a:t>
                    </a:r>
                    <a:r>
                      <a:rPr lang="ru-RU" b="1" dirty="0" smtClean="0"/>
                      <a:t>454</a:t>
                    </a:r>
                  </a:p>
                  <a:p>
                    <a:pPr>
                      <a:defRPr b="1"/>
                    </a:pPr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-2,8%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0.35200000000000031</c:v>
                </c:pt>
                <c:pt idx="1">
                  <c:v>0.33900000000000097</c:v>
                </c:pt>
              </c:numCache>
            </c:numRef>
          </c:val>
        </c:ser>
        <c:gapWidth val="50"/>
        <c:gapDepth val="0"/>
        <c:shape val="cylinder"/>
        <c:axId val="142961664"/>
        <c:axId val="142975744"/>
        <c:axId val="0"/>
      </c:bar3DChart>
      <c:catAx>
        <c:axId val="142961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2975744"/>
        <c:crosses val="autoZero"/>
        <c:auto val="1"/>
        <c:lblAlgn val="ctr"/>
        <c:lblOffset val="100"/>
      </c:catAx>
      <c:valAx>
        <c:axId val="142975744"/>
        <c:scaling>
          <c:orientation val="minMax"/>
        </c:scaling>
        <c:delete val="1"/>
        <c:axPos val="l"/>
        <c:numFmt formatCode="General" sourceLinked="1"/>
        <c:tickLblPos val="none"/>
        <c:crossAx val="142961664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2.6515999329871011E-2"/>
          <c:y val="0.82622190408017615"/>
          <c:w val="0.95850628245937364"/>
          <c:h val="0.1495356716774049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7.2243626369556807E-2"/>
          <c:w val="1"/>
          <c:h val="0.597848328465087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пригородном</c:v>
                </c:pt>
              </c:strCache>
            </c:strRef>
          </c:tx>
          <c:spPr>
            <a:solidFill>
              <a:schemeClr val="accent5"/>
            </a:solidFill>
            <a:ln w="25395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0471204188481676E-2"/>
                  <c:y val="-6.11932589120513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8,59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5706806282722481E-2"/>
                  <c:y val="-6.48796307717610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8,45</a:t>
                    </a: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-1,6%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6.34</c:v>
                </c:pt>
                <c:pt idx="1">
                  <c:v>6.18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дальнем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3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8324607329842937E-2"/>
                  <c:y val="-4.48753777599605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3,36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2.3560209424083791E-2"/>
                  <c:y val="-4.0795505941367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3,05</a:t>
                    </a:r>
                  </a:p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-9,3%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2.64</c:v>
                </c:pt>
                <c:pt idx="1">
                  <c:v>2.4</c:v>
                </c:pt>
              </c:numCache>
            </c:numRef>
          </c:val>
        </c:ser>
        <c:gapWidth val="50"/>
        <c:gapDepth val="0"/>
        <c:shape val="cylinder"/>
        <c:axId val="142952320"/>
        <c:axId val="142953856"/>
        <c:axId val="0"/>
      </c:bar3DChart>
      <c:catAx>
        <c:axId val="14295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2953856"/>
        <c:crosses val="autoZero"/>
        <c:auto val="1"/>
        <c:lblAlgn val="ctr"/>
        <c:lblOffset val="100"/>
      </c:catAx>
      <c:valAx>
        <c:axId val="142953856"/>
        <c:scaling>
          <c:orientation val="minMax"/>
        </c:scaling>
        <c:delete val="1"/>
        <c:axPos val="l"/>
        <c:numFmt formatCode="General" sourceLinked="1"/>
        <c:tickLblPos val="none"/>
        <c:crossAx val="142952320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10"/>
      <c:rotY val="0"/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8293515358361797E-2"/>
          <c:w val="0.99158970771003863"/>
          <c:h val="0.7721891951311176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891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invertIfNegative val="1"/>
          <c:dPt>
            <c:idx val="7"/>
            <c:invertIfNegative val="1"/>
            <c:spPr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891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8"/>
            <c:invertIfNegative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9"/>
            <c:invertIfNegative val="1"/>
            <c:spPr>
              <a:solidFill>
                <a:schemeClr val="accent5">
                  <a:lumMod val="40000"/>
                  <a:lumOff val="60000"/>
                </a:schemeClr>
              </a:solidFill>
              <a:ln w="9891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1.2066280171994764E-3"/>
                  <c:y val="-2.8226911025776052E-2"/>
                </c:manualLayout>
              </c:layout>
              <c:showVal val="1"/>
            </c:dLbl>
            <c:dLbl>
              <c:idx val="1"/>
              <c:layout>
                <c:manualLayout>
                  <c:x val="6.0331400859974724E-3"/>
                  <c:y val="-2.352242585481326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4089703419253205E-3"/>
                </c:manualLayout>
              </c:layout>
              <c:showVal val="1"/>
            </c:dLbl>
            <c:dLbl>
              <c:idx val="3"/>
              <c:layout>
                <c:manualLayout>
                  <c:x val="-4.8265120687979255E-3"/>
                  <c:y val="-1.6465698098369404E-2"/>
                </c:manualLayout>
              </c:layout>
              <c:showVal val="1"/>
            </c:dLbl>
            <c:dLbl>
              <c:idx val="4"/>
              <c:layout>
                <c:manualLayout>
                  <c:x val="-4.8265120687979255E-3"/>
                  <c:y val="-7.0567277564439904E-3"/>
                </c:manualLayout>
              </c:layout>
              <c:showVal val="1"/>
            </c:dLbl>
            <c:dLbl>
              <c:idx val="5"/>
              <c:layout>
                <c:manualLayout>
                  <c:x val="-3.6198840515984741E-3"/>
                  <c:y val="-7.0567277564439904E-3"/>
                </c:manualLayout>
              </c:layout>
              <c:showVal val="1"/>
            </c:dLbl>
            <c:dLbl>
              <c:idx val="6"/>
              <c:layout>
                <c:manualLayout>
                  <c:x val="2.4132560343989697E-3"/>
                  <c:y val="-2.5874668440294755E-2"/>
                </c:manualLayout>
              </c:layout>
              <c:showVal val="1"/>
            </c:dLbl>
            <c:dLbl>
              <c:idx val="7"/>
              <c:layout>
                <c:manualLayout>
                  <c:x val="-2.4132560343990577E-3"/>
                  <c:y val="-2.1170183269331962E-2"/>
                </c:manualLayout>
              </c:layout>
              <c:showVal val="1"/>
            </c:dLbl>
            <c:dLbl>
              <c:idx val="8"/>
              <c:layout>
                <c:manualLayout>
                  <c:x val="-2.4132560343989697E-3"/>
                  <c:y val="-1.4113455512888003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план 2015</c:v>
                </c:pt>
                <c:pt idx="9">
                  <c:v>ожидаемое освоение 
5 месяцев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11.8</c:v>
                </c:pt>
                <c:pt idx="1">
                  <c:v>20.5</c:v>
                </c:pt>
                <c:pt idx="2">
                  <c:v>14.9</c:v>
                </c:pt>
                <c:pt idx="3">
                  <c:v>13.5</c:v>
                </c:pt>
                <c:pt idx="4">
                  <c:v>22.3</c:v>
                </c:pt>
                <c:pt idx="5">
                  <c:v>28.5</c:v>
                </c:pt>
                <c:pt idx="6">
                  <c:v>29.4</c:v>
                </c:pt>
                <c:pt idx="7" formatCode="0.0">
                  <c:v>26.9</c:v>
                </c:pt>
                <c:pt idx="8" formatCode="0.0">
                  <c:v>22.957000000000001</c:v>
                </c:pt>
                <c:pt idx="9">
                  <c:v>4.3458600000000001</c:v>
                </c:pt>
              </c:numCache>
            </c:numRef>
          </c:val>
        </c:ser>
        <c:dLbls>
          <c:showVal val="1"/>
        </c:dLbls>
        <c:gapWidth val="64"/>
        <c:gapDepth val="50"/>
        <c:shape val="cylinder"/>
        <c:axId val="143079680"/>
        <c:axId val="143269888"/>
        <c:axId val="0"/>
      </c:bar3DChart>
      <c:catAx>
        <c:axId val="143079680"/>
        <c:scaling>
          <c:orientation val="minMax"/>
        </c:scaling>
        <c:axPos val="b"/>
        <c:numFmt formatCode="General" sourceLinked="1"/>
        <c:minorTickMark val="cross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3269888"/>
        <c:crosses val="autoZero"/>
        <c:auto val="1"/>
        <c:lblAlgn val="ctr"/>
        <c:lblOffset val="100"/>
        <c:noMultiLvlLbl val="1"/>
      </c:catAx>
      <c:valAx>
        <c:axId val="14326988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43079680"/>
        <c:crosses val="autoZero"/>
        <c:crossBetween val="between"/>
      </c:valAx>
      <c:spPr>
        <a:noFill/>
        <a:ln w="26391">
          <a:noFill/>
        </a:ln>
      </c:spPr>
    </c:plotArea>
    <c:plotVisOnly val="1"/>
    <c:dispBlanksAs val="gap"/>
    <c:showDLblsOverMax val="1"/>
  </c:chart>
  <c:txPr>
    <a:bodyPr/>
    <a:lstStyle/>
    <a:p>
      <a:pPr>
        <a:defRPr sz="1869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факт 2014</c:v>
                </c:pt>
                <c:pt idx="1">
                  <c:v>план 2015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 formatCode="General">
                  <c:v>70</c:v>
                </c:pt>
                <c:pt idx="1">
                  <c:v>52</c:v>
                </c:pt>
              </c:numCache>
            </c:numRef>
          </c:val>
        </c:ser>
        <c:axId val="71336320"/>
        <c:axId val="71443968"/>
      </c:barChart>
      <c:catAx>
        <c:axId val="71336320"/>
        <c:scaling>
          <c:orientation val="minMax"/>
        </c:scaling>
        <c:axPos val="b"/>
        <c:numFmt formatCode="General" sourceLinked="1"/>
        <c:tickLblPos val="nextTo"/>
        <c:crossAx val="71443968"/>
        <c:crosses val="autoZero"/>
        <c:auto val="1"/>
        <c:lblAlgn val="ctr"/>
        <c:lblOffset val="100"/>
      </c:catAx>
      <c:valAx>
        <c:axId val="71443968"/>
        <c:scaling>
          <c:orientation val="minMax"/>
        </c:scaling>
        <c:delete val="1"/>
        <c:axPos val="l"/>
        <c:numFmt formatCode="General" sourceLinked="1"/>
        <c:tickLblPos val="none"/>
        <c:crossAx val="71336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71340032"/>
        <c:axId val="71696768"/>
      </c:barChart>
      <c:catAx>
        <c:axId val="7134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71696768"/>
        <c:crosses val="autoZero"/>
        <c:auto val="1"/>
        <c:lblAlgn val="ctr"/>
        <c:lblOffset val="100"/>
      </c:catAx>
      <c:valAx>
        <c:axId val="71696768"/>
        <c:scaling>
          <c:orientation val="minMax"/>
        </c:scaling>
        <c:delete val="1"/>
        <c:axPos val="l"/>
        <c:numFmt formatCode="General" sourceLinked="1"/>
        <c:tickLblPos val="none"/>
        <c:crossAx val="71340032"/>
        <c:crosses val="autoZero"/>
        <c:crossBetween val="between"/>
      </c:valAx>
    </c:plotArea>
    <c:plotVisOnly val="1"/>
    <c:dispBlanksAs val="gap"/>
  </c:chart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факт 2014</c:v>
                </c:pt>
                <c:pt idx="1">
                  <c:v>план 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68</c:v>
                </c:pt>
                <c:pt idx="1">
                  <c:v>218.2</c:v>
                </c:pt>
              </c:numCache>
            </c:numRef>
          </c:val>
        </c:ser>
        <c:axId val="71716864"/>
        <c:axId val="71718400"/>
      </c:barChart>
      <c:catAx>
        <c:axId val="71716864"/>
        <c:scaling>
          <c:orientation val="minMax"/>
        </c:scaling>
        <c:axPos val="b"/>
        <c:numFmt formatCode="General" sourceLinked="1"/>
        <c:tickLblPos val="nextTo"/>
        <c:crossAx val="71718400"/>
        <c:crosses val="autoZero"/>
        <c:auto val="1"/>
        <c:lblAlgn val="ctr"/>
        <c:lblOffset val="100"/>
      </c:catAx>
      <c:valAx>
        <c:axId val="71718400"/>
        <c:scaling>
          <c:orientation val="minMax"/>
        </c:scaling>
        <c:delete val="1"/>
        <c:axPos val="l"/>
        <c:numFmt formatCode="General" sourceLinked="1"/>
        <c:tickLblPos val="none"/>
        <c:crossAx val="71716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факт 2014</c:v>
                </c:pt>
                <c:pt idx="1">
                  <c:v>план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217</c:v>
                </c:pt>
                <c:pt idx="1">
                  <c:v>233</c:v>
                </c:pt>
              </c:numCache>
            </c:numRef>
          </c:val>
        </c:ser>
        <c:axId val="71750400"/>
        <c:axId val="71751936"/>
      </c:barChart>
      <c:catAx>
        <c:axId val="71750400"/>
        <c:scaling>
          <c:orientation val="minMax"/>
        </c:scaling>
        <c:axPos val="b"/>
        <c:numFmt formatCode="General" sourceLinked="1"/>
        <c:tickLblPos val="nextTo"/>
        <c:crossAx val="71751936"/>
        <c:crosses val="autoZero"/>
        <c:auto val="1"/>
        <c:lblAlgn val="ctr"/>
        <c:lblOffset val="100"/>
      </c:catAx>
      <c:valAx>
        <c:axId val="71751936"/>
        <c:scaling>
          <c:orientation val="minMax"/>
        </c:scaling>
        <c:delete val="1"/>
        <c:axPos val="l"/>
        <c:numFmt formatCode="General" sourceLinked="1"/>
        <c:tickLblPos val="none"/>
        <c:crossAx val="71750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Лист1!$A$2:$A$3</c:f>
              <c:strCache>
                <c:ptCount val="2"/>
                <c:pt idx="0">
                  <c:v>факт 2014</c:v>
                </c:pt>
                <c:pt idx="1">
                  <c:v>план 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20</c:v>
                </c:pt>
              </c:numCache>
            </c:numRef>
          </c:val>
        </c:ser>
        <c:axId val="72074752"/>
        <c:axId val="72076288"/>
      </c:barChart>
      <c:catAx>
        <c:axId val="72074752"/>
        <c:scaling>
          <c:orientation val="minMax"/>
        </c:scaling>
        <c:axPos val="b"/>
        <c:numFmt formatCode="General" sourceLinked="1"/>
        <c:tickLblPos val="nextTo"/>
        <c:crossAx val="72076288"/>
        <c:crosses val="autoZero"/>
        <c:auto val="1"/>
        <c:lblAlgn val="ctr"/>
        <c:lblOffset val="100"/>
      </c:catAx>
      <c:valAx>
        <c:axId val="72076288"/>
        <c:scaling>
          <c:orientation val="minMax"/>
        </c:scaling>
        <c:delete val="1"/>
        <c:axPos val="l"/>
        <c:numFmt formatCode="General" sourceLinked="1"/>
        <c:tickLblPos val="none"/>
        <c:crossAx val="72074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315.60000000000002</c:v>
                </c:pt>
                <c:pt idx="1">
                  <c:v>161.6</c:v>
                </c:pt>
              </c:numCache>
            </c:numRef>
          </c:val>
        </c:ser>
        <c:axId val="72100096"/>
        <c:axId val="72101888"/>
      </c:barChart>
      <c:catAx>
        <c:axId val="72100096"/>
        <c:scaling>
          <c:orientation val="minMax"/>
        </c:scaling>
        <c:axPos val="b"/>
        <c:numFmt formatCode="General" sourceLinked="1"/>
        <c:tickLblPos val="nextTo"/>
        <c:crossAx val="72101888"/>
        <c:crosses val="autoZero"/>
        <c:auto val="1"/>
        <c:lblAlgn val="ctr"/>
        <c:lblOffset val="100"/>
      </c:catAx>
      <c:valAx>
        <c:axId val="72101888"/>
        <c:scaling>
          <c:orientation val="minMax"/>
        </c:scaling>
        <c:delete val="1"/>
        <c:axPos val="l"/>
        <c:numFmt formatCode="General" sourceLinked="1"/>
        <c:tickLblPos val="none"/>
        <c:crossAx val="72100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235506174925719E-2"/>
          <c:y val="0.44909019713478798"/>
          <c:w val="0.95528987650148978"/>
          <c:h val="0.28738860498627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план</c:v>
                </c:pt>
                <c:pt idx="1">
                  <c:v>факт</c:v>
                </c:pt>
                <c:pt idx="2">
                  <c:v>план </c:v>
                </c:pt>
                <c:pt idx="3">
                  <c:v>факт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67.7</c:v>
                </c:pt>
                <c:pt idx="1">
                  <c:v>67.7</c:v>
                </c:pt>
                <c:pt idx="2" formatCode="General">
                  <c:v>58.5</c:v>
                </c:pt>
                <c:pt idx="3" formatCode="General">
                  <c:v>58.5</c:v>
                </c:pt>
              </c:numCache>
            </c:numRef>
          </c:val>
        </c:ser>
        <c:axId val="72150016"/>
        <c:axId val="72151808"/>
      </c:barChart>
      <c:catAx>
        <c:axId val="72150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2151808"/>
        <c:crosses val="autoZero"/>
        <c:auto val="1"/>
        <c:lblAlgn val="ctr"/>
        <c:lblOffset val="100"/>
      </c:catAx>
      <c:valAx>
        <c:axId val="72151808"/>
        <c:scaling>
          <c:orientation val="minMax"/>
        </c:scaling>
        <c:delete val="1"/>
        <c:axPos val="l"/>
        <c:numFmt formatCode="General" sourceLinked="1"/>
        <c:tickLblPos val="none"/>
        <c:crossAx val="72150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2.2954700074250451E-2"/>
          <c:w val="1"/>
          <c:h val="0.791494687161779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3.6114480058124418E-3"/>
                  <c:y val="-4.5909761639840424E-2"/>
                </c:manualLayout>
              </c:layout>
              <c:showVal val="1"/>
            </c:dLbl>
            <c:dLbl>
              <c:idx val="1"/>
              <c:layout>
                <c:manualLayout>
                  <c:x val="1.0834344017437348E-2"/>
                  <c:y val="-3.213658010395045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79.2</c:v>
                </c:pt>
                <c:pt idx="1">
                  <c:v>82</c:v>
                </c:pt>
              </c:numCache>
            </c:numRef>
          </c:val>
        </c:ser>
        <c:gapWidth val="44"/>
        <c:shape val="cylinder"/>
        <c:axId val="90416256"/>
        <c:axId val="90417792"/>
        <c:axId val="0"/>
      </c:bar3DChart>
      <c:catAx>
        <c:axId val="90416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90417792"/>
        <c:crosses val="autoZero"/>
        <c:auto val="1"/>
        <c:lblAlgn val="ctr"/>
        <c:lblOffset val="100"/>
      </c:catAx>
      <c:valAx>
        <c:axId val="90417792"/>
        <c:scaling>
          <c:orientation val="minMax"/>
        </c:scaling>
        <c:delete val="1"/>
        <c:axPos val="l"/>
        <c:numFmt formatCode="0.0" sourceLinked="1"/>
        <c:tickLblPos val="none"/>
        <c:crossAx val="90416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10"/>
      <c:depthPercent val="110"/>
      <c:rAngAx val="1"/>
    </c:view3D>
    <c:plotArea>
      <c:layout>
        <c:manualLayout>
          <c:layoutTarget val="inner"/>
          <c:xMode val="edge"/>
          <c:yMode val="edge"/>
          <c:x val="1.410256410256412E-2"/>
          <c:y val="8.2132408966484244E-2"/>
          <c:w val="0.97179487179487611"/>
          <c:h val="0.681080851345161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1.2820512820513061E-3"/>
                  <c:y val="-3.235519141103921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6,7</a:t>
                    </a:r>
                    <a:endParaRPr lang="en-US" sz="20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6923076923076624E-3"/>
                  <c:y val="-2.02578672655506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256410256410263E-2"/>
                  <c:y val="-1.99108870221779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Итого</c:v>
                </c:pt>
                <c:pt idx="1">
                  <c:v>гфб</c:v>
                </c:pt>
                <c:pt idx="2">
                  <c:v>рмб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6.7</c:v>
                </c:pt>
                <c:pt idx="1">
                  <c:v>3.9</c:v>
                </c:pt>
                <c:pt idx="2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2820512820512841E-2"/>
                  <c:y val="-2.98663305332668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641025641025819E-3"/>
                  <c:y val="-2.23997478999502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846153846153764E-3"/>
                  <c:y val="-1.4933165266633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Итого</c:v>
                </c:pt>
                <c:pt idx="1">
                  <c:v>гфб</c:v>
                </c:pt>
                <c:pt idx="2">
                  <c:v>рмб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8.4</c:v>
                </c:pt>
                <c:pt idx="1">
                  <c:v>4</c:v>
                </c:pt>
                <c:pt idx="2">
                  <c:v>4.4000000000000004</c:v>
                </c:pt>
              </c:numCache>
            </c:numRef>
          </c:val>
        </c:ser>
        <c:dLbls>
          <c:showVal val="1"/>
        </c:dLbls>
        <c:shape val="cylinder"/>
        <c:axId val="144865536"/>
        <c:axId val="144875520"/>
        <c:axId val="0"/>
      </c:bar3DChart>
      <c:catAx>
        <c:axId val="144865536"/>
        <c:scaling>
          <c:orientation val="minMax"/>
        </c:scaling>
        <c:axPos val="b"/>
        <c:tickLblPos val="nextTo"/>
        <c:crossAx val="144875520"/>
        <c:crosses val="autoZero"/>
        <c:auto val="1"/>
        <c:lblAlgn val="ctr"/>
        <c:lblOffset val="100"/>
      </c:catAx>
      <c:valAx>
        <c:axId val="144875520"/>
        <c:scaling>
          <c:orientation val="minMax"/>
        </c:scaling>
        <c:delete val="1"/>
        <c:axPos val="l"/>
        <c:numFmt formatCode="General" sourceLinked="1"/>
        <c:tickLblPos val="nextTo"/>
        <c:crossAx val="14486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50080759136012"/>
          <c:y val="0.92235513012433945"/>
          <c:w val="0.36868291944276405"/>
          <c:h val="6.5397456542579183E-2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Myriad Pro" pitchFamily="34" charset="0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Общая</a:t>
            </a:r>
            <a:r>
              <a:rPr lang="ru-RU" sz="1800" baseline="0" dirty="0" smtClean="0"/>
              <a:t> сумма закупок*, млрд. руб.</a:t>
            </a:r>
            <a:endParaRPr lang="ru-RU" sz="1800" dirty="0"/>
          </a:p>
        </c:rich>
      </c:tx>
      <c:layout>
        <c:manualLayout>
          <c:xMode val="edge"/>
          <c:yMode val="edge"/>
          <c:x val="0.1682063860628287"/>
          <c:y val="6.7105855979931864E-2"/>
        </c:manualLayout>
      </c:layout>
    </c:title>
    <c:view3D>
      <c:rotY val="10"/>
      <c:rAngAx val="1"/>
    </c:view3D>
    <c:plotArea>
      <c:layout>
        <c:manualLayout>
          <c:layoutTarget val="inner"/>
          <c:xMode val="edge"/>
          <c:yMode val="edge"/>
          <c:x val="0"/>
          <c:y val="0.30217985183063406"/>
          <c:w val="1"/>
          <c:h val="0.55608534096473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2459153519809243E-2"/>
                  <c:y val="-9.9527210907649905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20,0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5.2404691546221856E-2"/>
                  <c:y val="-5.6288403772372667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16,5</a:t>
                    </a:r>
                    <a:endParaRPr lang="en-US" dirty="0"/>
                  </a:p>
                </c:rich>
              </c:tx>
              <c:spPr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16.53</c:v>
                </c:pt>
              </c:numCache>
            </c:numRef>
          </c:val>
        </c:ser>
        <c:gapWidth val="20"/>
        <c:gapDepth val="0"/>
        <c:shape val="cylinder"/>
        <c:axId val="145188736"/>
        <c:axId val="145190272"/>
        <c:axId val="0"/>
      </c:bar3DChart>
      <c:catAx>
        <c:axId val="14518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190272"/>
        <c:crosses val="autoZero"/>
        <c:auto val="1"/>
        <c:lblAlgn val="ctr"/>
        <c:lblOffset val="100"/>
      </c:catAx>
      <c:valAx>
        <c:axId val="145190272"/>
        <c:scaling>
          <c:orientation val="minMax"/>
          <c:max val="25"/>
          <c:min val="0"/>
        </c:scaling>
        <c:delete val="1"/>
        <c:axPos val="l"/>
        <c:numFmt formatCode="General" sourceLinked="1"/>
        <c:tickLblPos val="none"/>
        <c:crossAx val="145188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8124393453701279E-2"/>
                  <c:y val="-9.87627865008380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Свердловская область
</a:t>
                    </a:r>
                    <a:r>
                      <a:rPr lang="ru-RU" dirty="0" smtClean="0"/>
                      <a:t>5,1 </a:t>
                    </a:r>
                    <a:r>
                      <a:rPr lang="ru-RU" sz="1400" dirty="0" smtClean="0"/>
                      <a:t>млрд.руб.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-40%</a:t>
                    </a:r>
                  </a:p>
                  <a:p>
                    <a:r>
                      <a:rPr lang="ru-RU" sz="1800" dirty="0" smtClean="0">
                        <a:solidFill>
                          <a:srgbClr val="00B050"/>
                        </a:solidFill>
                      </a:rPr>
                      <a:t>- 3,4 млрд.руб.</a:t>
                    </a:r>
                    <a:r>
                      <a:rPr lang="ru-RU" sz="1800" baseline="0" dirty="0" smtClean="0">
                        <a:solidFill>
                          <a:srgbClr val="00B050"/>
                        </a:solidFill>
                      </a:rPr>
                      <a:t> </a:t>
                    </a:r>
                  </a:p>
                  <a:p>
                    <a:r>
                      <a:rPr lang="ru-RU" baseline="0" dirty="0" smtClean="0"/>
                      <a:t>к 2014 году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9.921328723900398E-2"/>
                  <c:y val="-4.96907944417341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Пермский край
</a:t>
                    </a:r>
                    <a:r>
                      <a:rPr lang="ru-RU" dirty="0" smtClean="0"/>
                      <a:t>1,42</a:t>
                    </a:r>
                    <a:r>
                      <a:rPr lang="ru-RU" baseline="0" dirty="0" smtClean="0"/>
                      <a:t> </a:t>
                    </a:r>
                    <a:r>
                      <a:rPr lang="ru-RU" sz="1400" dirty="0" smtClean="0"/>
                      <a:t>млрд. руб. </a:t>
                    </a:r>
                  </a:p>
                  <a:p>
                    <a:r>
                      <a:rPr lang="ru-RU" sz="1400" dirty="0" smtClean="0"/>
                      <a:t>-4,5</a:t>
                    </a:r>
                    <a:r>
                      <a:rPr lang="ru-RU" dirty="0" smtClean="0"/>
                      <a:t>%</a:t>
                    </a:r>
                  </a:p>
                  <a:p>
                    <a:r>
                      <a:rPr lang="ru-RU" sz="1800" dirty="0" smtClean="0">
                        <a:solidFill>
                          <a:srgbClr val="00B050"/>
                        </a:solidFill>
                      </a:rPr>
                      <a:t>-0,07</a:t>
                    </a:r>
                    <a:r>
                      <a:rPr lang="ru-RU" sz="1800" baseline="0" dirty="0" smtClean="0">
                        <a:solidFill>
                          <a:srgbClr val="00B050"/>
                        </a:solidFill>
                      </a:rPr>
                      <a:t> </a:t>
                    </a:r>
                    <a:r>
                      <a:rPr lang="ru-RU" sz="1800" dirty="0" smtClean="0">
                        <a:solidFill>
                          <a:srgbClr val="00B050"/>
                        </a:solidFill>
                      </a:rPr>
                      <a:t>млрд. руб.</a:t>
                    </a:r>
                  </a:p>
                  <a:p>
                    <a:r>
                      <a:rPr lang="ru-RU" dirty="0" smtClean="0"/>
                      <a:t>к</a:t>
                    </a:r>
                    <a:r>
                      <a:rPr lang="ru-RU" baseline="0" dirty="0" smtClean="0"/>
                      <a:t> 2014 году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2.9062609520049996E-2"/>
                  <c:y val="0.134699674677288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Тюменская область
</a:t>
                    </a:r>
                    <a:r>
                      <a:rPr lang="ru-RU" dirty="0" smtClean="0"/>
                      <a:t>10,0 </a:t>
                    </a:r>
                    <a:r>
                      <a:rPr lang="ru-RU" sz="1200" dirty="0" smtClean="0"/>
                      <a:t>млрд.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-0,3%</a:t>
                    </a:r>
                  </a:p>
                  <a:p>
                    <a:r>
                      <a:rPr lang="ru-RU" sz="1800" b="1" i="0" baseline="0" dirty="0" smtClean="0">
                        <a:solidFill>
                          <a:srgbClr val="00B050"/>
                        </a:solidFill>
                        <a:effectLst/>
                      </a:rPr>
                      <a:t>-0,03 млрд. руб. </a:t>
                    </a:r>
                    <a:endParaRPr lang="ru-RU" sz="1800" dirty="0" smtClean="0">
                      <a:solidFill>
                        <a:srgbClr val="00B050"/>
                      </a:solidFill>
                      <a:effectLst/>
                    </a:endParaRPr>
                  </a:p>
                  <a:p>
                    <a:r>
                      <a:rPr lang="ru-RU" sz="1600" b="1" i="0" baseline="0" dirty="0" smtClean="0">
                        <a:effectLst/>
                      </a:rPr>
                      <a:t>к 2014 году</a:t>
                    </a:r>
                    <a:endParaRPr lang="ru-RU" sz="1600" dirty="0" smtClean="0">
                      <a:effectLst/>
                    </a:endParaRPr>
                  </a:p>
                  <a:p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
</c:separator>
          </c:dLbls>
          <c:cat>
            <c:strRef>
              <c:f>Лист1!$A$2:$A$4</c:f>
              <c:strCache>
                <c:ptCount val="3"/>
                <c:pt idx="0">
                  <c:v>Свердловская область</c:v>
                </c:pt>
                <c:pt idx="1">
                  <c:v>Пермский край</c:v>
                </c:pt>
                <c:pt idx="2">
                  <c:v>Тюменская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1.4</c:v>
                </c:pt>
                <c:pt idx="2">
                  <c:v>10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algn="ctr" defTabSz="914400" rtl="0" eaLnBrk="1" latinLnBrk="0" hangingPunct="1">
              <a:defRPr lang="ru-RU" sz="2398" b="1" kern="1200" dirty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2398" b="1" kern="12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Дорога (перевозки), рублей</a:t>
            </a:r>
            <a:endParaRPr lang="ru-RU" sz="2400" b="1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c:rich>
      </c:tx>
      <c:layout/>
      <c:spPr>
        <a:noFill/>
        <a:ln w="25399">
          <a:noFill/>
        </a:ln>
      </c:spPr>
    </c:title>
    <c:plotArea>
      <c:layout>
        <c:manualLayout>
          <c:layoutTarget val="inner"/>
          <c:xMode val="edge"/>
          <c:yMode val="edge"/>
          <c:x val="1.7194392482707616E-2"/>
          <c:y val="9.5229522658215507E-2"/>
          <c:w val="0.93721908034976309"/>
          <c:h val="0.73913043478260854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Дорога (перевозки)</c:v>
                </c:pt>
              </c:strCache>
            </c:strRef>
          </c:tx>
          <c:spPr>
            <a:ln w="57108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40970</a:t>
                    </a:r>
                  </a:p>
                </c:rich>
              </c:tx>
              <c:dLblPos val="t"/>
              <c:showVal val="1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5 мес 2015</c:v>
                </c:pt>
              </c:strCache>
            </c:strRef>
          </c:cat>
          <c:val>
            <c:numRef>
              <c:f>Лист1!$B$2:$N$2</c:f>
              <c:numCache>
                <c:formatCode>#,##0</c:formatCode>
                <c:ptCount val="13"/>
                <c:pt idx="0">
                  <c:v>8304</c:v>
                </c:pt>
                <c:pt idx="1">
                  <c:v>10132</c:v>
                </c:pt>
                <c:pt idx="2">
                  <c:v>11966</c:v>
                </c:pt>
                <c:pt idx="3">
                  <c:v>14606</c:v>
                </c:pt>
                <c:pt idx="4">
                  <c:v>17204</c:v>
                </c:pt>
                <c:pt idx="5">
                  <c:v>21755</c:v>
                </c:pt>
                <c:pt idx="6">
                  <c:v>24112</c:v>
                </c:pt>
                <c:pt idx="7">
                  <c:v>27843</c:v>
                </c:pt>
                <c:pt idx="8">
                  <c:v>31372</c:v>
                </c:pt>
                <c:pt idx="9">
                  <c:v>33902</c:v>
                </c:pt>
                <c:pt idx="10">
                  <c:v>38573</c:v>
                </c:pt>
                <c:pt idx="11">
                  <c:v>40386</c:v>
                </c:pt>
                <c:pt idx="12" formatCode="General">
                  <c:v>40970</c:v>
                </c:pt>
              </c:numCache>
            </c:numRef>
          </c:val>
        </c:ser>
        <c:dropLines>
          <c:spPr>
            <a:ln w="6346">
              <a:solidFill>
                <a:schemeClr val="bg1">
                  <a:lumMod val="50000"/>
                </a:schemeClr>
              </a:solidFill>
            </a:ln>
          </c:spPr>
        </c:dropLines>
        <c:marker val="1"/>
        <c:axId val="90206592"/>
        <c:axId val="90208128"/>
      </c:lineChart>
      <c:catAx>
        <c:axId val="90206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208128"/>
        <c:crosses val="autoZero"/>
        <c:auto val="1"/>
        <c:lblAlgn val="ctr"/>
        <c:lblOffset val="100"/>
      </c:catAx>
      <c:valAx>
        <c:axId val="90208128"/>
        <c:scaling>
          <c:orientation val="minMax"/>
        </c:scaling>
        <c:delete val="1"/>
        <c:axPos val="l"/>
        <c:numFmt formatCode="#,##0" sourceLinked="1"/>
        <c:tickLblPos val="none"/>
        <c:crossAx val="9020659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19">
                <a:solidFill>
                  <a:srgbClr val="00B050"/>
                </a:solidFill>
              </a:defRPr>
            </a:pPr>
            <a:r>
              <a:rPr lang="ru-RU" sz="1819" dirty="0" smtClean="0">
                <a:solidFill>
                  <a:srgbClr val="00B050"/>
                </a:solidFill>
              </a:rPr>
              <a:t>Производительность труда</a:t>
            </a:r>
            <a:endParaRPr lang="ru-RU" sz="1800" dirty="0">
              <a:solidFill>
                <a:srgbClr val="00B050"/>
              </a:solidFill>
            </a:endParaRPr>
          </a:p>
        </c:rich>
      </c:tx>
      <c:layout>
        <c:manualLayout>
          <c:xMode val="edge"/>
          <c:yMode val="edge"/>
          <c:x val="0.30465444287729232"/>
          <c:y val="5.2631578947368524E-3"/>
        </c:manualLayout>
      </c:layout>
      <c:spPr>
        <a:noFill/>
        <a:ln w="25689">
          <a:noFill/>
        </a:ln>
      </c:spPr>
    </c:title>
    <c:view3D>
      <c:rotY val="1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628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628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8052374161185653E-2"/>
                  <c:y val="-0.1587360802820323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+0,4%</a:t>
                    </a:r>
                    <a:endParaRPr lang="ru-RU" dirty="0"/>
                  </a:p>
                </c:rich>
              </c:tx>
              <c:spPr>
                <a:noFill/>
                <a:ln w="25689">
                  <a:noFill/>
                </a:ln>
              </c:spPr>
            </c:dLbl>
            <c:dLbl>
              <c:idx val="1"/>
              <c:layout>
                <c:manualLayout>
                  <c:x val="3.5199540255687348E-2"/>
                  <c:y val="-0.1510851520575355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+4,5%</a:t>
                    </a:r>
                    <a:endParaRPr lang="ru-RU" dirty="0"/>
                  </a:p>
                </c:rich>
              </c:tx>
              <c:spPr>
                <a:noFill/>
                <a:ln w="25689">
                  <a:noFill/>
                </a:ln>
              </c:spPr>
            </c:dLbl>
            <c:spPr>
              <a:noFill/>
              <a:ln w="25689">
                <a:noFill/>
              </a:ln>
            </c:spPr>
            <c:showVal val="1"/>
          </c:dLbls>
          <c:cat>
            <c:strRef>
              <c:f>Лист1!$A$2:$A$3</c:f>
              <c:strCache>
                <c:ptCount val="2"/>
                <c:pt idx="0">
                  <c:v>к плану 2015</c:v>
                </c:pt>
                <c:pt idx="1">
                  <c:v>к факту 2014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100.4</c:v>
                </c:pt>
                <c:pt idx="1">
                  <c:v>104.5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45415552"/>
        <c:axId val="145421440"/>
        <c:axId val="0"/>
      </c:bar3DChart>
      <c:catAx>
        <c:axId val="14541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5421440"/>
        <c:crosses val="autoZero"/>
        <c:auto val="1"/>
        <c:lblAlgn val="ctr"/>
        <c:lblOffset val="100"/>
      </c:catAx>
      <c:valAx>
        <c:axId val="145421440"/>
        <c:scaling>
          <c:orientation val="minMax"/>
        </c:scaling>
        <c:delete val="1"/>
        <c:axPos val="l"/>
        <c:numFmt formatCode="General" sourceLinked="1"/>
        <c:tickLblPos val="none"/>
        <c:crossAx val="145415552"/>
        <c:crosses val="autoZero"/>
        <c:crossBetween val="between"/>
      </c:valAx>
      <c:spPr>
        <a:noFill/>
        <a:ln w="25689">
          <a:noFill/>
        </a:ln>
      </c:spPr>
    </c:plotArea>
    <c:plotVisOnly val="1"/>
    <c:dispBlanksAs val="gap"/>
  </c:chart>
  <c:txPr>
    <a:bodyPr/>
    <a:lstStyle/>
    <a:p>
      <a:pPr>
        <a:defRPr sz="1819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overlay val="1"/>
      <c:spPr>
        <a:noFill/>
        <a:ln w="25084">
          <a:noFill/>
        </a:ln>
      </c:spPr>
      <c:txPr>
        <a:bodyPr/>
        <a:lstStyle/>
        <a:p>
          <a:pPr marL="0" algn="ctr" defTabSz="914400" rtl="0" eaLnBrk="1" latinLnBrk="0" hangingPunct="1">
            <a:defRPr lang="ru-RU" sz="1777" b="1" i="0" u="none" strike="noStrike" kern="1200" baseline="0" dirty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6309887869520905E-2"/>
          <c:y val="0.2977099236641223"/>
          <c:w val="0.94597183711441635"/>
          <c:h val="0.75572519083969614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Локомотивные бригады (Т)</c:v>
                </c:pt>
              </c:strCache>
            </c:strRef>
          </c:tx>
          <c:spPr>
            <a:ln w="56409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pPr>
                      <a:defRPr sz="157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49,7</a:t>
                    </a:r>
                    <a:endParaRPr lang="ru-RU" dirty="0"/>
                  </a:p>
                </c:rich>
              </c:tx>
              <c:spPr>
                <a:noFill/>
                <a:ln w="25084">
                  <a:noFill/>
                </a:ln>
              </c:spPr>
              <c:dLblPos val="t"/>
            </c:dLbl>
            <c:spPr>
              <a:noFill/>
              <a:ln w="25084">
                <a:noFill/>
              </a:ln>
            </c:spPr>
            <c:txPr>
              <a:bodyPr/>
              <a:lstStyle/>
              <a:p>
                <a:pPr>
                  <a:defRPr sz="1579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11 м. 2013</c:v>
                </c:pt>
                <c:pt idx="11">
                  <c:v>11 м 2014</c:v>
                </c:pt>
                <c:pt idx="12">
                  <c:v>12 м 2014</c:v>
                </c:pt>
              </c:strCache>
            </c:strRef>
          </c:cat>
          <c:val>
            <c:numRef>
              <c:f>Лист1!$B$2:$N$2</c:f>
              <c:numCache>
                <c:formatCode>#,##0.0_ ;\-#,##0.0\ </c:formatCode>
                <c:ptCount val="13"/>
                <c:pt idx="0">
                  <c:v>12.1</c:v>
                </c:pt>
                <c:pt idx="1">
                  <c:v>14.7</c:v>
                </c:pt>
                <c:pt idx="2">
                  <c:v>17.5</c:v>
                </c:pt>
                <c:pt idx="3">
                  <c:v>21.4</c:v>
                </c:pt>
                <c:pt idx="4">
                  <c:v>25.7</c:v>
                </c:pt>
                <c:pt idx="5">
                  <c:v>31.7</c:v>
                </c:pt>
                <c:pt idx="6">
                  <c:v>31.5</c:v>
                </c:pt>
                <c:pt idx="7">
                  <c:v>36.200000000000003</c:v>
                </c:pt>
                <c:pt idx="8">
                  <c:v>42.9</c:v>
                </c:pt>
                <c:pt idx="9">
                  <c:v>44.4</c:v>
                </c:pt>
                <c:pt idx="10">
                  <c:v>48.563000000000002</c:v>
                </c:pt>
                <c:pt idx="11">
                  <c:v>49.7</c:v>
                </c:pt>
                <c:pt idx="12">
                  <c:v>50.9</c:v>
                </c:pt>
              </c:numCache>
            </c:numRef>
          </c:val>
        </c:ser>
        <c:dropLines>
          <c:spPr>
            <a:ln w="6268">
              <a:solidFill>
                <a:schemeClr val="bg1">
                  <a:lumMod val="50000"/>
                </a:schemeClr>
              </a:solidFill>
            </a:ln>
          </c:spPr>
        </c:dropLines>
        <c:marker val="1"/>
        <c:axId val="152618496"/>
        <c:axId val="154055808"/>
      </c:lineChart>
      <c:catAx>
        <c:axId val="152618496"/>
        <c:scaling>
          <c:orientation val="minMax"/>
        </c:scaling>
        <c:delete val="1"/>
        <c:axPos val="b"/>
        <c:tickLblPos val="none"/>
        <c:crossAx val="154055808"/>
        <c:crosses val="autoZero"/>
        <c:auto val="1"/>
        <c:lblAlgn val="ctr"/>
        <c:lblOffset val="100"/>
      </c:catAx>
      <c:valAx>
        <c:axId val="154055808"/>
        <c:scaling>
          <c:orientation val="minMax"/>
        </c:scaling>
        <c:delete val="1"/>
        <c:axPos val="l"/>
        <c:numFmt formatCode="#,##0.0_ ;\-#,##0.0\ " sourceLinked="1"/>
        <c:tickLblPos val="none"/>
        <c:crossAx val="1526184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777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overlay val="1"/>
      <c:spPr>
        <a:noFill/>
        <a:ln w="24861">
          <a:noFill/>
        </a:ln>
      </c:spPr>
      <c:txPr>
        <a:bodyPr/>
        <a:lstStyle/>
        <a:p>
          <a:pPr marL="0" algn="ctr" defTabSz="914400" rtl="0" eaLnBrk="1" latinLnBrk="0" hangingPunct="1">
            <a:defRPr lang="ru-RU" sz="1761" b="1" i="0" u="none" strike="noStrike" kern="1200" baseline="0" dirty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8557050067008543E-2"/>
          <c:y val="0.29545454545454636"/>
          <c:w val="0.94841286779057543"/>
          <c:h val="0.75757575757575901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Электромеханики СЦБ</c:v>
                </c:pt>
              </c:strCache>
            </c:strRef>
          </c:tx>
          <c:spPr>
            <a:ln w="55907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pPr>
                      <a:defRPr sz="1561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45,5 </a:t>
                    </a:r>
                    <a:endParaRPr lang="ru-RU" dirty="0"/>
                  </a:p>
                </c:rich>
              </c:tx>
              <c:spPr>
                <a:noFill/>
                <a:ln w="24861">
                  <a:noFill/>
                </a:ln>
              </c:spPr>
              <c:dLblPos val="t"/>
            </c:dLbl>
            <c:spPr>
              <a:noFill/>
              <a:ln w="24861">
                <a:noFill/>
              </a:ln>
            </c:spPr>
            <c:txPr>
              <a:bodyPr/>
              <a:lstStyle/>
              <a:p>
                <a:pPr>
                  <a:defRPr sz="1565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11 м. 2013</c:v>
                </c:pt>
                <c:pt idx="11">
                  <c:v>11 мес. 2014</c:v>
                </c:pt>
                <c:pt idx="12">
                  <c:v>12 мес. 2014</c:v>
                </c:pt>
              </c:strCache>
            </c:strRef>
          </c:cat>
          <c:val>
            <c:numRef>
              <c:f>Лист1!$B$2:$N$2</c:f>
              <c:numCache>
                <c:formatCode>#,##0.0_ ;\-#,##0.0\ </c:formatCode>
                <c:ptCount val="13"/>
                <c:pt idx="0">
                  <c:v>10.6</c:v>
                </c:pt>
                <c:pt idx="1">
                  <c:v>12.8</c:v>
                </c:pt>
                <c:pt idx="2">
                  <c:v>14.8</c:v>
                </c:pt>
                <c:pt idx="3">
                  <c:v>17.8</c:v>
                </c:pt>
                <c:pt idx="4">
                  <c:v>21.1</c:v>
                </c:pt>
                <c:pt idx="5">
                  <c:v>27.6</c:v>
                </c:pt>
                <c:pt idx="6">
                  <c:v>30.3</c:v>
                </c:pt>
                <c:pt idx="7">
                  <c:v>33.4</c:v>
                </c:pt>
                <c:pt idx="8">
                  <c:v>36.6</c:v>
                </c:pt>
                <c:pt idx="9">
                  <c:v>41.3</c:v>
                </c:pt>
                <c:pt idx="10">
                  <c:v>45.287000000000006</c:v>
                </c:pt>
                <c:pt idx="11">
                  <c:v>45.5</c:v>
                </c:pt>
                <c:pt idx="12">
                  <c:v>48.2</c:v>
                </c:pt>
              </c:numCache>
            </c:numRef>
          </c:val>
        </c:ser>
        <c:marker val="1"/>
        <c:axId val="154325376"/>
        <c:axId val="154326912"/>
      </c:lineChart>
      <c:catAx>
        <c:axId val="154325376"/>
        <c:scaling>
          <c:orientation val="minMax"/>
        </c:scaling>
        <c:delete val="1"/>
        <c:axPos val="b"/>
        <c:majorGridlines/>
        <c:tickLblPos val="none"/>
        <c:crossAx val="154326912"/>
        <c:crosses val="autoZero"/>
        <c:auto val="1"/>
        <c:lblAlgn val="ctr"/>
        <c:lblOffset val="100"/>
      </c:catAx>
      <c:valAx>
        <c:axId val="154326912"/>
        <c:scaling>
          <c:orientation val="minMax"/>
        </c:scaling>
        <c:delete val="1"/>
        <c:axPos val="l"/>
        <c:numFmt formatCode="#,##0.0_ ;\-#,##0.0\ " sourceLinked="1"/>
        <c:tickLblPos val="none"/>
        <c:crossAx val="154325376"/>
        <c:crosses val="autoZero"/>
        <c:crossBetween val="midCat"/>
      </c:valAx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761"/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8884963500761005"/>
          <c:y val="5.1546391752577317E-2"/>
        </c:manualLayout>
      </c:layout>
      <c:overlay val="1"/>
      <c:spPr>
        <a:noFill/>
        <a:ln w="25397">
          <a:noFill/>
        </a:ln>
      </c:spPr>
      <c:txPr>
        <a:bodyPr/>
        <a:lstStyle/>
        <a:p>
          <a:pPr marL="0" algn="ctr" defTabSz="914400" rtl="0" eaLnBrk="1" latinLnBrk="0" hangingPunct="1">
            <a:defRPr lang="ru-RU" sz="1797" b="1" i="0" u="none" strike="noStrike" kern="1200" baseline="0" dirty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9526480365172752E-2"/>
          <c:y val="0.29230769230769338"/>
          <c:w val="0.94725523846063664"/>
          <c:h val="0.76153846153846161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Осмотрщики вагонов</c:v>
                </c:pt>
              </c:strCache>
            </c:strRef>
          </c:tx>
          <c:spPr>
            <a:ln w="57057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pPr>
                      <a:defRPr sz="1595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35,2</a:t>
                    </a:r>
                    <a:endParaRPr lang="ru-RU" dirty="0"/>
                  </a:p>
                </c:rich>
              </c:tx>
              <c:spPr>
                <a:noFill/>
                <a:ln w="25397">
                  <a:noFill/>
                </a:ln>
              </c:spPr>
              <c:dLblPos val="t"/>
            </c:dLbl>
            <c:spPr>
              <a:noFill/>
              <a:ln w="25397">
                <a:noFill/>
              </a:ln>
            </c:spPr>
            <c:txPr>
              <a:bodyPr/>
              <a:lstStyle/>
              <a:p>
                <a:pPr>
                  <a:defRPr sz="1598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11 м. 2013</c:v>
                </c:pt>
                <c:pt idx="11">
                  <c:v>11 м. 2014</c:v>
                </c:pt>
                <c:pt idx="12">
                  <c:v>12 м. 2014</c:v>
                </c:pt>
              </c:strCache>
            </c:strRef>
          </c:cat>
          <c:val>
            <c:numRef>
              <c:f>Лист1!$B$2:$N$2</c:f>
              <c:numCache>
                <c:formatCode>#,##0.0_ ;\-#,##0.0\ </c:formatCode>
                <c:ptCount val="13"/>
                <c:pt idx="0">
                  <c:v>8.6</c:v>
                </c:pt>
                <c:pt idx="1">
                  <c:v>10.6</c:v>
                </c:pt>
                <c:pt idx="2">
                  <c:v>12.2</c:v>
                </c:pt>
                <c:pt idx="3">
                  <c:v>14.4</c:v>
                </c:pt>
                <c:pt idx="4">
                  <c:v>15.8</c:v>
                </c:pt>
                <c:pt idx="5">
                  <c:v>19.399999999999999</c:v>
                </c:pt>
                <c:pt idx="6">
                  <c:v>22.6</c:v>
                </c:pt>
                <c:pt idx="7">
                  <c:v>26</c:v>
                </c:pt>
                <c:pt idx="8">
                  <c:v>28.2</c:v>
                </c:pt>
                <c:pt idx="9">
                  <c:v>30.2</c:v>
                </c:pt>
                <c:pt idx="10">
                  <c:v>34.282000000000011</c:v>
                </c:pt>
                <c:pt idx="11">
                  <c:v>35.200000000000003</c:v>
                </c:pt>
                <c:pt idx="12">
                  <c:v>36.5</c:v>
                </c:pt>
              </c:numCache>
            </c:numRef>
          </c:val>
        </c:ser>
        <c:marker val="1"/>
        <c:axId val="147384192"/>
        <c:axId val="147385728"/>
      </c:lineChart>
      <c:catAx>
        <c:axId val="147384192"/>
        <c:scaling>
          <c:orientation val="minMax"/>
        </c:scaling>
        <c:delete val="1"/>
        <c:axPos val="b"/>
        <c:majorGridlines/>
        <c:tickLblPos val="none"/>
        <c:crossAx val="147385728"/>
        <c:crosses val="autoZero"/>
        <c:auto val="1"/>
        <c:lblAlgn val="ctr"/>
        <c:lblOffset val="100"/>
      </c:catAx>
      <c:valAx>
        <c:axId val="147385728"/>
        <c:scaling>
          <c:orientation val="minMax"/>
        </c:scaling>
        <c:delete val="1"/>
        <c:axPos val="l"/>
        <c:numFmt formatCode="#,##0.0_ ;\-#,##0.0\ " sourceLinked="1"/>
        <c:tickLblPos val="none"/>
        <c:crossAx val="147384192"/>
        <c:crosses val="autoZero"/>
        <c:crossBetween val="midCat"/>
      </c:valAx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797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overlay val="1"/>
      <c:spPr>
        <a:noFill/>
        <a:ln w="22245">
          <a:noFill/>
        </a:ln>
      </c:spPr>
      <c:txPr>
        <a:bodyPr/>
        <a:lstStyle/>
        <a:p>
          <a:pPr marL="0" algn="ctr" defTabSz="914400" rtl="0" eaLnBrk="1" latinLnBrk="0" hangingPunct="1">
            <a:defRPr lang="ru-RU" sz="1574" b="1" i="0" u="none" strike="noStrike" kern="1200" baseline="0" dirty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9296874256532533E-2"/>
          <c:y val="0.26717557251908397"/>
          <c:w val="0.93587072206539679"/>
          <c:h val="0.75572519083969614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Монтеры пути</c:v>
                </c:pt>
              </c:strCache>
            </c:strRef>
          </c:tx>
          <c:spPr>
            <a:ln w="49976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spPr>
              <a:noFill/>
              <a:ln w="22245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11м. 2013</c:v>
                </c:pt>
                <c:pt idx="11">
                  <c:v>11 мес. 2014</c:v>
                </c:pt>
                <c:pt idx="12">
                  <c:v>12 мес. 2014</c:v>
                </c:pt>
              </c:strCache>
            </c:strRef>
          </c:cat>
          <c:val>
            <c:numRef>
              <c:f>Лист1!$B$2:$N$2</c:f>
              <c:numCache>
                <c:formatCode>#,##0.0_ ;\-#,##0.0\ </c:formatCode>
                <c:ptCount val="13"/>
                <c:pt idx="0">
                  <c:v>7.5</c:v>
                </c:pt>
                <c:pt idx="1">
                  <c:v>9.6</c:v>
                </c:pt>
                <c:pt idx="2">
                  <c:v>11</c:v>
                </c:pt>
                <c:pt idx="3">
                  <c:v>12.6</c:v>
                </c:pt>
                <c:pt idx="4">
                  <c:v>14.4</c:v>
                </c:pt>
                <c:pt idx="5">
                  <c:v>17.8</c:v>
                </c:pt>
                <c:pt idx="6">
                  <c:v>20.2</c:v>
                </c:pt>
                <c:pt idx="7">
                  <c:v>22.7</c:v>
                </c:pt>
                <c:pt idx="8">
                  <c:v>25</c:v>
                </c:pt>
                <c:pt idx="9">
                  <c:v>27.4</c:v>
                </c:pt>
                <c:pt idx="10">
                  <c:v>29.103999999999999</c:v>
                </c:pt>
                <c:pt idx="11">
                  <c:v>30.2</c:v>
                </c:pt>
                <c:pt idx="12">
                  <c:v>30.8</c:v>
                </c:pt>
              </c:numCache>
            </c:numRef>
          </c:val>
        </c:ser>
        <c:marker val="1"/>
        <c:axId val="116608000"/>
        <c:axId val="116609792"/>
      </c:lineChart>
      <c:catAx>
        <c:axId val="116608000"/>
        <c:scaling>
          <c:orientation val="minMax"/>
        </c:scaling>
        <c:delete val="1"/>
        <c:axPos val="b"/>
        <c:majorGridlines/>
        <c:tickLblPos val="none"/>
        <c:crossAx val="116609792"/>
        <c:crosses val="autoZero"/>
        <c:auto val="1"/>
        <c:lblAlgn val="ctr"/>
        <c:lblOffset val="100"/>
      </c:catAx>
      <c:valAx>
        <c:axId val="116609792"/>
        <c:scaling>
          <c:orientation val="minMax"/>
        </c:scaling>
        <c:delete val="1"/>
        <c:axPos val="l"/>
        <c:numFmt formatCode="#,##0.0_ ;\-#,##0.0\ " sourceLinked="1"/>
        <c:tickLblPos val="none"/>
        <c:crossAx val="116608000"/>
        <c:crosses val="autoZero"/>
        <c:crossBetween val="midCat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574"/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2081793012562526"/>
          <c:y val="1.0075566750629716E-2"/>
        </c:manualLayout>
      </c:layout>
      <c:overlay val="1"/>
      <c:spPr>
        <a:noFill/>
        <a:ln w="25398">
          <a:noFill/>
        </a:ln>
      </c:spPr>
      <c:txPr>
        <a:bodyPr/>
        <a:lstStyle/>
        <a:p>
          <a:pPr marL="0" algn="ctr" defTabSz="914400" rtl="0" eaLnBrk="1" latinLnBrk="0" hangingPunct="1">
            <a:defRPr lang="ru-RU" sz="1799" b="1" i="0" u="none" strike="noStrike" kern="1200" baseline="0" dirty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2354091946527547E-2"/>
          <c:y val="8.4562464074041152E-2"/>
          <c:w val="0.93669712381485404"/>
          <c:h val="0.72725044130189065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Электромонтеры контактной сети</c:v>
                </c:pt>
              </c:strCache>
            </c:strRef>
          </c:tx>
          <c:spPr>
            <a:ln w="5711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27,5</a:t>
                    </a:r>
                    <a:endParaRPr lang="ru-RU" dirty="0"/>
                  </a:p>
                </c:rich>
              </c:tx>
              <c:spPr>
                <a:noFill/>
                <a:ln w="25398">
                  <a:noFill/>
                </a:ln>
              </c:spPr>
              <c:dLblPos val="t"/>
            </c:dLbl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599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Лист1!$B$1:$N$1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5 мес 2015</c:v>
                </c:pt>
              </c:strCache>
            </c:strRef>
          </c:cat>
          <c:val>
            <c:numRef>
              <c:f>Лист1!$B$2:$N$2</c:f>
              <c:numCache>
                <c:formatCode>#,##0.0_ ;\-#,##0.0\ </c:formatCode>
                <c:ptCount val="13"/>
                <c:pt idx="0">
                  <c:v>6.6</c:v>
                </c:pt>
                <c:pt idx="1">
                  <c:v>8.6</c:v>
                </c:pt>
                <c:pt idx="2">
                  <c:v>10.1</c:v>
                </c:pt>
                <c:pt idx="3">
                  <c:v>12.1</c:v>
                </c:pt>
                <c:pt idx="4">
                  <c:v>13.5</c:v>
                </c:pt>
                <c:pt idx="5">
                  <c:v>16.899999999999999</c:v>
                </c:pt>
                <c:pt idx="6">
                  <c:v>18.399999999999999</c:v>
                </c:pt>
                <c:pt idx="7">
                  <c:v>20.8</c:v>
                </c:pt>
                <c:pt idx="8">
                  <c:v>23.4</c:v>
                </c:pt>
                <c:pt idx="9">
                  <c:v>24</c:v>
                </c:pt>
                <c:pt idx="10">
                  <c:v>26.832000000000001</c:v>
                </c:pt>
                <c:pt idx="11">
                  <c:v>27.5</c:v>
                </c:pt>
                <c:pt idx="12">
                  <c:v>27.8</c:v>
                </c:pt>
              </c:numCache>
            </c:numRef>
          </c:val>
        </c:ser>
        <c:marker val="1"/>
        <c:axId val="116597504"/>
        <c:axId val="116599040"/>
      </c:lineChart>
      <c:catAx>
        <c:axId val="1165975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099" b="1"/>
            </a:pPr>
            <a:endParaRPr lang="ru-RU"/>
          </a:p>
        </c:txPr>
        <c:crossAx val="116599040"/>
        <c:crosses val="autoZero"/>
        <c:auto val="1"/>
        <c:lblAlgn val="ctr"/>
        <c:lblOffset val="100"/>
      </c:catAx>
      <c:valAx>
        <c:axId val="116599040"/>
        <c:scaling>
          <c:orientation val="minMax"/>
        </c:scaling>
        <c:delete val="1"/>
        <c:axPos val="l"/>
        <c:numFmt formatCode="#,##0.0_ ;\-#,##0.0\ " sourceLinked="1"/>
        <c:tickLblPos val="none"/>
        <c:crossAx val="116597504"/>
        <c:crosses val="autoZero"/>
        <c:crossBetween val="midCat"/>
      </c:valAx>
    </c:plotArea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8144493872360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1988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2011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203.7</c:v>
                </c:pt>
                <c:pt idx="1">
                  <c:v>91.9</c:v>
                </c:pt>
                <c:pt idx="2">
                  <c:v>140.80000000000001</c:v>
                </c:pt>
                <c:pt idx="3">
                  <c:v>181.8</c:v>
                </c:pt>
                <c:pt idx="4">
                  <c:v>168.2</c:v>
                </c:pt>
                <c:pt idx="5">
                  <c:v>179.7</c:v>
                </c:pt>
                <c:pt idx="6">
                  <c:v>192.6</c:v>
                </c:pt>
                <c:pt idx="7" formatCode="0.0">
                  <c:v>194.5</c:v>
                </c:pt>
              </c:numCache>
            </c:numRef>
          </c:val>
        </c:ser>
        <c:gapWidth val="44"/>
        <c:shape val="cylinder"/>
        <c:axId val="91306624"/>
        <c:axId val="91308416"/>
        <c:axId val="0"/>
      </c:bar3DChart>
      <c:catAx>
        <c:axId val="91306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1308416"/>
        <c:crosses val="autoZero"/>
        <c:auto val="1"/>
        <c:lblAlgn val="ctr"/>
        <c:lblOffset val="100"/>
      </c:catAx>
      <c:valAx>
        <c:axId val="91308416"/>
        <c:scaling>
          <c:orientation val="minMax"/>
        </c:scaling>
        <c:delete val="1"/>
        <c:axPos val="l"/>
        <c:numFmt formatCode="General" sourceLinked="1"/>
        <c:tickLblPos val="none"/>
        <c:crossAx val="91306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rPr lang="ru-RU" sz="1800" dirty="0" smtClean="0">
                <a:solidFill>
                  <a:srgbClr val="FF0000"/>
                </a:solidFill>
              </a:rPr>
              <a:t>Филиалы, допустившие рост событий</a:t>
            </a:r>
            <a:endParaRPr lang="ru-RU" sz="1800" dirty="0">
              <a:solidFill>
                <a:srgbClr val="FF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29920712340908912"/>
          <c:w val="1"/>
          <c:h val="0.475806502963418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ДИ:</c:v>
                </c:pt>
                <c:pt idx="1">
                  <c:v>П</c:v>
                </c:pt>
                <c:pt idx="2">
                  <c:v>В</c:v>
                </c:pt>
                <c:pt idx="3">
                  <c:v>Э</c:v>
                </c:pt>
                <c:pt idx="4">
                  <c:v>ДПМ</c:v>
                </c:pt>
                <c:pt idx="5">
                  <c:v>Д</c:v>
                </c:pt>
                <c:pt idx="6">
                  <c:v>ДРП</c:v>
                </c:pt>
                <c:pt idx="7">
                  <c:v>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</c:v>
                </c:pt>
                <c:pt idx="1">
                  <c:v>22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ДИ:</c:v>
                </c:pt>
                <c:pt idx="1">
                  <c:v>П</c:v>
                </c:pt>
                <c:pt idx="2">
                  <c:v>В</c:v>
                </c:pt>
                <c:pt idx="3">
                  <c:v>Э</c:v>
                </c:pt>
                <c:pt idx="4">
                  <c:v>ДПМ</c:v>
                </c:pt>
                <c:pt idx="5">
                  <c:v>Д</c:v>
                </c:pt>
                <c:pt idx="6">
                  <c:v>ДРП</c:v>
                </c:pt>
                <c:pt idx="7">
                  <c:v>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50</c:v>
                </c:pt>
                <c:pt idx="1">
                  <c:v>31</c:v>
                </c:pt>
                <c:pt idx="2">
                  <c:v>12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13</c:v>
                </c:pt>
              </c:numCache>
            </c:numRef>
          </c:val>
        </c:ser>
        <c:dLbls>
          <c:showVal val="1"/>
        </c:dLbls>
        <c:axId val="116957184"/>
        <c:axId val="116958720"/>
      </c:barChart>
      <c:catAx>
        <c:axId val="11695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ru-RU"/>
          </a:p>
        </c:txPr>
        <c:crossAx val="116958720"/>
        <c:crosses val="autoZero"/>
        <c:auto val="1"/>
        <c:lblAlgn val="ctr"/>
        <c:lblOffset val="100"/>
      </c:catAx>
      <c:valAx>
        <c:axId val="116958720"/>
        <c:scaling>
          <c:orientation val="minMax"/>
        </c:scaling>
        <c:delete val="1"/>
        <c:axPos val="l"/>
        <c:numFmt formatCode="General" sourceLinked="1"/>
        <c:tickLblPos val="none"/>
        <c:crossAx val="1169571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rPr lang="ru-RU" sz="1800" dirty="0" smtClean="0">
                <a:solidFill>
                  <a:srgbClr val="FF0000"/>
                </a:solidFill>
              </a:rPr>
              <a:t>Распределение событий по ДЗО</a:t>
            </a:r>
            <a:endParaRPr lang="ru-RU" sz="1800" dirty="0">
              <a:solidFill>
                <a:srgbClr val="FF000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20621031478194068"/>
          <c:w val="1"/>
          <c:h val="0.56880331159056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ВРК-1:</c:v>
                </c:pt>
                <c:pt idx="1">
                  <c:v>ВРК-2</c:v>
                </c:pt>
                <c:pt idx="2">
                  <c:v>ВРК-3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ВРК-1:</c:v>
                </c:pt>
                <c:pt idx="1">
                  <c:v>ВРК-2</c:v>
                </c:pt>
                <c:pt idx="2">
                  <c:v>ВРК-3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axId val="116984448"/>
        <c:axId val="147235200"/>
      </c:barChart>
      <c:catAx>
        <c:axId val="116984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ru-RU"/>
          </a:p>
        </c:txPr>
        <c:crossAx val="147235200"/>
        <c:crosses val="autoZero"/>
        <c:auto val="1"/>
        <c:lblAlgn val="ctr"/>
        <c:lblOffset val="100"/>
      </c:catAx>
      <c:valAx>
        <c:axId val="147235200"/>
        <c:scaling>
          <c:orientation val="minMax"/>
        </c:scaling>
        <c:delete val="1"/>
        <c:axPos val="l"/>
        <c:numFmt formatCode="General" sourceLinked="1"/>
        <c:tickLblPos val="none"/>
        <c:crossAx val="116984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"/>
          <c:y val="0"/>
          <c:w val="1"/>
          <c:h val="0.741908029837368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по вине филиалов</c:v>
                </c:pt>
                <c:pt idx="2">
                  <c:v>по вине ДЗО</c:v>
                </c:pt>
                <c:pt idx="3">
                  <c:v>Всего по холдингу</c:v>
                </c:pt>
                <c:pt idx="4">
                  <c:v>по вине сторонних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307</c:v>
                </c:pt>
                <c:pt idx="1">
                  <c:v>77</c:v>
                </c:pt>
                <c:pt idx="2">
                  <c:v>60</c:v>
                </c:pt>
                <c:pt idx="3">
                  <c:v>137</c:v>
                </c:pt>
                <c:pt idx="4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по вине филиалов</c:v>
                </c:pt>
                <c:pt idx="2">
                  <c:v>по вине ДЗО</c:v>
                </c:pt>
                <c:pt idx="3">
                  <c:v>Всего по холдингу</c:v>
                </c:pt>
                <c:pt idx="4">
                  <c:v>по вине сторонних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304</c:v>
                </c:pt>
                <c:pt idx="1">
                  <c:v>68</c:v>
                </c:pt>
                <c:pt idx="2">
                  <c:v>45</c:v>
                </c:pt>
                <c:pt idx="3">
                  <c:v>113</c:v>
                </c:pt>
                <c:pt idx="4">
                  <c:v>187</c:v>
                </c:pt>
              </c:numCache>
            </c:numRef>
          </c:val>
        </c:ser>
        <c:dLbls>
          <c:showVal val="1"/>
        </c:dLbls>
        <c:shape val="cylinder"/>
        <c:axId val="148060032"/>
        <c:axId val="148061568"/>
        <c:axId val="0"/>
      </c:bar3DChart>
      <c:catAx>
        <c:axId val="14806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8061568"/>
        <c:crosses val="autoZero"/>
        <c:auto val="1"/>
        <c:lblAlgn val="ctr"/>
        <c:lblOffset val="100"/>
      </c:catAx>
      <c:valAx>
        <c:axId val="148061568"/>
        <c:scaling>
          <c:orientation val="minMax"/>
        </c:scaling>
        <c:delete val="1"/>
        <c:axPos val="l"/>
        <c:numFmt formatCode="General" sourceLinked="1"/>
        <c:tickLblPos val="none"/>
        <c:crossAx val="148060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16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РО-1</c:v>
                </c:pt>
                <c:pt idx="1">
                  <c:v>РО-2</c:v>
                </c:pt>
                <c:pt idx="2">
                  <c:v>РО-3</c:v>
                </c:pt>
                <c:pt idx="3">
                  <c:v>РО-4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РО-1</c:v>
                </c:pt>
                <c:pt idx="1">
                  <c:v>РО-2</c:v>
                </c:pt>
                <c:pt idx="2">
                  <c:v>РО-3</c:v>
                </c:pt>
                <c:pt idx="3">
                  <c:v>РО-4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86"/>
        <c:shape val="cylinder"/>
        <c:axId val="147929728"/>
        <c:axId val="147964288"/>
        <c:axId val="0"/>
      </c:bar3DChart>
      <c:catAx>
        <c:axId val="147929728"/>
        <c:scaling>
          <c:orientation val="minMax"/>
        </c:scaling>
        <c:axPos val="b"/>
        <c:numFmt formatCode="General" sourceLinked="1"/>
        <c:tickLblPos val="nextTo"/>
        <c:crossAx val="147964288"/>
        <c:crosses val="autoZero"/>
        <c:auto val="1"/>
        <c:lblAlgn val="ctr"/>
        <c:lblOffset val="100"/>
      </c:catAx>
      <c:valAx>
        <c:axId val="147964288"/>
        <c:scaling>
          <c:orientation val="minMax"/>
        </c:scaling>
        <c:delete val="1"/>
        <c:axPos val="l"/>
        <c:numFmt formatCode="General" sourceLinked="1"/>
        <c:tickLblPos val="nextTo"/>
        <c:crossAx val="147929728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63259061656703486"/>
          <c:y val="0.85106154621258556"/>
          <c:w val="0.26485230010439931"/>
          <c:h val="0.11559128050191457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1.409052044855263E-2"/>
          <c:y val="0.13793103448275884"/>
          <c:w val="0.97181895910289484"/>
          <c:h val="0.587721819022389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16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2.8181040897105211E-2"/>
                  <c:y val="-6.3373718546132399E-2"/>
                </c:manualLayout>
              </c:layout>
              <c:showVal val="1"/>
            </c:dLbl>
            <c:dLbl>
              <c:idx val="1"/>
              <c:layout>
                <c:manualLayout>
                  <c:x val="2.0495302470622048E-2"/>
                  <c:y val="-4.8462255358807112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РО-1</c:v>
                </c:pt>
                <c:pt idx="1">
                  <c:v>РО-2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7933389661794225E-2"/>
                  <c:y val="-4.4734389561975813E-2"/>
                </c:manualLayout>
              </c:layout>
              <c:showVal val="1"/>
            </c:dLbl>
            <c:dLbl>
              <c:idx val="1"/>
              <c:layout>
                <c:manualLayout>
                  <c:x val="2.690008449269134E-2"/>
                  <c:y val="-5.2190121155638529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РО-1</c:v>
                </c:pt>
                <c:pt idx="1">
                  <c:v>РО-2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</c:v>
                </c:pt>
                <c:pt idx="1">
                  <c:v>32</c:v>
                </c:pt>
              </c:numCache>
            </c:numRef>
          </c:val>
        </c:ser>
        <c:dLbls>
          <c:showVal val="1"/>
        </c:dLbls>
        <c:gapWidth val="86"/>
        <c:shape val="cylinder"/>
        <c:axId val="149155840"/>
        <c:axId val="149848448"/>
        <c:axId val="0"/>
      </c:bar3DChart>
      <c:catAx>
        <c:axId val="149155840"/>
        <c:scaling>
          <c:orientation val="minMax"/>
        </c:scaling>
        <c:axPos val="b"/>
        <c:numFmt formatCode="General" sourceLinked="1"/>
        <c:tickLblPos val="nextTo"/>
        <c:crossAx val="149848448"/>
        <c:crosses val="autoZero"/>
        <c:auto val="1"/>
        <c:lblAlgn val="ctr"/>
        <c:lblOffset val="100"/>
      </c:catAx>
      <c:valAx>
        <c:axId val="149848448"/>
        <c:scaling>
          <c:orientation val="minMax"/>
        </c:scaling>
        <c:delete val="1"/>
        <c:axPos val="l"/>
        <c:numFmt formatCode="General" sourceLinked="1"/>
        <c:tickLblPos val="nextTo"/>
        <c:crossAx val="149155840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0"/>
      <c:depthPercent val="100"/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3.8401085456021875E-2"/>
          <c:y val="4.5852363267563472E-2"/>
          <c:w val="0.92319782908795556"/>
          <c:h val="0.6587615923275257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16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РО-1</c:v>
                </c:pt>
                <c:pt idx="1">
                  <c:v>РО-2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РО-1</c:v>
                </c:pt>
                <c:pt idx="1">
                  <c:v>РО-2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8</c:v>
                </c:pt>
              </c:numCache>
            </c:numRef>
          </c:val>
        </c:ser>
        <c:gapWidth val="86"/>
        <c:shape val="cylinder"/>
        <c:axId val="155312896"/>
        <c:axId val="155314432"/>
        <c:axId val="0"/>
      </c:bar3DChart>
      <c:catAx>
        <c:axId val="155312896"/>
        <c:scaling>
          <c:orientation val="minMax"/>
        </c:scaling>
        <c:axPos val="b"/>
        <c:numFmt formatCode="General" sourceLinked="1"/>
        <c:tickLblPos val="nextTo"/>
        <c:crossAx val="155314432"/>
        <c:crosses val="autoZero"/>
        <c:auto val="1"/>
        <c:lblAlgn val="ctr"/>
        <c:lblOffset val="100"/>
      </c:catAx>
      <c:valAx>
        <c:axId val="155314432"/>
        <c:scaling>
          <c:orientation val="minMax"/>
        </c:scaling>
        <c:delete val="1"/>
        <c:axPos val="l"/>
        <c:numFmt formatCode="General" sourceLinked="1"/>
        <c:tickLblPos val="nextTo"/>
        <c:crossAx val="155312896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0"/>
          <c:y val="0.15150102049005221"/>
          <c:w val="1"/>
          <c:h val="0.66294836674597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3.6114480058124752E-3"/>
                  <c:y val="-4.131846013365059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754564008910057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2014</c:v>
                </c:pt>
                <c:pt idx="1">
                  <c:v>2015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16.100000000000001</c:v>
                </c:pt>
                <c:pt idx="1">
                  <c:v>16</c:v>
                </c:pt>
              </c:numCache>
            </c:numRef>
          </c:val>
        </c:ser>
        <c:gapWidth val="44"/>
        <c:shape val="cylinder"/>
        <c:axId val="103641472"/>
        <c:axId val="103643008"/>
        <c:axId val="0"/>
      </c:bar3DChart>
      <c:catAx>
        <c:axId val="103641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3643008"/>
        <c:crosses val="autoZero"/>
        <c:auto val="1"/>
        <c:lblAlgn val="ctr"/>
        <c:lblOffset val="100"/>
      </c:catAx>
      <c:valAx>
        <c:axId val="103643008"/>
        <c:scaling>
          <c:orientation val="minMax"/>
        </c:scaling>
        <c:delete val="1"/>
        <c:axPos val="l"/>
        <c:numFmt formatCode="0.0" sourceLinked="1"/>
        <c:tickLblPos val="none"/>
        <c:crossAx val="1036414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8"/>
      <c:rotY val="0"/>
      <c:rAngAx val="1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>
        <c:manualLayout>
          <c:layoutTarget val="inner"/>
          <c:xMode val="edge"/>
          <c:yMode val="edge"/>
          <c:x val="1.4485447258144357E-2"/>
          <c:y val="3.437500000000001E-2"/>
          <c:w val="0.97761339969195848"/>
          <c:h val="0.491716289370082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Пермский край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ХМАО</c:v>
                </c:pt>
                <c:pt idx="4">
                  <c:v>ЯНАО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</c:v>
                </c:pt>
                <c:pt idx="1">
                  <c:v>24.9</c:v>
                </c:pt>
                <c:pt idx="2">
                  <c:v>4.5</c:v>
                </c:pt>
                <c:pt idx="3">
                  <c:v>5.6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Пермский край</c:v>
                </c:pt>
                <c:pt idx="1">
                  <c:v>Свердловская область</c:v>
                </c:pt>
                <c:pt idx="2">
                  <c:v>Тюменская область</c:v>
                </c:pt>
                <c:pt idx="3">
                  <c:v>ХМАО</c:v>
                </c:pt>
                <c:pt idx="4">
                  <c:v>ЯНАО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16.600000000000001</c:v>
                </c:pt>
                <c:pt idx="1">
                  <c:v>23</c:v>
                </c:pt>
                <c:pt idx="2">
                  <c:v>6.1</c:v>
                </c:pt>
                <c:pt idx="3">
                  <c:v>5.9</c:v>
                </c:pt>
                <c:pt idx="4">
                  <c:v>4.5</c:v>
                </c:pt>
              </c:numCache>
            </c:numRef>
          </c:val>
        </c:ser>
        <c:gapWidth val="73"/>
        <c:gapDepth val="176"/>
        <c:shape val="cylinder"/>
        <c:axId val="103648256"/>
        <c:axId val="105906944"/>
        <c:axId val="0"/>
      </c:bar3DChart>
      <c:catAx>
        <c:axId val="103648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906944"/>
        <c:crosses val="autoZero"/>
        <c:lblAlgn val="ctr"/>
        <c:lblOffset val="450"/>
      </c:catAx>
      <c:valAx>
        <c:axId val="105906944"/>
        <c:scaling>
          <c:orientation val="minMax"/>
        </c:scaling>
        <c:delete val="1"/>
        <c:axPos val="l"/>
        <c:numFmt formatCode="0.0" sourceLinked="1"/>
        <c:tickLblPos val="none"/>
        <c:crossAx val="103648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581102160186865"/>
          <c:y val="0.89375000000000004"/>
          <c:w val="0.17919066026568067"/>
          <c:h val="5.944846605549273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0.30313</cdr:x>
      <cdr:y>0.05379</cdr:y>
    </cdr:from>
    <cdr:to>
      <cdr:x>0.94099</cdr:x>
      <cdr:y>0.11126</cdr:y>
    </cdr:to>
    <cdr:sp macro="" textlink="">
      <cdr:nvSpPr>
        <cdr:cNvPr id="3" name="Rectangle 4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71800" y="288032"/>
          <a:ext cx="583264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eaLnBrk="0" hangingPunct="0">
            <a:defRPr/>
          </a:pPr>
          <a:r>
            <a:rPr lang="ru-RU" sz="1400" b="1" dirty="0" smtClean="0">
              <a:solidFill>
                <a:srgbClr val="7030A0"/>
              </a:solidFill>
              <a:cs typeface="Times New Roman" pitchFamily="18" charset="0"/>
            </a:rPr>
            <a:t>Укомплектованность </a:t>
          </a:r>
          <a:r>
            <a:rPr lang="ru-RU" sz="1400" b="1" dirty="0" smtClean="0">
              <a:solidFill>
                <a:srgbClr val="7030A0"/>
              </a:solidFill>
              <a:latin typeface="Calibri"/>
              <a:cs typeface="Times New Roman" pitchFamily="18" charset="0"/>
            </a:rPr>
            <a:t>по </a:t>
          </a:r>
          <a:r>
            <a:rPr lang="ru-RU" sz="1400" b="1" dirty="0">
              <a:solidFill>
                <a:srgbClr val="7030A0"/>
              </a:solidFill>
              <a:latin typeface="Calibri"/>
              <a:cs typeface="Times New Roman" pitchFamily="18" charset="0"/>
            </a:rPr>
            <a:t>ведущим </a:t>
          </a:r>
          <a:r>
            <a:rPr lang="ru-RU" sz="1400" b="1" dirty="0" smtClean="0">
              <a:solidFill>
                <a:srgbClr val="7030A0"/>
              </a:solidFill>
              <a:latin typeface="Calibri"/>
              <a:cs typeface="Times New Roman" pitchFamily="18" charset="0"/>
            </a:rPr>
            <a:t>профессиям ОАО «РЖД» - </a:t>
          </a:r>
          <a:r>
            <a:rPr lang="en-US" sz="1400" b="1" dirty="0" smtClean="0">
              <a:solidFill>
                <a:srgbClr val="7030A0"/>
              </a:solidFill>
              <a:latin typeface="Calibri"/>
              <a:cs typeface="Times New Roman" pitchFamily="18" charset="0"/>
            </a:rPr>
            <a:t> 98,</a:t>
          </a:r>
          <a:r>
            <a:rPr lang="ru-RU" sz="1400" b="1" dirty="0" smtClean="0">
              <a:solidFill>
                <a:srgbClr val="7030A0"/>
              </a:solidFill>
              <a:latin typeface="Calibri"/>
              <a:cs typeface="Times New Roman" pitchFamily="18" charset="0"/>
            </a:rPr>
            <a:t>2</a:t>
          </a:r>
          <a:r>
            <a:rPr lang="en-US" sz="1400" b="1" dirty="0" smtClean="0">
              <a:solidFill>
                <a:srgbClr val="7030A0"/>
              </a:solidFill>
              <a:latin typeface="Calibri"/>
              <a:cs typeface="Times New Roman" pitchFamily="18" charset="0"/>
            </a:rPr>
            <a:t>%</a:t>
          </a:r>
          <a:endParaRPr lang="ru-RU" sz="1400" b="1" dirty="0">
            <a:solidFill>
              <a:srgbClr val="7030A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0.10626</cdr:x>
      <cdr:y>0.40341</cdr:y>
    </cdr:from>
    <cdr:to>
      <cdr:x>0.20075</cdr:x>
      <cdr:y>0.4841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71600" y="216024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rgbClr val="002060"/>
              </a:solidFill>
              <a:latin typeface="Arial Black" pitchFamily="34" charset="0"/>
            </a:rPr>
            <a:t>97,5%</a:t>
          </a:r>
          <a:endParaRPr lang="ru-RU" sz="1400" dirty="0">
            <a:solidFill>
              <a:srgbClr val="002060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0.05113</cdr:x>
      <cdr:y>0.81333</cdr:y>
    </cdr:from>
    <cdr:to>
      <cdr:x>0.17713</cdr:x>
      <cdr:y>0.90667</cdr:y>
    </cdr:to>
    <cdr:sp macro="" textlink="">
      <cdr:nvSpPr>
        <cdr:cNvPr id="2" name="Прямоугольник 2"/>
        <cdr:cNvSpPr/>
      </cdr:nvSpPr>
      <cdr:spPr>
        <a:xfrm xmlns:a="http://schemas.openxmlformats.org/drawingml/2006/main" flipH="1">
          <a:off x="467544" y="4392488"/>
          <a:ext cx="1152128" cy="504056"/>
        </a:xfrm>
        <a:custGeom xmlns:a="http://schemas.openxmlformats.org/drawingml/2006/main">
          <a:avLst/>
          <a:gdLst>
            <a:gd name="connsiteX0" fmla="*/ 0 w 936104"/>
            <a:gd name="connsiteY0" fmla="*/ 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0 w 936104"/>
            <a:gd name="connsiteY4" fmla="*/ 0 h 360040"/>
            <a:gd name="connsiteX0" fmla="*/ 0 w 943788"/>
            <a:gd name="connsiteY0" fmla="*/ 153680 h 360040"/>
            <a:gd name="connsiteX1" fmla="*/ 943788 w 943788"/>
            <a:gd name="connsiteY1" fmla="*/ 0 h 360040"/>
            <a:gd name="connsiteX2" fmla="*/ 943788 w 943788"/>
            <a:gd name="connsiteY2" fmla="*/ 360040 h 360040"/>
            <a:gd name="connsiteX3" fmla="*/ 7684 w 943788"/>
            <a:gd name="connsiteY3" fmla="*/ 360040 h 360040"/>
            <a:gd name="connsiteX4" fmla="*/ 0 w 943788"/>
            <a:gd name="connsiteY4" fmla="*/ 153680 h 360040"/>
            <a:gd name="connsiteX0" fmla="*/ 1841 w 936104"/>
            <a:gd name="connsiteY0" fmla="*/ 15368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1841 w 936104"/>
            <a:gd name="connsiteY4" fmla="*/ 153680 h 3600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936104" h="360040">
              <a:moveTo>
                <a:pt x="1841" y="153680"/>
              </a:moveTo>
              <a:lnTo>
                <a:pt x="936104" y="0"/>
              </a:lnTo>
              <a:lnTo>
                <a:pt x="936104" y="360040"/>
              </a:lnTo>
              <a:lnTo>
                <a:pt x="0" y="360040"/>
              </a:lnTo>
              <a:cubicBezTo>
                <a:pt x="614" y="291253"/>
                <a:pt x="1227" y="222467"/>
                <a:pt x="1841" y="153680"/>
              </a:cubicBezTo>
              <a:close/>
            </a:path>
          </a:pathLst>
        </a:custGeom>
        <a:solidFill xmlns:a="http://schemas.openxmlformats.org/drawingml/2006/main">
          <a:srgbClr val="0CA454"/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bIns="0" anchor="b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b="1" dirty="0" smtClean="0"/>
            <a:t>-0,6%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0.19288</cdr:x>
      <cdr:y>0.81333</cdr:y>
    </cdr:from>
    <cdr:to>
      <cdr:x>0.31888</cdr:x>
      <cdr:y>0.90667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flipH="1">
          <a:off x="1763688" y="4392488"/>
          <a:ext cx="1152128" cy="504056"/>
        </a:xfrm>
        <a:custGeom xmlns:a="http://schemas.openxmlformats.org/drawingml/2006/main">
          <a:avLst/>
          <a:gdLst>
            <a:gd name="connsiteX0" fmla="*/ 0 w 936104"/>
            <a:gd name="connsiteY0" fmla="*/ 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0 w 936104"/>
            <a:gd name="connsiteY4" fmla="*/ 0 h 360040"/>
            <a:gd name="connsiteX0" fmla="*/ 0 w 943788"/>
            <a:gd name="connsiteY0" fmla="*/ 153680 h 360040"/>
            <a:gd name="connsiteX1" fmla="*/ 943788 w 943788"/>
            <a:gd name="connsiteY1" fmla="*/ 0 h 360040"/>
            <a:gd name="connsiteX2" fmla="*/ 943788 w 943788"/>
            <a:gd name="connsiteY2" fmla="*/ 360040 h 360040"/>
            <a:gd name="connsiteX3" fmla="*/ 7684 w 943788"/>
            <a:gd name="connsiteY3" fmla="*/ 360040 h 360040"/>
            <a:gd name="connsiteX4" fmla="*/ 0 w 943788"/>
            <a:gd name="connsiteY4" fmla="*/ 153680 h 360040"/>
            <a:gd name="connsiteX0" fmla="*/ 1841 w 936104"/>
            <a:gd name="connsiteY0" fmla="*/ 15368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1841 w 936104"/>
            <a:gd name="connsiteY4" fmla="*/ 153680 h 3600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936104" h="360040">
              <a:moveTo>
                <a:pt x="1841" y="153680"/>
              </a:moveTo>
              <a:lnTo>
                <a:pt x="936104" y="0"/>
              </a:lnTo>
              <a:lnTo>
                <a:pt x="936104" y="360040"/>
              </a:lnTo>
              <a:lnTo>
                <a:pt x="0" y="360040"/>
              </a:lnTo>
              <a:cubicBezTo>
                <a:pt x="614" y="291253"/>
                <a:pt x="1227" y="222467"/>
                <a:pt x="1841" y="153680"/>
              </a:cubicBezTo>
              <a:close/>
            </a:path>
          </a:pathLst>
        </a:custGeom>
        <a:solidFill xmlns:a="http://schemas.openxmlformats.org/drawingml/2006/main">
          <a:srgbClr val="0CA454"/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bIns="0" anchor="b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b="1" dirty="0" smtClean="0"/>
            <a:t>-0,4%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0.64175</cdr:x>
      <cdr:y>0.81333</cdr:y>
    </cdr:from>
    <cdr:to>
      <cdr:x>0.76775</cdr:x>
      <cdr:y>0.90667</cdr:y>
    </cdr:to>
    <cdr:sp macro="" textlink="">
      <cdr:nvSpPr>
        <cdr:cNvPr id="4" name="Прямоугольник 2"/>
        <cdr:cNvSpPr/>
      </cdr:nvSpPr>
      <cdr:spPr>
        <a:xfrm xmlns:a="http://schemas.openxmlformats.org/drawingml/2006/main" flipH="1">
          <a:off x="5868144" y="4392488"/>
          <a:ext cx="1152128" cy="504056"/>
        </a:xfrm>
        <a:custGeom xmlns:a="http://schemas.openxmlformats.org/drawingml/2006/main">
          <a:avLst/>
          <a:gdLst>
            <a:gd name="connsiteX0" fmla="*/ 0 w 936104"/>
            <a:gd name="connsiteY0" fmla="*/ 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0 w 936104"/>
            <a:gd name="connsiteY4" fmla="*/ 0 h 360040"/>
            <a:gd name="connsiteX0" fmla="*/ 0 w 943788"/>
            <a:gd name="connsiteY0" fmla="*/ 153680 h 360040"/>
            <a:gd name="connsiteX1" fmla="*/ 943788 w 943788"/>
            <a:gd name="connsiteY1" fmla="*/ 0 h 360040"/>
            <a:gd name="connsiteX2" fmla="*/ 943788 w 943788"/>
            <a:gd name="connsiteY2" fmla="*/ 360040 h 360040"/>
            <a:gd name="connsiteX3" fmla="*/ 7684 w 943788"/>
            <a:gd name="connsiteY3" fmla="*/ 360040 h 360040"/>
            <a:gd name="connsiteX4" fmla="*/ 0 w 943788"/>
            <a:gd name="connsiteY4" fmla="*/ 153680 h 360040"/>
            <a:gd name="connsiteX0" fmla="*/ 1841 w 936104"/>
            <a:gd name="connsiteY0" fmla="*/ 153680 h 360040"/>
            <a:gd name="connsiteX1" fmla="*/ 936104 w 936104"/>
            <a:gd name="connsiteY1" fmla="*/ 0 h 360040"/>
            <a:gd name="connsiteX2" fmla="*/ 936104 w 936104"/>
            <a:gd name="connsiteY2" fmla="*/ 360040 h 360040"/>
            <a:gd name="connsiteX3" fmla="*/ 0 w 936104"/>
            <a:gd name="connsiteY3" fmla="*/ 360040 h 360040"/>
            <a:gd name="connsiteX4" fmla="*/ 1841 w 936104"/>
            <a:gd name="connsiteY4" fmla="*/ 153680 h 3600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936104" h="360040">
              <a:moveTo>
                <a:pt x="1841" y="153680"/>
              </a:moveTo>
              <a:lnTo>
                <a:pt x="936104" y="0"/>
              </a:lnTo>
              <a:lnTo>
                <a:pt x="936104" y="360040"/>
              </a:lnTo>
              <a:lnTo>
                <a:pt x="0" y="360040"/>
              </a:lnTo>
              <a:cubicBezTo>
                <a:pt x="614" y="291253"/>
                <a:pt x="1227" y="222467"/>
                <a:pt x="1841" y="153680"/>
              </a:cubicBezTo>
              <a:close/>
            </a:path>
          </a:pathLst>
        </a:custGeom>
        <a:solidFill xmlns:a="http://schemas.openxmlformats.org/drawingml/2006/main">
          <a:srgbClr val="0CA454"/>
        </a:soli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bIns="0" anchor="b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600" b="1" dirty="0" smtClean="0"/>
            <a:t>-0,7%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0.11924</cdr:x>
      <cdr:y>0.19027</cdr:y>
    </cdr:from>
    <cdr:to>
      <cdr:x>0.56092</cdr:x>
      <cdr:y>0.40542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064" y="703193"/>
          <a:ext cx="2178327" cy="795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2012 </a:t>
          </a:r>
          <a:r>
            <a:rPr lang="ru-RU" sz="1200" b="0" dirty="0"/>
            <a:t>к</a:t>
          </a:r>
          <a:r>
            <a:rPr lang="ru-RU" sz="1200" b="1" dirty="0"/>
            <a:t> 2011 </a:t>
          </a:r>
          <a:r>
            <a:rPr lang="ru-RU" sz="1200" b="1" dirty="0">
              <a:solidFill>
                <a:srgbClr val="FF0000"/>
              </a:solidFill>
            </a:rPr>
            <a:t>+1,6</a:t>
          </a:r>
          <a:r>
            <a:rPr lang="ru-RU" sz="1200" b="1" dirty="0"/>
            <a:t> млн. тонн </a:t>
          </a:r>
          <a:r>
            <a:rPr lang="ru-RU" sz="1200" b="0" dirty="0"/>
            <a:t>или</a:t>
          </a:r>
          <a:r>
            <a:rPr lang="ru-RU" sz="1200" b="1" dirty="0"/>
            <a:t> </a:t>
          </a:r>
          <a:r>
            <a:rPr lang="ru-RU" sz="1200" b="1" dirty="0">
              <a:solidFill>
                <a:srgbClr val="FF0000"/>
              </a:solidFill>
            </a:rPr>
            <a:t>+10,9%</a:t>
          </a:r>
        </a:p>
        <a:p xmlns:a="http://schemas.openxmlformats.org/drawingml/2006/main">
          <a:r>
            <a:rPr lang="ru-RU" sz="1200" b="1" dirty="0"/>
            <a:t>2013</a:t>
          </a:r>
          <a:r>
            <a:rPr lang="ru-RU" sz="1200" b="1" baseline="0" dirty="0"/>
            <a:t> </a:t>
          </a:r>
          <a:r>
            <a:rPr lang="ru-RU" sz="1200" b="0" baseline="0" dirty="0"/>
            <a:t>к</a:t>
          </a:r>
          <a:r>
            <a:rPr lang="ru-RU" sz="1200" b="1" baseline="0" dirty="0"/>
            <a:t> 2012 </a:t>
          </a:r>
          <a:r>
            <a:rPr lang="ru-RU" sz="1200" b="1" baseline="0" dirty="0">
              <a:solidFill>
                <a:srgbClr val="FF0000"/>
              </a:solidFill>
            </a:rPr>
            <a:t>+3,5 </a:t>
          </a:r>
          <a:r>
            <a:rPr lang="ru-RU" sz="1200" b="1" baseline="0" dirty="0"/>
            <a:t>млн. тонн </a:t>
          </a:r>
          <a:r>
            <a:rPr lang="ru-RU" sz="1200" b="0" baseline="0" dirty="0"/>
            <a:t>или</a:t>
          </a:r>
          <a:r>
            <a:rPr lang="ru-RU" sz="1200" b="1" baseline="0" dirty="0"/>
            <a:t> </a:t>
          </a:r>
          <a:r>
            <a:rPr lang="ru-RU" sz="1200" b="1" baseline="0" dirty="0">
              <a:solidFill>
                <a:srgbClr val="FF0000"/>
              </a:solidFill>
            </a:rPr>
            <a:t>+22,6%</a:t>
          </a:r>
        </a:p>
        <a:p xmlns:a="http://schemas.openxmlformats.org/drawingml/2006/main">
          <a:r>
            <a:rPr lang="ru-RU" sz="1200" b="1" baseline="0" dirty="0"/>
            <a:t>2014 </a:t>
          </a:r>
          <a:r>
            <a:rPr lang="ru-RU" sz="1200" b="0" baseline="0" dirty="0"/>
            <a:t>к</a:t>
          </a:r>
          <a:r>
            <a:rPr lang="ru-RU" sz="1200" b="1" baseline="0" dirty="0"/>
            <a:t> 2013 </a:t>
          </a:r>
          <a:r>
            <a:rPr lang="ru-RU" sz="1200" b="1" baseline="0" dirty="0">
              <a:solidFill>
                <a:srgbClr val="FF0000"/>
              </a:solidFill>
            </a:rPr>
            <a:t>+0,8 </a:t>
          </a:r>
          <a:r>
            <a:rPr lang="ru-RU" sz="1200" b="1" baseline="0" dirty="0"/>
            <a:t>млн. тонн </a:t>
          </a:r>
          <a:r>
            <a:rPr lang="ru-RU" sz="1200" b="0" baseline="0" dirty="0"/>
            <a:t>или</a:t>
          </a:r>
          <a:r>
            <a:rPr lang="ru-RU" sz="1200" b="1" baseline="0" dirty="0"/>
            <a:t> </a:t>
          </a:r>
          <a:r>
            <a:rPr lang="ru-RU" sz="1200" b="1" baseline="0" dirty="0">
              <a:solidFill>
                <a:srgbClr val="FF0000"/>
              </a:solidFill>
            </a:rPr>
            <a:t>+3,9%</a:t>
          </a:r>
        </a:p>
        <a:p xmlns:a="http://schemas.openxmlformats.org/drawingml/2006/main">
          <a:r>
            <a:rPr lang="ru-RU" sz="1200" b="1" baseline="0" dirty="0"/>
            <a:t>2015 </a:t>
          </a:r>
          <a:r>
            <a:rPr lang="ru-RU" sz="1200" b="0" baseline="0" dirty="0"/>
            <a:t>к</a:t>
          </a:r>
          <a:r>
            <a:rPr lang="ru-RU" sz="1200" b="1" baseline="0" dirty="0"/>
            <a:t> 2014 </a:t>
          </a:r>
          <a:r>
            <a:rPr lang="ru-RU" sz="1200" b="1" baseline="0" dirty="0">
              <a:solidFill>
                <a:srgbClr val="FF0000"/>
              </a:solidFill>
            </a:rPr>
            <a:t>+3,3 </a:t>
          </a:r>
          <a:r>
            <a:rPr lang="ru-RU" sz="1200" b="1" baseline="0" dirty="0"/>
            <a:t>млн. тонн </a:t>
          </a:r>
          <a:r>
            <a:rPr lang="ru-RU" sz="1200" b="0" baseline="0" dirty="0"/>
            <a:t>или</a:t>
          </a:r>
          <a:r>
            <a:rPr lang="ru-RU" sz="1200" b="1" baseline="0" dirty="0"/>
            <a:t> </a:t>
          </a:r>
          <a:r>
            <a:rPr lang="ru-RU" sz="1200" b="1" baseline="0" dirty="0">
              <a:solidFill>
                <a:srgbClr val="FF0000"/>
              </a:solidFill>
            </a:rPr>
            <a:t>+16,4%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3CDF05-2C69-4996-B893-93906D41B037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C201BB-C9AD-4210-BFAD-EC8412FF0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6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8025" y="741363"/>
            <a:ext cx="53816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424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05.03.2014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85CE0E-C1CF-49B7-ACF8-0A1B6738770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/>
              <a:t>05.03.2014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85CE0E-C1CF-49B7-ACF8-0A1B67387701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7"/>
          <p:cNvSpPr txBox="1">
            <a:spLocks noGrp="1" noChangeArrowheads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7442730B-195F-4427-B9C7-A5AF897D23EC}" type="slidenum">
              <a:rPr lang="ru-RU" altLang="ru-RU" sz="1200">
                <a:solidFill>
                  <a:prstClr val="black"/>
                </a:solidFill>
              </a:rPr>
              <a:pPr algn="r"/>
              <a:t>16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36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6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06.03.2014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 anchor="b"/>
          <a:lstStyle/>
          <a:p>
            <a:pPr algn="r">
              <a:defRPr/>
            </a:pPr>
            <a:fld id="{0F4D95E7-C7E4-4AD2-AE09-DEE6B3911C87}" type="slidenum">
              <a:rPr lang="ru-RU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16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7" name="Rectangle 7"/>
          <p:cNvSpPr txBox="1">
            <a:spLocks noGrp="1" noChangeArrowheads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2BCA103-91D9-408A-8C23-1379AB5B3A37}" type="slidenum">
              <a:rPr lang="ru-RU" altLang="ru-RU" sz="1200">
                <a:solidFill>
                  <a:prstClr val="black"/>
                </a:solidFill>
              </a:rPr>
              <a:pPr algn="r"/>
              <a:t>17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38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8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05.03.2014</a:t>
            </a:r>
          </a:p>
        </p:txBody>
      </p:sp>
      <p:sp>
        <p:nvSpPr>
          <p:cNvPr id="838660" name="Номер слайда 3"/>
          <p:cNvSpPr txBox="1">
            <a:spLocks noGrp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8787981-CB62-4973-821B-72BD2CB681BB}" type="slidenum">
              <a:rPr lang="ru-RU" altLang="ru-RU" sz="1200">
                <a:solidFill>
                  <a:prstClr val="black"/>
                </a:solidFill>
                <a:cs typeface="Arial" pitchFamily="34" charset="0"/>
              </a:rPr>
              <a:pPr algn="r"/>
              <a:t>17</a:t>
            </a:fld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2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02.04.2014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42436" name="Номер слайда 3"/>
          <p:cNvSpPr txBox="1">
            <a:spLocks noGrp="1"/>
          </p:cNvSpPr>
          <p:nvPr/>
        </p:nvSpPr>
        <p:spPr bwMode="auto">
          <a:xfrm>
            <a:off x="3849689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51A32CB-1195-4126-9037-405DFBC073BB}" type="slidenum">
              <a:rPr lang="ru-RU" altLang="ru-RU" sz="1200">
                <a:cs typeface="Arial" pitchFamily="34" charset="0"/>
              </a:rPr>
              <a:pPr algn="r"/>
              <a:t>18</a:t>
            </a:fld>
            <a:endParaRPr lang="ru-RU" alt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7"/>
          <p:cNvSpPr txBox="1">
            <a:spLocks noGrp="1" noChangeArrowheads="1"/>
          </p:cNvSpPr>
          <p:nvPr/>
        </p:nvSpPr>
        <p:spPr bwMode="auto">
          <a:xfrm>
            <a:off x="3849694" y="9428167"/>
            <a:ext cx="2946399" cy="4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9" tIns="45722" rIns="91449" bIns="45722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225" indent="-227013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1425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8625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825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3025" indent="-227013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190AA581-1831-4C1F-A2BE-5CC629AECD83}" type="slidenum">
              <a:rPr lang="ru-RU" altLang="ru-RU" sz="120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02605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605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4" rIns="91433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Исправлено 01.12.2014</a:t>
            </a:r>
          </a:p>
        </p:txBody>
      </p:sp>
      <p:sp>
        <p:nvSpPr>
          <p:cNvPr id="1026053" name="Номер слайда 3"/>
          <p:cNvSpPr txBox="1">
            <a:spLocks noGrp="1"/>
          </p:cNvSpPr>
          <p:nvPr/>
        </p:nvSpPr>
        <p:spPr bwMode="auto">
          <a:xfrm>
            <a:off x="3849694" y="9428167"/>
            <a:ext cx="2946399" cy="4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7" tIns="45684" rIns="91367" bIns="45684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1413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4225" indent="-227013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1425" indent="-227013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8625" indent="-227013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5825" indent="-227013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3025" indent="-227013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5499BD0-7603-463C-ADD5-BA332C0A8E3E}" type="slidenum">
              <a:rPr lang="ru-RU" altLang="ru-RU" sz="1200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05.03.2014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6323" name="Номер слайда 3"/>
          <p:cNvSpPr txBox="1">
            <a:spLocks noGrp="1"/>
          </p:cNvSpPr>
          <p:nvPr/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 defTabSz="912743"/>
            <a:fld id="{DEE87377-6289-4C54-999D-3432A61B47C2}" type="slidenum">
              <a:rPr lang="ru-RU" sz="1200">
                <a:cs typeface="Arial" charset="0"/>
              </a:rPr>
              <a:pPr algn="r" defTabSz="912743"/>
              <a:t>20</a:t>
            </a:fld>
            <a:endParaRPr lang="ru-RU" sz="12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06.05.2014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03524" name="Номер слайда 3"/>
          <p:cNvSpPr txBox="1">
            <a:spLocks noGrp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 anchor="b"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9B3C0AAB-ED19-4660-804D-ED975C49D8E1}" type="slidenum">
              <a:rPr lang="ru-RU" altLang="ru-RU" sz="1200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1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06.05.2014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3731" name="Номер слайда 3"/>
          <p:cNvSpPr txBox="1">
            <a:spLocks noGrp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5" tIns="45708" rIns="91415" bIns="45708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139BA3-53FC-4021-A589-13682535C95C}" type="slidenum">
              <a:rPr lang="ru-RU" sz="1200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47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05.03.2014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84739" name="Номер слайда 3"/>
          <p:cNvSpPr txBox="1">
            <a:spLocks noGrp="1"/>
          </p:cNvSpPr>
          <p:nvPr/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36A615F-51E3-4A75-9F17-938D14024F44}" type="slidenum">
              <a:rPr lang="ru-RU" altLang="ru-RU" sz="1200">
                <a:cs typeface="Arial" pitchFamily="34" charset="0"/>
              </a:rPr>
              <a:pPr algn="r"/>
              <a:t>24</a:t>
            </a:fld>
            <a:endParaRPr lang="ru-RU" alt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ТЦФТО</a:t>
            </a:r>
            <a:r>
              <a:rPr lang="ru-RU" baseline="0" dirty="0" smtClean="0"/>
              <a:t> – </a:t>
            </a:r>
            <a:r>
              <a:rPr lang="en-US" baseline="0" dirty="0" smtClean="0"/>
              <a:t>11.</a:t>
            </a:r>
            <a:r>
              <a:rPr lang="en-US" dirty="0" smtClean="0"/>
              <a:t>1</a:t>
            </a:r>
            <a:r>
              <a:rPr lang="ru-RU" dirty="0" smtClean="0"/>
              <a:t>2.2014</a:t>
            </a:r>
            <a:endParaRPr lang="ru-RU" b="1" strike="noStrike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132" fontAlgn="base">
              <a:spcBef>
                <a:spcPct val="0"/>
              </a:spcBef>
              <a:spcAft>
                <a:spcPct val="0"/>
              </a:spcAft>
            </a:pPr>
            <a:fld id="{6D90F1B5-87BE-4EF3-8C6F-1E7C6091E4AF}" type="slidenum">
              <a:rPr lang="ru-RU" smtClean="0">
                <a:latin typeface="Arial" pitchFamily="34" charset="0"/>
                <a:cs typeface="Arial" pitchFamily="34" charset="0"/>
              </a:rPr>
              <a:pPr defTabSz="911132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26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06.03.2014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882691" name="Номер слайда 3"/>
          <p:cNvSpPr txBox="1">
            <a:spLocks noGrp="1"/>
          </p:cNvSpPr>
          <p:nvPr/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42554B01-8117-4F15-B770-926BBDC537BA}" type="slidenum">
              <a:rPr lang="ru-RU" altLang="ru-RU" sz="1200">
                <a:cs typeface="Arial" pitchFamily="34" charset="0"/>
              </a:rPr>
              <a:pPr algn="r"/>
              <a:t>25</a:t>
            </a:fld>
            <a:endParaRPr lang="ru-RU" alt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7"/>
          <p:cNvSpPr txBox="1">
            <a:spLocks noGrp="1" noChangeArrowheads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3ABD6E10-2A45-427C-8151-DE574BE0B9E0}" type="slidenum">
              <a:rPr lang="ru-RU" altLang="ru-RU" sz="1200">
                <a:solidFill>
                  <a:prstClr val="black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11616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6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04.03.2014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16165" name="Номер слайда 3"/>
          <p:cNvSpPr txBox="1">
            <a:spLocks noGrp="1"/>
          </p:cNvSpPr>
          <p:nvPr/>
        </p:nvSpPr>
        <p:spPr bwMode="auto">
          <a:xfrm>
            <a:off x="3849690" y="9428167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9CD44DB-7C84-42C4-859E-BD610D5DE401}" type="slidenum">
              <a:rPr lang="ru-RU" altLang="ru-RU" sz="1200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ru-RU" altLang="ru-RU" sz="1200" dirty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32" tIns="45816" rIns="91632" bIns="458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B3FE2559-D498-4662-A083-27C45009B342}" type="slidenum">
              <a:rPr lang="ru-RU" altLang="ru-RU" sz="1200"/>
              <a:pPr algn="r"/>
              <a:t>27</a:t>
            </a:fld>
            <a:endParaRPr lang="ru-RU" altLang="ru-RU" sz="1200" dirty="0"/>
          </a:p>
        </p:txBody>
      </p:sp>
      <p:sp>
        <p:nvSpPr>
          <p:cNvPr id="101785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2788" y="744538"/>
            <a:ext cx="537368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786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16" tIns="45808" rIns="91616" bIns="4580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02</a:t>
            </a:r>
            <a:r>
              <a:rPr lang="en-US" altLang="ru-RU" dirty="0" smtClean="0"/>
              <a:t>.01.2015</a:t>
            </a:r>
            <a:endParaRPr lang="ru-RU" altLang="ru-RU" dirty="0" smtClean="0"/>
          </a:p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01786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16" tIns="45808" rIns="91616" bIns="45808" anchor="b"/>
          <a:lstStyle>
            <a:lvl1pPr defTabSz="9112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E7D0562-4546-4BC6-8FF0-BAE25D306658}" type="slidenum">
              <a:rPr lang="ru-RU" altLang="ru-RU" sz="1200">
                <a:cs typeface="Arial" pitchFamily="34" charset="0"/>
              </a:rPr>
              <a:pPr algn="r"/>
              <a:t>27</a:t>
            </a:fld>
            <a:endParaRPr lang="ru-RU" alt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ТЦФТО</a:t>
            </a:r>
            <a:r>
              <a:rPr lang="ru-RU" baseline="0" dirty="0" smtClean="0"/>
              <a:t> – </a:t>
            </a:r>
            <a:r>
              <a:rPr lang="en-US" baseline="0" dirty="0" smtClean="0"/>
              <a:t>11.</a:t>
            </a:r>
            <a:r>
              <a:rPr lang="en-US" dirty="0" smtClean="0"/>
              <a:t>1</a:t>
            </a:r>
            <a:r>
              <a:rPr lang="ru-RU" dirty="0" smtClean="0"/>
              <a:t>2.2014</a:t>
            </a:r>
            <a:endParaRPr lang="ru-RU" b="1" strike="noStrike" dirty="0" smtClean="0">
              <a:solidFill>
                <a:srgbClr val="FF0000"/>
              </a:solidFill>
              <a:effectLst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132" fontAlgn="base">
              <a:spcBef>
                <a:spcPct val="0"/>
              </a:spcBef>
              <a:spcAft>
                <a:spcPct val="0"/>
              </a:spcAft>
            </a:pPr>
            <a:fld id="{6D90F1B5-87BE-4EF3-8C6F-1E7C6091E4AF}" type="slidenum">
              <a:rPr lang="ru-RU" smtClean="0">
                <a:latin typeface="Arial" pitchFamily="34" charset="0"/>
                <a:cs typeface="Arial" pitchFamily="34" charset="0"/>
              </a:rPr>
              <a:pPr defTabSz="911132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ТЦФТО – 0406</a:t>
            </a:r>
            <a:r>
              <a:rPr lang="ru-RU" baseline="0" dirty="0" smtClean="0"/>
              <a:t>15</a:t>
            </a:r>
            <a:endParaRPr lang="ru-RU" dirty="0" smtClean="0"/>
          </a:p>
        </p:txBody>
      </p:sp>
      <p:sp>
        <p:nvSpPr>
          <p:cNvPr id="100356" name="Номер слайда 3"/>
          <p:cNvSpPr txBox="1">
            <a:spLocks noGrp="1"/>
          </p:cNvSpPr>
          <p:nvPr/>
        </p:nvSpPr>
        <p:spPr bwMode="auto">
          <a:xfrm>
            <a:off x="3849689" y="9428715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b"/>
          <a:lstStyle/>
          <a:p>
            <a:pPr algn="r" defTabSz="912720"/>
            <a:fld id="{0DDC3C72-5F6B-4870-A4AF-676962335890}" type="slidenum">
              <a:rPr lang="ru-RU" sz="1200">
                <a:cs typeface="Arial" pitchFamily="34" charset="0"/>
              </a:rPr>
              <a:pPr algn="r" defTabSz="912720"/>
              <a:t>7</a:t>
            </a:fld>
            <a:endParaRPr 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7" eaLnBrk="1" hangingPunct="1">
              <a:defRPr/>
            </a:pPr>
            <a:r>
              <a:rPr lang="ru-RU" dirty="0" smtClean="0"/>
              <a:t>ТЦФТО – 0406</a:t>
            </a:r>
            <a:r>
              <a:rPr lang="ru-RU" baseline="0" dirty="0" smtClean="0"/>
              <a:t>15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53FBE-A9C0-42AD-8153-9877B5D4DDD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ТЦФТО – 0406</a:t>
            </a:r>
            <a:r>
              <a:rPr lang="ru-RU" baseline="0" dirty="0" smtClean="0"/>
              <a:t>15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76091-A9BC-419C-88EF-F1C3F27E782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ТЦФТО – 0406</a:t>
            </a:r>
            <a:r>
              <a:rPr lang="ru-RU" baseline="0" dirty="0" smtClean="0"/>
              <a:t>15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254B3E-4C9D-4FA5-8490-B72D94777D2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ТЦФТО – 0406</a:t>
            </a:r>
            <a:r>
              <a:rPr lang="ru-RU" baseline="0" dirty="0" smtClean="0"/>
              <a:t>15</a:t>
            </a:r>
            <a:endParaRPr lang="ru-RU" dirty="0" smtClean="0"/>
          </a:p>
        </p:txBody>
      </p:sp>
      <p:sp>
        <p:nvSpPr>
          <p:cNvPr id="102404" name="Номер слайда 3"/>
          <p:cNvSpPr txBox="1">
            <a:spLocks noGrp="1"/>
          </p:cNvSpPr>
          <p:nvPr/>
        </p:nvSpPr>
        <p:spPr bwMode="auto">
          <a:xfrm>
            <a:off x="3849688" y="9428714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b"/>
          <a:lstStyle/>
          <a:p>
            <a:pPr algn="r" defTabSz="911132"/>
            <a:fld id="{3A2350C2-4BB0-4706-8748-3B54CD71425A}" type="slidenum">
              <a:rPr lang="ru-RU" sz="1200">
                <a:cs typeface="Arial" pitchFamily="34" charset="0"/>
              </a:rPr>
              <a:pPr algn="r" defTabSz="911132"/>
              <a:t>11</a:t>
            </a:fld>
            <a:endParaRPr lang="ru-RU" sz="1200" dirty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ТЦФТО – 040615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C53FBE-A9C0-42AD-8153-9877B5D4DDD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85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89FF-5EC4-406D-8083-4D01563AFF44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2409-0EF0-41F4-93B4-728443E1D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985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DCB2-B3DD-4F98-8163-ADBBC0C72CC8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6C30-BDC8-416D-8E12-83E896AE7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5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1624-12D5-46F4-B0FA-EB4E563995F0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C0DA-F276-4D3F-88E4-E4064620F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979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380" y="-17007"/>
            <a:ext cx="398009" cy="366259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380" y="349254"/>
            <a:ext cx="398009" cy="366259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380" y="715514"/>
            <a:ext cx="398009" cy="367393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380" y="1080639"/>
            <a:ext cx="398009" cy="36739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380" y="1448030"/>
            <a:ext cx="398009" cy="366259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380" y="1814291"/>
            <a:ext cx="398009" cy="367393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380" y="2181682"/>
            <a:ext cx="398009" cy="366259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380" y="2546806"/>
            <a:ext cx="398009" cy="366259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906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617"/>
            <a:ext cx="9906000" cy="35038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5722" tIns="47862" rIns="95722" bIns="47862" anchor="ctr"/>
          <a:lstStyle/>
          <a:p>
            <a:pPr algn="ctr" defTabSz="478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618" y="6594934"/>
            <a:ext cx="441003" cy="17916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8959" y="6487509"/>
              <a:ext cx="376534" cy="34793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9593" y="6601539"/>
              <a:ext cx="312813" cy="233905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539"/>
              <a:ext cx="434463" cy="3479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78606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7" y="1930404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40" y="5663672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802" y="392041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20" y="1930403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72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BCF8-B44A-44B7-82F9-11162B51A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2О/05/2013 | 135 лет Свердловской железной дороге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61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871" y="-17462"/>
            <a:ext cx="397271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871" y="349253"/>
            <a:ext cx="397271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871" y="715963"/>
            <a:ext cx="397271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871" y="1081088"/>
            <a:ext cx="397271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871" y="1447802"/>
            <a:ext cx="397271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871" y="1814513"/>
            <a:ext cx="397271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871" y="2181227"/>
            <a:ext cx="397271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871" y="2546353"/>
            <a:ext cx="397271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906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5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862" y="6594475"/>
            <a:ext cx="44026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3" y="1930400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39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6" y="392035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6" y="1930399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="" xmlns:p14="http://schemas.microsoft.com/office/powerpoint/2010/main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871" y="-17463"/>
            <a:ext cx="397271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871" y="349251"/>
            <a:ext cx="397271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871" y="715963"/>
            <a:ext cx="397271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871" y="1081088"/>
            <a:ext cx="397271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871" y="1447801"/>
            <a:ext cx="397271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871" y="1814513"/>
            <a:ext cx="397271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871" y="2181226"/>
            <a:ext cx="397271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871" y="2546351"/>
            <a:ext cx="397271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862" y="6594475"/>
            <a:ext cx="44026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1" y="1930399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39" y="5663670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3" y="392034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4" y="1930398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69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6EB6-3B14-4230-9397-C749AE01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871" y="-17463"/>
            <a:ext cx="397271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871" y="349251"/>
            <a:ext cx="397271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871" y="715963"/>
            <a:ext cx="397271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871" y="1081088"/>
            <a:ext cx="397271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871" y="1447801"/>
            <a:ext cx="397271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871" y="1814513"/>
            <a:ext cx="397271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871" y="2181226"/>
            <a:ext cx="397271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871" y="2546351"/>
            <a:ext cx="397271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862" y="6594475"/>
            <a:ext cx="44026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1" y="1930399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39" y="5663670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3" y="392034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4" y="1930398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69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CC48-4331-445E-A22B-3AC9BD00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406399" y="-17463"/>
            <a:ext cx="39846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06399" y="349252"/>
            <a:ext cx="39846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406399" y="715963"/>
            <a:ext cx="39846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06399" y="1081088"/>
            <a:ext cx="39846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06399" y="1447802"/>
            <a:ext cx="39846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406399" y="1814513"/>
            <a:ext cx="39846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406399" y="2181227"/>
            <a:ext cx="39846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406399" y="2546352"/>
            <a:ext cx="39846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906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507165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9059864" y="6594475"/>
            <a:ext cx="43973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6080" y="6601977"/>
              <a:ext cx="315323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5446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3" y="1930399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40" y="5663670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3" y="392036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6" y="1930398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69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0073-408B-4D8F-8D39-09D6035C1F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70497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406399" y="-17463"/>
            <a:ext cx="39846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06399" y="349252"/>
            <a:ext cx="39846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-406399" y="715963"/>
            <a:ext cx="39846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06399" y="1081088"/>
            <a:ext cx="39846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06399" y="1447802"/>
            <a:ext cx="39846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-406399" y="1814513"/>
            <a:ext cx="39846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-406399" y="2181227"/>
            <a:ext cx="39846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-406399" y="2546352"/>
            <a:ext cx="39846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906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6507165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9059864" y="6594475"/>
            <a:ext cx="43973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6356" y="6487509"/>
              <a:ext cx="379137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6080" y="6601977"/>
              <a:ext cx="315323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5446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3" y="1930399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40" y="5663670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3" y="392036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6" y="1930398"/>
            <a:ext cx="4485216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69"/>
            <a:ext cx="4485217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0073-408B-4D8F-8D39-09D6035C1F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3993910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69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61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C662-E5F7-4E38-8700-B47E4A84BB93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B3C6-86AD-490B-B193-58ACAE470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824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16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799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0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9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4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3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4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950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002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391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871" y="-17461"/>
            <a:ext cx="397271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871" y="349253"/>
            <a:ext cx="397271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871" y="715963"/>
            <a:ext cx="397271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871" y="1081088"/>
            <a:ext cx="397271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871" y="1447802"/>
            <a:ext cx="397271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871" y="1814513"/>
            <a:ext cx="397271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871" y="2181227"/>
            <a:ext cx="397271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871" y="2546353"/>
            <a:ext cx="397271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906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5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862" y="6594475"/>
            <a:ext cx="44026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3" y="1930400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39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6" y="392035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6" y="1930399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:p14="http://schemas.microsoft.com/office/powerpoint/2010/main" xmlns="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3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D001-EB69-40A0-8F23-9605031A1417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2FB9-8B85-4A1C-908A-5A086622D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7636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89FF-5EC4-406D-8083-4D01563AFF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52409-0EF0-41F4-93B4-728443E1D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96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EC662-E5F7-4E38-8700-B47E4A84BB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B3C6-86AD-490B-B193-58ACAE4700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78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D001-EB69-40A0-8F23-9605031A14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2FB9-8B85-4A1C-908A-5A086622D0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400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B128-9C66-408F-A07C-D5E31134CD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F4D9-462E-4627-881E-43D1ED3DD9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201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C151-DEDC-4773-A417-61EDEC5837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E314-6A18-4E66-B4BF-2DD656CC8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138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C0FD-F3F8-421F-8915-FCABDAC3DA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E162-3ECC-4843-A9E9-83B4895503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885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2052-ED08-41B9-ACB4-99CE286D3D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D2A7-FF13-41F0-AA2B-F85A74D3F8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998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43D4-2038-4553-89E5-C3D472A9D6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BD8A-5414-436A-BD92-31A5724F50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31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0C30-E52E-4B54-A7BF-315D105CA7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E4D1-89C0-4DD8-B838-CB48141F21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171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DCB2-B3DD-4F98-8163-ADBBC0C72C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C6C30-BDC8-416D-8E12-83E896AE7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7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B128-9C66-408F-A07C-D5E31134CD7D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F4D9-462E-4627-881E-43D1ED3DD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5424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1624-12D5-46F4-B0FA-EB4E563995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C0DA-F276-4D3F-88E4-E4064620F4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52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0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536565-07B9-4DD4-B190-9B1D9A5829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074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05871" y="-17461"/>
            <a:ext cx="397271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405871" y="349253"/>
            <a:ext cx="397271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405871" y="715963"/>
            <a:ext cx="397271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405871" y="1081088"/>
            <a:ext cx="397271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405871" y="1447802"/>
            <a:ext cx="397271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405871" y="1814513"/>
            <a:ext cx="397271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405871" y="2181227"/>
            <a:ext cx="397271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405871" y="2546353"/>
            <a:ext cx="397271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906000" cy="71596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5"/>
            <a:ext cx="9906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9059862" y="6594475"/>
            <a:ext cx="440267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2243" y="1930400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42239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8796" y="392035"/>
            <a:ext cx="9163094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014916" y="1930399"/>
            <a:ext cx="4485216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14912" y="5663671"/>
            <a:ext cx="4485217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3247-4EBF-4D20-A186-1C505CCBC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  <p:extLst>
      <p:ext uri="{BB962C8B-B14F-4D97-AF65-F5344CB8AC3E}">
        <p14:creationId xmlns="" xmlns:p14="http://schemas.microsoft.com/office/powerpoint/2010/main" val="275702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C151-DEDC-4773-A417-61EDEC58376B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E314-6A18-4E66-B4BF-2DD656CC8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23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C0FD-F3F8-421F-8915-FCABDAC3DA79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E162-3ECC-4843-A9E9-83B489550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1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2052-ED08-41B9-ACB4-99CE286D3D02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DD2A7-FF13-41F0-AA2B-F85A74D3F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269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43D4-2038-4553-89E5-C3D472A9D600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BD8A-5414-436A-BD92-31A5724F50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194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0C30-E52E-4B54-A7BF-315D105CA7A5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E4D1-89C0-4DD8-B838-CB48141F2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474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77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306F01-FDEA-490F-9D22-6EDE7E05AAEB}" type="datetimeFigureOut">
              <a:rPr lang="ru-RU"/>
              <a:pPr>
                <a:defRPr/>
              </a:pPr>
              <a:t>07.06.2015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776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77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24D1A-311C-4C9C-88E7-A9165A733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4005" r:id="rId12"/>
    <p:sldLayoutId id="2147484007" r:id="rId13"/>
    <p:sldLayoutId id="2147484008" r:id="rId14"/>
    <p:sldLayoutId id="2147484009" r:id="rId15"/>
    <p:sldLayoutId id="2147484010" r:id="rId16"/>
    <p:sldLayoutId id="214748401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61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15BA1B-4046-4E39-91A0-12C2463B3A7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07.06.2015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61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61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092B44C-2C74-424A-865E-1040A8A23A0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40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306F01-FDEA-490F-9D22-6EDE7E05AA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07.06.2015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F24D1A-311C-4C9C-88E7-A9165A7334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11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40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chart" Target="../charts/char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26" Type="http://schemas.openxmlformats.org/officeDocument/2006/relationships/image" Target="../media/image17.jpeg"/><Relationship Id="rId3" Type="http://schemas.openxmlformats.org/officeDocument/2006/relationships/tags" Target="../tags/tag5.xml"/><Relationship Id="rId21" Type="http://schemas.openxmlformats.org/officeDocument/2006/relationships/image" Target="../media/image12.png"/><Relationship Id="rId7" Type="http://schemas.openxmlformats.org/officeDocument/2006/relationships/tags" Target="../tags/tag9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5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9.xml"/><Relationship Id="rId24" Type="http://schemas.openxmlformats.org/officeDocument/2006/relationships/image" Target="../media/image15.jpeg"/><Relationship Id="rId5" Type="http://schemas.openxmlformats.org/officeDocument/2006/relationships/tags" Target="../tags/tag7.xml"/><Relationship Id="rId15" Type="http://schemas.openxmlformats.org/officeDocument/2006/relationships/image" Target="../media/image6.jpeg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0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Relationship Id="rId22" Type="http://schemas.openxmlformats.org/officeDocument/2006/relationships/image" Target="../media/image13.jpeg"/><Relationship Id="rId27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40.xml"/><Relationship Id="rId7" Type="http://schemas.openxmlformats.org/officeDocument/2006/relationships/chart" Target="../charts/chart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10" Type="http://schemas.openxmlformats.org/officeDocument/2006/relationships/chart" Target="../charts/chart45.xml"/><Relationship Id="rId4" Type="http://schemas.openxmlformats.org/officeDocument/2006/relationships/oleObject" Target="../embeddings/oleObject1.bin"/><Relationship Id="rId9" Type="http://schemas.openxmlformats.org/officeDocument/2006/relationships/chart" Target="../charts/char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8.xml"/><Relationship Id="rId3" Type="http://schemas.openxmlformats.org/officeDocument/2006/relationships/chart" Target="../charts/chart53.xml"/><Relationship Id="rId7" Type="http://schemas.openxmlformats.org/officeDocument/2006/relationships/chart" Target="../charts/chart5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Relationship Id="rId9" Type="http://schemas.openxmlformats.org/officeDocument/2006/relationships/chart" Target="../charts/char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7" Type="http://schemas.openxmlformats.org/officeDocument/2006/relationships/chart" Target="../charts/chart6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75.xml"/><Relationship Id="rId4" Type="http://schemas.openxmlformats.org/officeDocument/2006/relationships/chart" Target="../charts/char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chart" Target="../charts/chart20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12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1589"/>
          <a:stretch/>
        </p:blipFill>
        <p:spPr bwMode="auto">
          <a:xfrm>
            <a:off x="0" y="1"/>
            <a:ext cx="9906000" cy="516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68" name="Subtitle 6"/>
          <p:cNvSpPr txBox="1">
            <a:spLocks/>
          </p:cNvSpPr>
          <p:nvPr/>
        </p:nvSpPr>
        <p:spPr bwMode="auto">
          <a:xfrm>
            <a:off x="728867" y="4322596"/>
            <a:ext cx="7940278" cy="165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2" tIns="47862" rIns="95722" bIns="47862"/>
          <a:lstStyle/>
          <a:p>
            <a:pPr defTabSz="477483"/>
            <a:endParaRPr lang="ru-RU" b="1" dirty="0" smtClean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</p:txBody>
      </p:sp>
      <p:pic>
        <p:nvPicPr>
          <p:cNvPr id="5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89874"/>
            <a:ext cx="9906000" cy="184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320333" y="6496053"/>
            <a:ext cx="703910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14818"/>
            <a:ext cx="7595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ИТОГИ РАБОТЫ </a:t>
            </a:r>
            <a:b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СВЕРДЛОВСКОЙ ЖЕЛЕЗНОЙ ДОРОГИ</a:t>
            </a:r>
            <a:endParaRPr lang="ru-RU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Subtitle 6"/>
          <p:cNvSpPr txBox="1">
            <a:spLocks/>
          </p:cNvSpPr>
          <p:nvPr/>
        </p:nvSpPr>
        <p:spPr bwMode="auto">
          <a:xfrm>
            <a:off x="409312" y="5301396"/>
            <a:ext cx="794027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22" tIns="47862" rIns="95722" bIns="47862"/>
          <a:lstStyle/>
          <a:p>
            <a:pPr defTabSz="47748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 pitchFamily="34" charset="0"/>
                <a:sym typeface="GillSans-Normal"/>
              </a:rPr>
              <a:t>Миронов Алексей Юрьевич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Calibri" pitchFamily="34" charset="0"/>
                <a:sym typeface="GillSans-Normal"/>
              </a:rPr>
              <a:t>начальник Свердловской железной дороги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  <a:p>
            <a:pPr defTabSz="477483"/>
            <a:endParaRPr lang="ru-RU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Calibri" pitchFamily="34" charset="0"/>
              <a:sym typeface="GillSans-Normal"/>
            </a:endParaRPr>
          </a:p>
        </p:txBody>
      </p:sp>
      <p:sp>
        <p:nvSpPr>
          <p:cNvPr id="8" name="Нижний колонтитул 7"/>
          <p:cNvSpPr txBox="1">
            <a:spLocks/>
          </p:cNvSpPr>
          <p:nvPr/>
        </p:nvSpPr>
        <p:spPr>
          <a:xfrm>
            <a:off x="357158" y="6072206"/>
            <a:ext cx="649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671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990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>
                <a:solidFill>
                  <a:srgbClr val="254061"/>
                </a:solidFill>
                <a:latin typeface="RussianRail G Pro" pitchFamily="34" charset="-52"/>
              </a:rPr>
              <a:t>ПОГРУЗКА СУРГУТСКОГО РЕГИОНА В ПЕРИОД С 1978 ПО </a:t>
            </a:r>
            <a:r>
              <a:rPr lang="ru-RU" b="1" dirty="0" smtClean="0">
                <a:solidFill>
                  <a:srgbClr val="254061"/>
                </a:solidFill>
                <a:latin typeface="RussianRail G Pro" pitchFamily="34" charset="-52"/>
              </a:rPr>
              <a:t>2015 </a:t>
            </a:r>
            <a:r>
              <a:rPr lang="ru-RU" b="1" dirty="0">
                <a:solidFill>
                  <a:srgbClr val="254061"/>
                </a:solidFill>
                <a:latin typeface="RussianRail G Pro" pitchFamily="34" charset="-52"/>
              </a:rPr>
              <a:t>г.г., </a:t>
            </a:r>
            <a:br>
              <a:rPr lang="ru-RU" b="1" dirty="0">
                <a:solidFill>
                  <a:srgbClr val="254061"/>
                </a:solidFill>
                <a:latin typeface="RussianRail G Pro" pitchFamily="34" charset="-52"/>
              </a:rPr>
            </a:br>
            <a:r>
              <a:rPr lang="ru-RU" b="1" dirty="0">
                <a:solidFill>
                  <a:srgbClr val="254061"/>
                </a:solidFill>
                <a:latin typeface="RussianRail G Pro" pitchFamily="34" charset="-52"/>
              </a:rPr>
              <a:t>АБС. МЛН. ТОНН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3" y="6592888"/>
            <a:ext cx="5016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FD8BB-E279-48FC-B22A-5A5634FCE472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72480" y="620688"/>
          <a:ext cx="943304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514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3526779"/>
              </p:ext>
            </p:extLst>
          </p:nvPr>
        </p:nvGraphicFramePr>
        <p:xfrm>
          <a:off x="344488" y="612775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0093650"/>
              </p:ext>
            </p:extLst>
          </p:nvPr>
        </p:nvGraphicFramePr>
        <p:xfrm>
          <a:off x="3440832" y="612775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52600" y="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ПОРОДОВАЯ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ПОГРУЗКА ЗА </a:t>
            </a:r>
            <a:r>
              <a:rPr lang="ru-RU" b="1" dirty="0" smtClean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5 мес. 2015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, МЛН. ТОНН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ussianRail G Pro" pitchFamily="34" charset="-52"/>
              <a:ea typeface="+mj-ea"/>
              <a:cs typeface="+mj-cs"/>
            </a:endParaRPr>
          </a:p>
        </p:txBody>
      </p:sp>
      <p:sp>
        <p:nvSpPr>
          <p:cNvPr id="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3" y="6592888"/>
            <a:ext cx="5016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46F0C1-4D89-43A3-B3E5-2FB3C27CD6C1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2"/>
          <p:cNvSpPr/>
          <p:nvPr/>
        </p:nvSpPr>
        <p:spPr>
          <a:xfrm>
            <a:off x="1213711" y="2276871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+14,8%</a:t>
            </a:r>
            <a:endParaRPr lang="ru-RU" sz="2400" b="1" dirty="0"/>
          </a:p>
        </p:txBody>
      </p:sp>
      <p:graphicFrame>
        <p:nvGraphicFramePr>
          <p:cNvPr id="4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8118"/>
              </p:ext>
            </p:extLst>
          </p:nvPr>
        </p:nvGraphicFramePr>
        <p:xfrm>
          <a:off x="6602906" y="612775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3806047"/>
              </p:ext>
            </p:extLst>
          </p:nvPr>
        </p:nvGraphicFramePr>
        <p:xfrm>
          <a:off x="266202" y="3573016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Прямоугольник 2"/>
          <p:cNvSpPr/>
          <p:nvPr/>
        </p:nvSpPr>
        <p:spPr>
          <a:xfrm flipH="1">
            <a:off x="1141703" y="5237112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44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-</a:t>
            </a:r>
            <a:r>
              <a:rPr lang="ru-RU" sz="2400" b="1" dirty="0" smtClean="0"/>
              <a:t>24,9%</a:t>
            </a:r>
            <a:endParaRPr lang="ru-RU" sz="2400" b="1" dirty="0"/>
          </a:p>
        </p:txBody>
      </p:sp>
      <p:graphicFrame>
        <p:nvGraphicFramePr>
          <p:cNvPr id="51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4860417"/>
              </p:ext>
            </p:extLst>
          </p:nvPr>
        </p:nvGraphicFramePr>
        <p:xfrm>
          <a:off x="3434554" y="3573016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5094532"/>
              </p:ext>
            </p:extLst>
          </p:nvPr>
        </p:nvGraphicFramePr>
        <p:xfrm>
          <a:off x="6602906" y="3573016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Прямоугольник 2"/>
          <p:cNvSpPr/>
          <p:nvPr/>
        </p:nvSpPr>
        <p:spPr>
          <a:xfrm flipH="1">
            <a:off x="4274915" y="2276872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44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-</a:t>
            </a:r>
            <a:r>
              <a:rPr lang="ru-RU" sz="2400" b="1" dirty="0" smtClean="0"/>
              <a:t>2,6%</a:t>
            </a:r>
            <a:endParaRPr lang="ru-RU" sz="2400" b="1" dirty="0"/>
          </a:p>
        </p:txBody>
      </p:sp>
      <p:sp>
        <p:nvSpPr>
          <p:cNvPr id="18" name="Прямоугольник 2"/>
          <p:cNvSpPr/>
          <p:nvPr/>
        </p:nvSpPr>
        <p:spPr>
          <a:xfrm>
            <a:off x="4232920" y="5229200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+3,3%</a:t>
            </a:r>
            <a:endParaRPr lang="ru-RU" sz="2400" b="1" dirty="0"/>
          </a:p>
        </p:txBody>
      </p:sp>
      <p:sp>
        <p:nvSpPr>
          <p:cNvPr id="19" name="Прямоугольник 2"/>
          <p:cNvSpPr/>
          <p:nvPr/>
        </p:nvSpPr>
        <p:spPr>
          <a:xfrm>
            <a:off x="7473280" y="5229200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+3,9%</a:t>
            </a:r>
            <a:endParaRPr lang="ru-RU" sz="2400" b="1" dirty="0"/>
          </a:p>
        </p:txBody>
      </p:sp>
      <p:sp>
        <p:nvSpPr>
          <p:cNvPr id="22" name="Прямоугольник 2"/>
          <p:cNvSpPr/>
          <p:nvPr/>
        </p:nvSpPr>
        <p:spPr>
          <a:xfrm>
            <a:off x="7473280" y="2268000"/>
            <a:ext cx="1357322" cy="62536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+2,5%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2245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123112"/>
            <a:ext cx="990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254061"/>
                </a:solidFill>
                <a:latin typeface="RussianRail G Pro" pitchFamily="34" charset="-52"/>
              </a:rPr>
              <a:t>ДЕЙСТВУЮЩИЕ ПЕРЕВОЗКИ ПО </a:t>
            </a:r>
            <a:r>
              <a:rPr lang="ru-RU" sz="1600" b="1" dirty="0" smtClean="0">
                <a:solidFill>
                  <a:srgbClr val="254061"/>
                </a:solidFill>
                <a:latin typeface="RussianRail G Pro" pitchFamily="34" charset="-52"/>
              </a:rPr>
              <a:t>РАСПИСАНИЮ ЗА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34" charset="-52"/>
              </a:rPr>
              <a:t>5 мес. 2015</a:t>
            </a:r>
            <a:endParaRPr lang="ru-RU" sz="1600" b="1" dirty="0">
              <a:solidFill>
                <a:srgbClr val="254061"/>
              </a:solidFill>
              <a:latin typeface="RussianRail G Pro" pitchFamily="34" charset="-52"/>
            </a:endParaRPr>
          </a:p>
        </p:txBody>
      </p:sp>
      <p:sp>
        <p:nvSpPr>
          <p:cNvPr id="77" name="Номер слайда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45BA3-1866-4F17-BD8C-725170498A3F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84"/>
          <p:cNvGrpSpPr/>
          <p:nvPr/>
        </p:nvGrpSpPr>
        <p:grpSpPr>
          <a:xfrm>
            <a:off x="1832655" y="960985"/>
            <a:ext cx="2964329" cy="332521"/>
            <a:chOff x="2771800" y="2276872"/>
            <a:chExt cx="3942184" cy="404529"/>
          </a:xfrm>
        </p:grpSpPr>
        <p:pic>
          <p:nvPicPr>
            <p:cNvPr id="60" name="Рисунок 59" descr="полувагон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5976" y="2348880"/>
              <a:ext cx="864096" cy="288032"/>
            </a:xfrm>
            <a:prstGeom prst="rect">
              <a:avLst/>
            </a:prstGeom>
          </p:spPr>
        </p:pic>
        <p:pic>
          <p:nvPicPr>
            <p:cNvPr id="61" name="Рисунок 60" descr="гранит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8064" y="2276872"/>
              <a:ext cx="1565920" cy="404529"/>
            </a:xfrm>
            <a:prstGeom prst="rect">
              <a:avLst/>
            </a:prstGeom>
          </p:spPr>
        </p:pic>
        <p:pic>
          <p:nvPicPr>
            <p:cNvPr id="62" name="Рисунок 61" descr="полувагон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3888" y="2348880"/>
              <a:ext cx="864096" cy="288032"/>
            </a:xfrm>
            <a:prstGeom prst="rect">
              <a:avLst/>
            </a:prstGeom>
          </p:spPr>
        </p:pic>
        <p:pic>
          <p:nvPicPr>
            <p:cNvPr id="63" name="Рисунок 62" descr="полувагон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1800" y="2348880"/>
              <a:ext cx="864096" cy="288032"/>
            </a:xfrm>
            <a:prstGeom prst="rect">
              <a:avLst/>
            </a:prstGeom>
          </p:spPr>
        </p:pic>
      </p:grpSp>
      <p:pic>
        <p:nvPicPr>
          <p:cNvPr id="64" name="Рисунок 63" descr="часы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30577" y="743754"/>
            <a:ext cx="554934" cy="341498"/>
          </a:xfrm>
          <a:prstGeom prst="round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456724" y="692698"/>
            <a:ext cx="179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  <a:cs typeface="Arial" pitchFamily="34" charset="0"/>
              </a:rPr>
              <a:t>По расписанию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1052568" y="1085252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74991" y="1085252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Часы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31010" y="725212"/>
            <a:ext cx="604577" cy="316240"/>
          </a:xfrm>
          <a:prstGeom prst="rect">
            <a:avLst/>
          </a:prstGeom>
        </p:spPr>
      </p:pic>
      <p:sp>
        <p:nvSpPr>
          <p:cNvPr id="69" name="Овал 68"/>
          <p:cNvSpPr/>
          <p:nvPr/>
        </p:nvSpPr>
        <p:spPr>
          <a:xfrm>
            <a:off x="272480" y="797220"/>
            <a:ext cx="702078" cy="576064"/>
          </a:xfrm>
          <a:prstGeom prst="ellipse">
            <a:avLst/>
          </a:prstGeom>
          <a:solidFill>
            <a:srgbClr val="465D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  <a:cs typeface="Arial" pitchFamily="34" charset="0"/>
              </a:rPr>
              <a:t>ГО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5733087" y="797220"/>
            <a:ext cx="702078" cy="576064"/>
          </a:xfrm>
          <a:prstGeom prst="ellipse">
            <a:avLst/>
          </a:prstGeom>
          <a:solidFill>
            <a:srgbClr val="465D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  <a:cs typeface="Arial" pitchFamily="34" charset="0"/>
              </a:rPr>
              <a:t>ГП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  <p:pic>
        <p:nvPicPr>
          <p:cNvPr id="71" name="Picture 12" descr="http://www.evraz4u.ru/sites/default/files/garland_logo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79906" y="1949348"/>
            <a:ext cx="781378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454" y="2309388"/>
            <a:ext cx="3198355" cy="13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89990" rIns="91429" bIns="89990">
            <a:spAutoFit/>
          </a:bodyPr>
          <a:lstStyle/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charset="0"/>
              <a:buChar char="●"/>
            </a:pPr>
            <a:r>
              <a:rPr lang="ru-RU" sz="1400" dirty="0" smtClean="0">
                <a:latin typeface="+mj-lt"/>
                <a:cs typeface="Arial" charset="0"/>
              </a:rPr>
              <a:t> Перевезено маршрутов: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</a:pPr>
            <a:r>
              <a:rPr lang="ru-RU" sz="1400" dirty="0" smtClean="0">
                <a:latin typeface="+mj-lt"/>
                <a:cs typeface="Arial" charset="0"/>
              </a:rPr>
              <a:t>                         тыс.тонн: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dirty="0" smtClean="0">
                <a:latin typeface="+mj-lt"/>
                <a:cs typeface="Arial" charset="0"/>
              </a:rPr>
              <a:t> Дополнительный </a:t>
            </a:r>
            <a:r>
              <a:rPr lang="ru-RU" sz="1400" dirty="0">
                <a:latin typeface="+mj-lt"/>
                <a:cs typeface="Arial" charset="0"/>
              </a:rPr>
              <a:t>доход</a:t>
            </a:r>
            <a:r>
              <a:rPr lang="ru-RU" sz="1400" dirty="0" smtClean="0">
                <a:latin typeface="+mj-lt"/>
                <a:cs typeface="Arial" charset="0"/>
              </a:rPr>
              <a:t>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b="1" dirty="0" smtClean="0">
                <a:latin typeface="+mj-lt"/>
                <a:cs typeface="Arial" charset="0"/>
              </a:rPr>
              <a:t> </a:t>
            </a:r>
            <a:r>
              <a:rPr lang="ru-RU" sz="1400" dirty="0" smtClean="0">
                <a:latin typeface="+mj-lt"/>
                <a:cs typeface="Arial" charset="0"/>
              </a:rPr>
              <a:t>Сокращение оборота (в сред.):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b="1" dirty="0" smtClean="0">
                <a:latin typeface="+mj-lt"/>
                <a:cs typeface="Arial" charset="0"/>
              </a:rPr>
              <a:t> </a:t>
            </a:r>
            <a:r>
              <a:rPr lang="ru-RU" sz="1400" dirty="0" smtClean="0">
                <a:latin typeface="+mj-lt"/>
                <a:cs typeface="Arial" charset="0"/>
              </a:rPr>
              <a:t>Высвобождение ПС:</a:t>
            </a:r>
            <a:endParaRPr lang="ru-RU" sz="1400" dirty="0">
              <a:latin typeface="+mj-lt"/>
              <a:cs typeface="Arial" charset="0"/>
            </a:endParaRPr>
          </a:p>
        </p:txBody>
      </p:sp>
      <p:pic>
        <p:nvPicPr>
          <p:cNvPr id="73" name="Рисунок 72" descr="КГОК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378716" y="1805332"/>
            <a:ext cx="867166" cy="6509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4" name="TextBox 73"/>
          <p:cNvSpPr txBox="1"/>
          <p:nvPr/>
        </p:nvSpPr>
        <p:spPr>
          <a:xfrm>
            <a:off x="1208584" y="1301279"/>
            <a:ext cx="483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Arial" pitchFamily="34" charset="0"/>
              </a:rPr>
              <a:t>Качканар – Смычка, Благодать – Смычка, Бокситы – Благодать</a:t>
            </a:r>
            <a:endParaRPr lang="ru-RU" sz="1600" b="1" dirty="0">
              <a:latin typeface="+mj-lt"/>
              <a:cs typeface="Arial" pitchFamily="34" charset="0"/>
            </a:endParaRPr>
          </a:p>
        </p:txBody>
      </p:sp>
      <p:pic>
        <p:nvPicPr>
          <p:cNvPr id="75" name="Рисунок 74" descr="нтмк 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484948" y="1805332"/>
            <a:ext cx="858095" cy="666532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8" name="Прямая со стрелкой 77"/>
          <p:cNvCxnSpPr/>
          <p:nvPr/>
        </p:nvCxnSpPr>
        <p:spPr>
          <a:xfrm>
            <a:off x="3479907" y="2237380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6279147" y="1196752"/>
            <a:ext cx="362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Arial" pitchFamily="34" charset="0"/>
              </a:rPr>
              <a:t>Соликамск - Забайкальск (Эксп.),</a:t>
            </a:r>
            <a:br>
              <a:rPr lang="ru-RU" sz="1600" b="1" dirty="0" smtClean="0">
                <a:latin typeface="+mj-lt"/>
                <a:cs typeface="Arial" pitchFamily="34" charset="0"/>
              </a:rPr>
            </a:br>
            <a:r>
              <a:rPr lang="ru-RU" sz="1600" b="1" dirty="0" smtClean="0">
                <a:latin typeface="+mj-lt"/>
                <a:cs typeface="Arial" pitchFamily="34" charset="0"/>
              </a:rPr>
              <a:t>Березники-Сорт. – Автово (Эксп.)</a:t>
            </a:r>
            <a:endParaRPr lang="ru-RU" sz="1600" b="1" dirty="0">
              <a:latin typeface="+mj-lt"/>
              <a:cs typeface="Arial" pitchFamily="34" charset="0"/>
            </a:endParaRPr>
          </a:p>
        </p:txBody>
      </p:sp>
      <p:sp>
        <p:nvSpPr>
          <p:cNvPr id="133" name="TextBox 1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54" y="4757660"/>
            <a:ext cx="2826314" cy="133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89990" rIns="91429" bIns="89990">
            <a:spAutoFit/>
          </a:bodyPr>
          <a:lstStyle/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charset="0"/>
              <a:buChar char="●"/>
            </a:pPr>
            <a:r>
              <a:rPr lang="ru-RU" sz="1400" dirty="0" smtClean="0">
                <a:latin typeface="+mj-lt"/>
                <a:cs typeface="Arial" charset="0"/>
              </a:rPr>
              <a:t> Перевезено маршрутов: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</a:pPr>
            <a:r>
              <a:rPr lang="ru-RU" sz="1400" dirty="0" smtClean="0">
                <a:latin typeface="+mj-lt"/>
                <a:cs typeface="Arial" charset="0"/>
              </a:rPr>
              <a:t>                         тыс.тонн: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dirty="0" smtClean="0">
                <a:latin typeface="+mj-lt"/>
                <a:cs typeface="Arial" charset="0"/>
              </a:rPr>
              <a:t> Дополнительный </a:t>
            </a:r>
            <a:r>
              <a:rPr lang="ru-RU" sz="1400" dirty="0">
                <a:latin typeface="+mj-lt"/>
                <a:cs typeface="Arial" charset="0"/>
              </a:rPr>
              <a:t>доход</a:t>
            </a:r>
            <a:r>
              <a:rPr lang="ru-RU" sz="1400" dirty="0" smtClean="0">
                <a:latin typeface="+mj-lt"/>
                <a:cs typeface="Arial" charset="0"/>
              </a:rPr>
              <a:t>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b="1" dirty="0" smtClean="0">
                <a:latin typeface="+mj-lt"/>
                <a:cs typeface="Arial" charset="0"/>
              </a:rPr>
              <a:t> </a:t>
            </a:r>
            <a:r>
              <a:rPr lang="ru-RU" sz="1400" dirty="0" smtClean="0">
                <a:latin typeface="+mj-lt"/>
                <a:cs typeface="Arial" charset="0"/>
              </a:rPr>
              <a:t>Сокращение оборота (в сред.):</a:t>
            </a:r>
          </a:p>
          <a:p>
            <a:pPr marL="0" lvl="1" indent="-84138">
              <a:lnSpc>
                <a:spcPts val="1800"/>
              </a:lnSpc>
              <a:buClr>
                <a:srgbClr val="D30707"/>
              </a:buClr>
              <a:buSzPct val="100000"/>
              <a:buFont typeface="Arial" pitchFamily="34" charset="0"/>
              <a:buChar char="●"/>
            </a:pPr>
            <a:r>
              <a:rPr lang="ru-RU" sz="1400" b="1" dirty="0" smtClean="0">
                <a:latin typeface="+mj-lt"/>
                <a:cs typeface="Arial" charset="0"/>
              </a:rPr>
              <a:t> </a:t>
            </a:r>
            <a:r>
              <a:rPr lang="ru-RU" sz="1400" dirty="0" smtClean="0">
                <a:latin typeface="+mj-lt"/>
                <a:cs typeface="Arial" charset="0"/>
              </a:rPr>
              <a:t>Высвобождение ПС:</a:t>
            </a:r>
            <a:endParaRPr lang="ru-RU" sz="1400" dirty="0">
              <a:latin typeface="+mj-lt"/>
              <a:cs typeface="Arial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967114" y="3677540"/>
            <a:ext cx="393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  <a:cs typeface="Arial" pitchFamily="34" charset="0"/>
              </a:rPr>
              <a:t>Ивдель 1 - Приобье</a:t>
            </a:r>
            <a:endParaRPr lang="ru-RU" sz="1600" b="1" dirty="0">
              <a:latin typeface="+mj-lt"/>
              <a:cs typeface="Arial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7527286" y="4613644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424608" y="3605533"/>
            <a:ext cx="45245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+mj-lt"/>
                <a:cs typeface="Arial" pitchFamily="34" charset="0"/>
              </a:rPr>
              <a:t>Ноябрьск </a:t>
            </a:r>
            <a:r>
              <a:rPr lang="en-US" sz="1500" b="1" dirty="0" smtClean="0">
                <a:latin typeface="+mj-lt"/>
                <a:cs typeface="Arial" pitchFamily="34" charset="0"/>
              </a:rPr>
              <a:t>II</a:t>
            </a:r>
            <a:r>
              <a:rPr lang="ru-RU" sz="1500" b="1" dirty="0" smtClean="0">
                <a:latin typeface="+mj-lt"/>
                <a:cs typeface="Arial" pitchFamily="34" charset="0"/>
              </a:rPr>
              <a:t> – Зелецино, Копылово, Каучук, Осенцы; Тобольск</a:t>
            </a:r>
            <a:r>
              <a:rPr lang="ru-RU" sz="1400" b="1" dirty="0" smtClean="0">
                <a:latin typeface="+mj-lt"/>
                <a:cs typeface="Arial" pitchFamily="34" charset="0"/>
              </a:rPr>
              <a:t> – </a:t>
            </a:r>
            <a:r>
              <a:rPr lang="ru-RU" sz="1500" b="1" dirty="0" smtClean="0">
                <a:latin typeface="+mj-lt"/>
                <a:cs typeface="Arial" pitchFamily="34" charset="0"/>
              </a:rPr>
              <a:t>Лужская</a:t>
            </a:r>
          </a:p>
        </p:txBody>
      </p:sp>
      <p:cxnSp>
        <p:nvCxnSpPr>
          <p:cNvPr id="137" name="Прямая со стрелкой 136"/>
          <p:cNvCxnSpPr/>
          <p:nvPr/>
        </p:nvCxnSpPr>
        <p:spPr>
          <a:xfrm>
            <a:off x="3470835" y="4613645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Рисунок 137" descr="sibur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456723" y="4109592"/>
            <a:ext cx="936104" cy="6857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9" name="Picture 7" descr="C:\Documents and Settings\AnVIvanov\Рабочий стол\ГПК\тобольск-нефтехим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76158" y="4109589"/>
            <a:ext cx="9888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0" name="Picture 10" descr="\\10.76.0.147\business_development\Логотипы\СИБУР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48845" y="4109591"/>
            <a:ext cx="546061" cy="4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5" name="Прямая соединительная линия 144"/>
          <p:cNvCxnSpPr/>
          <p:nvPr/>
        </p:nvCxnSpPr>
        <p:spPr>
          <a:xfrm>
            <a:off x="194473" y="3605532"/>
            <a:ext cx="9517057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967113" y="1661316"/>
            <a:ext cx="0" cy="417646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Рисунок 147" descr="id72338_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65035" y="1877340"/>
            <a:ext cx="62407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 descr="C:\Users\atyurin\Desktop\Работа\Твердые нитки графика\Документация\Уралкалий\Картинки\логотип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27286" y="1805332"/>
            <a:ext cx="792126" cy="494660"/>
          </a:xfrm>
          <a:prstGeom prst="rect">
            <a:avLst/>
          </a:prstGeom>
          <a:noFill/>
        </p:spPr>
      </p:pic>
      <p:cxnSp>
        <p:nvCxnSpPr>
          <p:cNvPr id="151" name="Прямая со стрелкой 150"/>
          <p:cNvCxnSpPr/>
          <p:nvPr/>
        </p:nvCxnSpPr>
        <p:spPr>
          <a:xfrm>
            <a:off x="7605296" y="2309388"/>
            <a:ext cx="7800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" name="Picture 4" descr="C:\Users\atyurin\Desktop\Работа\Твердые нитки графика\Документация\Уралкалий\Картинки\предприятие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18022" y="1877340"/>
            <a:ext cx="920646" cy="567184"/>
          </a:xfrm>
          <a:prstGeom prst="rect">
            <a:avLst/>
          </a:prstGeom>
          <a:noFill/>
        </p:spPr>
      </p:pic>
      <p:pic>
        <p:nvPicPr>
          <p:cNvPr id="153" name="Picture 5" descr="\\10.76.0.147\business_development\13 Разное\Для слайдов\Китай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775425" y="1877340"/>
            <a:ext cx="936105" cy="576064"/>
          </a:xfrm>
          <a:prstGeom prst="rect">
            <a:avLst/>
          </a:prstGeom>
          <a:noFill/>
        </p:spPr>
      </p:pic>
      <p:grpSp>
        <p:nvGrpSpPr>
          <p:cNvPr id="3" name="Группа 119"/>
          <p:cNvGrpSpPr/>
          <p:nvPr/>
        </p:nvGrpSpPr>
        <p:grpSpPr>
          <a:xfrm>
            <a:off x="3158802" y="2309391"/>
            <a:ext cx="2924775" cy="1951453"/>
            <a:chOff x="2699792" y="2629675"/>
            <a:chExt cx="2699792" cy="1951453"/>
          </a:xfrm>
        </p:grpSpPr>
        <p:sp>
          <p:nvSpPr>
            <p:cNvPr id="53" name="TextBox 5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99792" y="2629675"/>
              <a:ext cx="2699792" cy="195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89990" rIns="91429" bIns="89990">
              <a:spAutoFit/>
            </a:bodyPr>
            <a:lstStyle/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1 140 </a:t>
              </a:r>
              <a:r>
                <a:rPr lang="ru-RU" sz="1400" b="1" dirty="0" smtClean="0">
                  <a:latin typeface="+mj-lt"/>
                  <a:cs typeface="Arial" charset="0"/>
                </a:rPr>
                <a:t>марш.</a:t>
              </a:r>
              <a:endParaRPr lang="ru-RU" sz="1400" b="1" dirty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3,3 млн</a:t>
              </a:r>
              <a:r>
                <a:rPr lang="ru-RU" sz="1400" b="1" dirty="0" smtClean="0">
                  <a:latin typeface="+mj-lt"/>
                  <a:cs typeface="Arial" charset="0"/>
                </a:rPr>
                <a:t>. </a:t>
              </a:r>
              <a:r>
                <a:rPr lang="ru-RU" sz="1400" b="1" dirty="0">
                  <a:latin typeface="+mj-lt"/>
                  <a:cs typeface="Arial" charset="0"/>
                </a:rPr>
                <a:t>тонн</a:t>
              </a: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18,51 </a:t>
              </a:r>
              <a:r>
                <a:rPr lang="ru-RU" sz="1400" b="1" dirty="0" smtClean="0">
                  <a:latin typeface="+mj-lt"/>
                  <a:cs typeface="Arial" charset="0"/>
                </a:rPr>
                <a:t>млн</a:t>
              </a:r>
              <a:r>
                <a:rPr lang="ru-RU" sz="1400" b="1" dirty="0">
                  <a:latin typeface="+mj-lt"/>
                  <a:cs typeface="Arial" charset="0"/>
                </a:rPr>
                <a:t>. </a:t>
              </a:r>
              <a:r>
                <a:rPr lang="ru-RU" sz="1400" b="1" dirty="0" smtClean="0">
                  <a:latin typeface="+mj-lt"/>
                  <a:cs typeface="Arial" charset="0"/>
                </a:rPr>
                <a:t>руб.</a:t>
              </a: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18,4%</a:t>
              </a:r>
              <a:r>
                <a:rPr lang="ru-RU" sz="1600" dirty="0" smtClean="0">
                  <a:latin typeface="+mj-lt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(</a:t>
              </a:r>
              <a:r>
                <a:rPr lang="ru-RU" sz="1400" b="1" dirty="0" smtClean="0">
                  <a:solidFill>
                    <a:srgbClr val="C00000"/>
                  </a:solidFill>
                  <a:latin typeface="+mj-lt"/>
                  <a:cs typeface="Arial"/>
                </a:rPr>
                <a:t> 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с        3,7 до 1,4)</a:t>
              </a:r>
              <a:endParaRPr lang="ru-RU" sz="1400" b="1" dirty="0" smtClean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2</a:t>
              </a:r>
              <a:r>
                <a:rPr lang="en-US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85</a:t>
              </a:r>
              <a:r>
                <a:rPr lang="ru-RU" sz="1600" dirty="0" smtClean="0">
                  <a:latin typeface="+mj-lt"/>
                  <a:cs typeface="Arial" charset="0"/>
                </a:rPr>
                <a:t> </a:t>
              </a:r>
              <a:r>
                <a:rPr lang="ru-RU" sz="1400" b="1" dirty="0" smtClean="0">
                  <a:latin typeface="+mj-lt"/>
                  <a:cs typeface="Arial" charset="0"/>
                </a:rPr>
                <a:t>ваг.</a:t>
              </a:r>
              <a:r>
                <a:rPr lang="ru-RU" sz="1600" b="1" dirty="0" smtClean="0">
                  <a:latin typeface="+mj-lt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(  с     </a:t>
              </a:r>
              <a:r>
                <a:rPr lang="en-US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887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 до </a:t>
              </a:r>
              <a:r>
                <a:rPr lang="en-US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6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0</a:t>
              </a:r>
              <a:r>
                <a:rPr lang="en-US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2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)</a:t>
              </a:r>
            </a:p>
            <a:p>
              <a:pPr marL="84138" lvl="1" indent="-84138">
                <a:lnSpc>
                  <a:spcPts val="2350"/>
                </a:lnSpc>
                <a:buClr>
                  <a:srgbClr val="D30707"/>
                </a:buClr>
                <a:buSzPct val="100000"/>
              </a:pPr>
              <a:endParaRPr lang="ru-RU" sz="1600" dirty="0" smtClean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2350"/>
                </a:lnSpc>
                <a:buClr>
                  <a:srgbClr val="D30707"/>
                </a:buClr>
                <a:buSzPct val="100000"/>
              </a:pPr>
              <a:endParaRPr lang="ru-RU" sz="1600" b="1" dirty="0">
                <a:solidFill>
                  <a:srgbClr val="FF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Стрелка вверх 53"/>
            <p:cNvSpPr/>
            <p:nvPr/>
          </p:nvSpPr>
          <p:spPr>
            <a:xfrm flipH="1" flipV="1">
              <a:off x="3635895" y="3677277"/>
              <a:ext cx="72008" cy="171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55" name="Стрелка вверх 54"/>
            <p:cNvSpPr/>
            <p:nvPr/>
          </p:nvSpPr>
          <p:spPr>
            <a:xfrm flipH="1" flipV="1">
              <a:off x="3563887" y="3461253"/>
              <a:ext cx="72008" cy="171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sp>
        <p:nvSpPr>
          <p:cNvPr id="56" name="TextBox 5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45121" y="2374161"/>
            <a:ext cx="3860879" cy="19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89990" rIns="91429" bIns="89990">
            <a:spAutoFit/>
          </a:bodyPr>
          <a:lstStyle/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Перевезено: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205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b="1" dirty="0" smtClean="0">
                <a:latin typeface="+mj-lt"/>
                <a:cs typeface="Arial" charset="0"/>
              </a:rPr>
              <a:t>марш.</a:t>
            </a: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00000"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                        917 </a:t>
            </a:r>
            <a:r>
              <a:rPr lang="ru-RU" sz="1400" b="1" dirty="0" smtClean="0">
                <a:latin typeface="+mj-lt"/>
                <a:cs typeface="Arial" charset="0"/>
              </a:rPr>
              <a:t>тыс. тонн</a:t>
            </a:r>
            <a:endParaRPr lang="ru-RU" sz="1400" b="1" dirty="0">
              <a:latin typeface="+mj-lt"/>
              <a:cs typeface="Arial" charset="0"/>
            </a:endParaRP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Дополнительный доход: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16,9</a:t>
            </a:r>
            <a:r>
              <a:rPr lang="ru-RU" sz="1400" i="1" dirty="0" smtClean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ru-RU" sz="1400" b="1" dirty="0" smtClean="0">
                <a:latin typeface="+mj-lt"/>
                <a:cs typeface="Arial" charset="0"/>
              </a:rPr>
              <a:t>млн. руб.</a:t>
            </a: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Сокращение срока доставки на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30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charset="0"/>
              </a:rPr>
              <a:t> %</a:t>
            </a:r>
            <a:r>
              <a:rPr lang="ru-RU" sz="1600" dirty="0" smtClean="0">
                <a:latin typeface="+mj-lt"/>
                <a:cs typeface="Arial" charset="0"/>
              </a:rPr>
              <a:t> </a:t>
            </a:r>
            <a:br>
              <a:rPr lang="ru-RU" sz="1600" dirty="0" smtClean="0">
                <a:latin typeface="+mj-lt"/>
                <a:cs typeface="Arial" charset="0"/>
              </a:rPr>
            </a:br>
            <a:endParaRPr lang="ru-RU" sz="1400" b="1" dirty="0" smtClean="0">
              <a:latin typeface="+mj-lt"/>
              <a:cs typeface="Arial" charset="0"/>
            </a:endParaRPr>
          </a:p>
          <a:p>
            <a:pPr marL="84138" lvl="1" indent="-84138">
              <a:lnSpc>
                <a:spcPts val="2350"/>
              </a:lnSpc>
              <a:buClr>
                <a:srgbClr val="D30707"/>
              </a:buClr>
              <a:buSzPct val="100000"/>
            </a:pPr>
            <a:endParaRPr lang="ru-RU" sz="1600" dirty="0" smtClean="0">
              <a:latin typeface="+mj-lt"/>
              <a:cs typeface="Arial" charset="0"/>
            </a:endParaRPr>
          </a:p>
          <a:p>
            <a:pPr marL="84138" lvl="1" indent="-84138">
              <a:lnSpc>
                <a:spcPts val="2350"/>
              </a:lnSpc>
              <a:buClr>
                <a:srgbClr val="D30707"/>
              </a:buClr>
              <a:buSzPct val="100000"/>
            </a:pPr>
            <a:endParaRPr lang="ru-RU" sz="16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grpSp>
        <p:nvGrpSpPr>
          <p:cNvPr id="4" name="Группа 137"/>
          <p:cNvGrpSpPr/>
          <p:nvPr/>
        </p:nvGrpSpPr>
        <p:grpSpPr>
          <a:xfrm>
            <a:off x="3080792" y="4752002"/>
            <a:ext cx="2924775" cy="1951453"/>
            <a:chOff x="6335688" y="4789914"/>
            <a:chExt cx="2699792" cy="1951453"/>
          </a:xfrm>
        </p:grpSpPr>
        <p:sp>
          <p:nvSpPr>
            <p:cNvPr id="58" name="TextBox 5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335688" y="4789914"/>
              <a:ext cx="2699792" cy="195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89990" rIns="91429" bIns="89990">
              <a:spAutoFit/>
            </a:bodyPr>
            <a:lstStyle/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282 </a:t>
              </a:r>
              <a:r>
                <a:rPr lang="ru-RU" sz="1400" b="1" dirty="0" smtClean="0">
                  <a:latin typeface="+mj-lt"/>
                  <a:cs typeface="Arial" charset="0"/>
                </a:rPr>
                <a:t>марш.</a:t>
              </a:r>
              <a:endParaRPr lang="ru-RU" sz="1400" b="1" dirty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945 </a:t>
              </a:r>
              <a:r>
                <a:rPr lang="ru-RU" sz="1400" b="1" dirty="0" smtClean="0">
                  <a:latin typeface="+mj-lt"/>
                  <a:cs typeface="Arial" charset="0"/>
                </a:rPr>
                <a:t>тыс. </a:t>
              </a:r>
              <a:r>
                <a:rPr lang="ru-RU" sz="1400" b="1" dirty="0">
                  <a:latin typeface="+mj-lt"/>
                  <a:cs typeface="Arial" charset="0"/>
                </a:rPr>
                <a:t>тонн</a:t>
              </a: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34,1 </a:t>
              </a:r>
              <a:r>
                <a:rPr lang="ru-RU" sz="1400" b="1" dirty="0">
                  <a:latin typeface="+mj-lt"/>
                  <a:cs typeface="Arial" charset="0"/>
                </a:rPr>
                <a:t>млн. </a:t>
              </a:r>
              <a:r>
                <a:rPr lang="ru-RU" sz="1400" b="1" dirty="0" smtClean="0">
                  <a:latin typeface="+mj-lt"/>
                  <a:cs typeface="Arial" charset="0"/>
                </a:rPr>
                <a:t>руб.</a:t>
              </a: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45,3</a:t>
              </a:r>
              <a:r>
                <a:rPr lang="ru-RU" sz="1600" dirty="0" smtClean="0">
                  <a:latin typeface="+mj-lt"/>
                  <a:cs typeface="Arial" charset="0"/>
                </a:rPr>
                <a:t> %</a:t>
              </a:r>
              <a:r>
                <a:rPr lang="ru-RU" sz="1600" b="1" dirty="0" smtClean="0">
                  <a:latin typeface="+mj-lt"/>
                  <a:cs typeface="Arial" charset="0"/>
                </a:rPr>
                <a:t>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(</a:t>
              </a:r>
              <a:r>
                <a:rPr lang="ru-RU" sz="1400" b="1" dirty="0" smtClean="0">
                  <a:solidFill>
                    <a:srgbClr val="C00000"/>
                  </a:solidFill>
                  <a:latin typeface="+mj-lt"/>
                  <a:cs typeface="Arial"/>
                </a:rPr>
                <a:t>     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с  7,5 до 4,1)</a:t>
              </a:r>
              <a:endParaRPr lang="ru-RU" sz="1400" b="1" dirty="0" smtClean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1800"/>
                </a:lnSpc>
                <a:buClr>
                  <a:srgbClr val="D30707"/>
                </a:buClr>
                <a:buSzPct val="100000"/>
              </a:pPr>
              <a:r>
                <a:rPr lang="ru-RU" sz="1600" b="1" dirty="0" smtClean="0">
                  <a:solidFill>
                    <a:srgbClr val="FF0000"/>
                  </a:solidFill>
                  <a:latin typeface="+mj-lt"/>
                  <a:cs typeface="Arial" charset="0"/>
                </a:rPr>
                <a:t>250</a:t>
              </a:r>
              <a:r>
                <a:rPr lang="ru-RU" sz="1600" dirty="0" smtClean="0">
                  <a:latin typeface="+mj-lt"/>
                  <a:cs typeface="Arial" charset="0"/>
                </a:rPr>
                <a:t> </a:t>
              </a:r>
              <a:r>
                <a:rPr lang="ru-RU" sz="1600" b="1" dirty="0" smtClean="0">
                  <a:latin typeface="+mj-lt"/>
                  <a:cs typeface="Arial" charset="0"/>
                </a:rPr>
                <a:t>ваг. </a:t>
              </a:r>
              <a:r>
                <a:rPr lang="ru-RU" sz="14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(       с  576 до 326)</a:t>
              </a:r>
            </a:p>
            <a:p>
              <a:pPr marL="84138" lvl="1" indent="-84138">
                <a:lnSpc>
                  <a:spcPts val="2350"/>
                </a:lnSpc>
                <a:buClr>
                  <a:srgbClr val="D30707"/>
                </a:buClr>
                <a:buSzPct val="100000"/>
              </a:pPr>
              <a:endParaRPr lang="ru-RU" sz="1600" dirty="0" smtClean="0">
                <a:latin typeface="+mj-lt"/>
                <a:cs typeface="Arial" charset="0"/>
              </a:endParaRPr>
            </a:p>
            <a:p>
              <a:pPr marL="84138" lvl="1" indent="-84138">
                <a:lnSpc>
                  <a:spcPts val="2350"/>
                </a:lnSpc>
                <a:buClr>
                  <a:srgbClr val="D30707"/>
                </a:buClr>
                <a:buSzPct val="100000"/>
              </a:pPr>
              <a:endParaRPr lang="ru-RU" sz="1600" b="1" dirty="0">
                <a:solidFill>
                  <a:srgbClr val="FF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Стрелка вверх 58"/>
            <p:cNvSpPr/>
            <p:nvPr/>
          </p:nvSpPr>
          <p:spPr>
            <a:xfrm flipH="1" flipV="1">
              <a:off x="7066846" y="5627153"/>
              <a:ext cx="72008" cy="171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79" name="Стрелка вверх 78"/>
            <p:cNvSpPr/>
            <p:nvPr/>
          </p:nvSpPr>
          <p:spPr>
            <a:xfrm flipH="1" flipV="1">
              <a:off x="7199784" y="5843176"/>
              <a:ext cx="72008" cy="171400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isometricOffAxis2Lef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sp>
        <p:nvSpPr>
          <p:cNvPr id="80" name="ColumnHeader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36576" y="6165304"/>
            <a:ext cx="7644849" cy="4320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ru-RU" sz="1400" b="1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algn="ctr"/>
            <a:r>
              <a:rPr lang="ru-RU" sz="1300" b="1" dirty="0">
                <a:solidFill>
                  <a:srgbClr val="C00000"/>
                </a:solidFill>
                <a:latin typeface="+mj-lt"/>
                <a:cs typeface="Arial" charset="0"/>
              </a:rPr>
              <a:t>Всего перевезено: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Arial" charset="0"/>
              </a:rPr>
              <a:t>5,87</a:t>
            </a:r>
            <a:r>
              <a:rPr lang="ru-RU" sz="1300" b="1" dirty="0" smtClean="0">
                <a:solidFill>
                  <a:srgbClr val="C00000"/>
                </a:solidFill>
                <a:latin typeface="+mj-lt"/>
                <a:cs typeface="Arial" charset="0"/>
              </a:rPr>
              <a:t> млн. тонн. </a:t>
            </a:r>
            <a:r>
              <a:rPr lang="ru-RU" sz="1300" b="1" dirty="0">
                <a:solidFill>
                  <a:srgbClr val="C00000"/>
                </a:solidFill>
                <a:latin typeface="+mj-lt"/>
                <a:cs typeface="Arial" charset="0"/>
              </a:rPr>
              <a:t>Всего доп. доход: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cs typeface="Arial" charset="0"/>
              </a:rPr>
              <a:t>77,13 </a:t>
            </a:r>
            <a:r>
              <a:rPr lang="ru-RU" sz="13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млн</a:t>
            </a:r>
            <a:r>
              <a:rPr lang="ru-RU" sz="1300" b="1" dirty="0">
                <a:solidFill>
                  <a:srgbClr val="C00000"/>
                </a:solidFill>
                <a:latin typeface="+mj-lt"/>
                <a:cs typeface="Arial" charset="0"/>
              </a:rPr>
              <a:t>. </a:t>
            </a:r>
            <a:r>
              <a:rPr lang="ru-RU" sz="1300" b="1" dirty="0" smtClean="0">
                <a:solidFill>
                  <a:srgbClr val="C00000"/>
                </a:solidFill>
                <a:latin typeface="+mj-lt"/>
                <a:cs typeface="Arial" charset="0"/>
              </a:rPr>
              <a:t>рублей. </a:t>
            </a:r>
            <a:br>
              <a:rPr lang="ru-RU" sz="1300" b="1" dirty="0" smtClean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ru-RU" sz="1300" b="1" dirty="0" smtClean="0">
                <a:solidFill>
                  <a:srgbClr val="C00000"/>
                </a:solidFill>
                <a:latin typeface="+mj-lt"/>
                <a:cs typeface="Arial" charset="0"/>
              </a:rPr>
              <a:t>Высвобождено 535 ваг. Срок доставки сокращен на 31,2 %</a:t>
            </a:r>
            <a:endParaRPr lang="ru-RU" sz="1300" b="1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45121" y="4822434"/>
            <a:ext cx="3860879" cy="19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89990" rIns="91429" bIns="89990">
            <a:spAutoFit/>
          </a:bodyPr>
          <a:lstStyle/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Перевезено: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77</a:t>
            </a:r>
            <a:r>
              <a:rPr lang="ru-RU" sz="1400" dirty="0" smtClean="0">
                <a:latin typeface="+mj-lt"/>
                <a:cs typeface="Arial" charset="0"/>
              </a:rPr>
              <a:t> </a:t>
            </a:r>
            <a:r>
              <a:rPr lang="ru-RU" sz="1400" b="1" dirty="0" smtClean="0">
                <a:latin typeface="+mj-lt"/>
                <a:cs typeface="Arial" charset="0"/>
              </a:rPr>
              <a:t>марш.</a:t>
            </a: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00000"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                  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   82 </a:t>
            </a:r>
            <a:r>
              <a:rPr lang="ru-RU" sz="1400" b="1" dirty="0" smtClean="0">
                <a:latin typeface="+mj-lt"/>
                <a:cs typeface="Arial" charset="0"/>
              </a:rPr>
              <a:t>тыс</a:t>
            </a:r>
            <a:r>
              <a:rPr lang="ru-RU" sz="1400" b="1" dirty="0">
                <a:latin typeface="+mj-lt"/>
                <a:cs typeface="Arial" charset="0"/>
              </a:rPr>
              <a:t>. тонн</a:t>
            </a: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Дополнительный доход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0,78 </a:t>
            </a:r>
            <a:r>
              <a:rPr lang="ru-RU" sz="1400" b="1" dirty="0" smtClean="0">
                <a:latin typeface="+mj-lt"/>
                <a:cs typeface="Arial" charset="0"/>
              </a:rPr>
              <a:t>млн. руб.</a:t>
            </a:r>
          </a:p>
          <a:p>
            <a:pPr marL="84138" lvl="1" indent="-84138">
              <a:lnSpc>
                <a:spcPts val="1800"/>
              </a:lnSpc>
              <a:buClr>
                <a:srgbClr val="D30707"/>
              </a:buClr>
              <a:buSzPct val="150000"/>
              <a:buFont typeface="Arial" pitchFamily="34" charset="0"/>
              <a:buChar char="•"/>
            </a:pPr>
            <a:r>
              <a:rPr lang="ru-RU" sz="1400" dirty="0" smtClean="0">
                <a:latin typeface="+mj-lt"/>
                <a:cs typeface="Arial" charset="0"/>
              </a:rPr>
              <a:t> Сокращение срока доставки на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Arial" charset="0"/>
              </a:rPr>
              <a:t> 30</a:t>
            </a:r>
            <a:r>
              <a:rPr lang="ru-RU" sz="1600" dirty="0" smtClean="0">
                <a:solidFill>
                  <a:srgbClr val="FF0000"/>
                </a:solidFill>
                <a:latin typeface="+mj-lt"/>
                <a:cs typeface="Arial" charset="0"/>
              </a:rPr>
              <a:t> %</a:t>
            </a:r>
            <a:r>
              <a:rPr lang="ru-RU" sz="1600" dirty="0" smtClean="0">
                <a:latin typeface="+mj-lt"/>
                <a:cs typeface="Arial" charset="0"/>
              </a:rPr>
              <a:t> </a:t>
            </a:r>
            <a:br>
              <a:rPr lang="ru-RU" sz="1600" dirty="0" smtClean="0">
                <a:latin typeface="+mj-lt"/>
                <a:cs typeface="Arial" charset="0"/>
              </a:rPr>
            </a:br>
            <a:endParaRPr lang="ru-RU" sz="1400" b="1" dirty="0" smtClean="0">
              <a:latin typeface="+mj-lt"/>
              <a:cs typeface="Arial" charset="0"/>
            </a:endParaRPr>
          </a:p>
          <a:p>
            <a:pPr marL="84138" lvl="1" indent="-84138">
              <a:lnSpc>
                <a:spcPts val="2350"/>
              </a:lnSpc>
              <a:buClr>
                <a:srgbClr val="D30707"/>
              </a:buClr>
              <a:buSzPct val="100000"/>
            </a:pPr>
            <a:endParaRPr lang="ru-RU" sz="1600" dirty="0" smtClean="0">
              <a:latin typeface="+mj-lt"/>
              <a:cs typeface="Arial" charset="0"/>
            </a:endParaRPr>
          </a:p>
          <a:p>
            <a:pPr marL="84138" lvl="1" indent="-84138">
              <a:lnSpc>
                <a:spcPts val="2350"/>
              </a:lnSpc>
              <a:buClr>
                <a:srgbClr val="D30707"/>
              </a:buClr>
              <a:buSzPct val="100000"/>
            </a:pPr>
            <a:endParaRPr lang="ru-RU" sz="16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pic>
        <p:nvPicPr>
          <p:cNvPr id="52" name="Рисунок 51" descr="горы щебня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502394" y="4077072"/>
            <a:ext cx="128714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щебеночный карьер.jpe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238276" y="4039344"/>
            <a:ext cx="898967" cy="82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" name="Прямоугольник 81"/>
          <p:cNvSpPr/>
          <p:nvPr/>
        </p:nvSpPr>
        <p:spPr>
          <a:xfrm>
            <a:off x="7137243" y="4077072"/>
            <a:ext cx="14821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Щебень </a:t>
            </a:r>
          </a:p>
          <a:p>
            <a:pPr algn="ctr"/>
            <a:r>
              <a:rPr lang="ru-RU" sz="1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Полуночное-1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4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906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altLang="ru-RU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ВЫПОЛНЕНИЕ БЮДЖЕТНОГО ЗАДАНИЯ ПО КАЧЕСТВЕННЫМ ПОКАЗАТЕЛЯМ ИСПОЛЬЗОВАНИЯ ПОДВИЖНОГО СОСТАВА</a:t>
            </a:r>
            <a:endParaRPr lang="en-US" altLang="ru-RU" b="1" dirty="0">
              <a:solidFill>
                <a:srgbClr val="4F81BD">
                  <a:lumMod val="50000"/>
                </a:srgbClr>
              </a:solidFill>
              <a:latin typeface="RussianRail G Pro" pitchFamily="34" charset="-52"/>
            </a:endParaRPr>
          </a:p>
        </p:txBody>
      </p:sp>
      <p:sp>
        <p:nvSpPr>
          <p:cNvPr id="205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39998" y="6592889"/>
            <a:ext cx="502179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E456B-13DC-48AA-B942-4AA9583939F2}" type="slidenum">
              <a:rPr lang="en-US" altLang="ru-RU" sz="14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4209026"/>
              </p:ext>
            </p:extLst>
          </p:nvPr>
        </p:nvGraphicFramePr>
        <p:xfrm>
          <a:off x="2" y="829361"/>
          <a:ext cx="9905997" cy="56959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78632"/>
                <a:gridCol w="1265473"/>
                <a:gridCol w="1265473"/>
                <a:gridCol w="1265473"/>
                <a:gridCol w="1265473"/>
                <a:gridCol w="1265473"/>
              </a:tblGrid>
              <a:tr h="35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CA454"/>
                          </a:solidFill>
                          <a:latin typeface="RussianRail G Pro" pitchFamily="50" charset="-52"/>
                          <a:ea typeface="+mn-ea"/>
                          <a:cs typeface="+mn-cs"/>
                        </a:rPr>
                        <a:t>ЗА 5 МЕСЯЦЕВ 2015 ГОДА</a:t>
                      </a:r>
                      <a:endParaRPr lang="ru-RU" sz="1600" b="1" kern="1200" dirty="0">
                        <a:solidFill>
                          <a:srgbClr val="0CA454"/>
                        </a:solidFill>
                        <a:latin typeface="RussianRail G Pro" pitchFamily="50" charset="-52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B0F0"/>
                        </a:solidFill>
                        <a:latin typeface="RussianRail G Pro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B0F0"/>
                        </a:solidFill>
                        <a:latin typeface="RussianRail G Pro" pitchFamily="34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2404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endParaRPr lang="ru-RU" sz="18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endParaRPr lang="ru-RU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% к</a:t>
                      </a:r>
                      <a:r>
                        <a:rPr lang="ru-RU" sz="1800" b="1" baseline="0" dirty="0" smtClean="0"/>
                        <a:t> плану</a:t>
                      </a:r>
                      <a:endParaRPr lang="ru-RU" sz="1800" b="1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2014 год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%</a:t>
                      </a:r>
                      <a:r>
                        <a:rPr lang="ru-RU" sz="1800" b="1" baseline="0" dirty="0" smtClean="0"/>
                        <a:t> к 2014 году</a:t>
                      </a:r>
                      <a:endParaRPr lang="ru-RU" sz="1800" b="1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Производительность локомотива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1871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1716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1690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Участковая скорость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37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33,9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32,7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</a:rPr>
                        <a:t>12,8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Техническая скорость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45,1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43,5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42,5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Средний вес поезда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4092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4057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4056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Средний состав</a:t>
                      </a:r>
                      <a:r>
                        <a:rPr lang="ru-RU" sz="1800" baseline="0" dirty="0" smtClean="0"/>
                        <a:t> поезда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68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67,6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67,8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Статнагрузка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58,92</a:t>
                      </a:r>
                    </a:p>
                  </a:txBody>
                  <a:tcPr marL="8791" marR="8791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58,6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itchFamily="34" charset="0"/>
                        </a:rPr>
                        <a:t>59,49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8791" marR="8791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733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порожнего</a:t>
                      </a:r>
                      <a:r>
                        <a:rPr lang="ru-RU" sz="1800" baseline="0" dirty="0" smtClean="0"/>
                        <a:t> пробега к общему</a:t>
                      </a:r>
                      <a:endParaRPr lang="ru-RU" sz="1800" dirty="0"/>
                    </a:p>
                  </a:txBody>
                  <a:tcPr marL="91433" marR="91433" marT="45723" marB="4572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40,1</a:t>
                      </a:r>
                    </a:p>
                  </a:txBody>
                  <a:tcPr marL="9524" marR="9524" marT="952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alibri" pitchFamily="34" charset="0"/>
                        </a:rPr>
                        <a:t>40,3</a:t>
                      </a:r>
                    </a:p>
                  </a:txBody>
                  <a:tcPr marL="9524" marR="9524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-0,2 пп</a:t>
                      </a:r>
                    </a:p>
                  </a:txBody>
                  <a:tcPr marL="9524" marR="9524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</a:rPr>
                        <a:t>40,4</a:t>
                      </a:r>
                    </a:p>
                  </a:txBody>
                  <a:tcPr marL="9524" marR="9524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-0,3 пп</a:t>
                      </a:r>
                    </a:p>
                  </a:txBody>
                  <a:tcPr marL="9524" marR="9524" marT="9526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73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318"/>
            <a:ext cx="9906000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ru-RU" alt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ВЫПОЛНЕНИЕ БЮДЖЕТНОГО ЗАДАНИЯ ПО КАЧЕСТВЕННЫМ ПОКАЗАТЕЛЯМ ИСПОЛЬЗОВАНИЯ ПОДВИЖНОГО </a:t>
            </a:r>
            <a:r>
              <a:rPr lang="ru-RU" altLang="ru-RU" sz="1600" b="1" dirty="0" smtClean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СОСТАВА (</a:t>
            </a:r>
            <a:r>
              <a:rPr lang="ru-RU" altLang="ru-RU" sz="1600" b="1" dirty="0" smtClean="0">
                <a:solidFill>
                  <a:srgbClr val="0CA454"/>
                </a:solidFill>
                <a:latin typeface="RussianRail G Pro" pitchFamily="34" charset="-52"/>
              </a:rPr>
              <a:t>ЗА 5 МЕСЯЦЕВ 2015 ГОДА</a:t>
            </a:r>
            <a:r>
              <a:rPr lang="ru-RU" altLang="ru-RU" sz="1600" b="1" dirty="0" smtClean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)</a:t>
            </a:r>
            <a:endParaRPr lang="en-US" altLang="ru-RU" sz="1600" b="1" dirty="0">
              <a:solidFill>
                <a:srgbClr val="4F81BD">
                  <a:lumMod val="50000"/>
                </a:srgbClr>
              </a:solidFill>
              <a:latin typeface="RussianRail G Pro" pitchFamily="34" charset="-52"/>
            </a:endParaRPr>
          </a:p>
        </p:txBody>
      </p:sp>
      <p:sp>
        <p:nvSpPr>
          <p:cNvPr id="2051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39998" y="6592889"/>
            <a:ext cx="502179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3E456B-13DC-48AA-B942-4AA9583939F2}" type="slidenum">
              <a:rPr lang="en-US" altLang="ru-RU" sz="1400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872487"/>
              </p:ext>
            </p:extLst>
          </p:nvPr>
        </p:nvGraphicFramePr>
        <p:xfrm>
          <a:off x="0" y="686131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олилиния 5"/>
          <p:cNvSpPr/>
          <p:nvPr/>
        </p:nvSpPr>
        <p:spPr bwMode="auto">
          <a:xfrm>
            <a:off x="355543" y="2227775"/>
            <a:ext cx="1296757" cy="570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+10,7%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 flipH="1">
            <a:off x="1786220" y="2291711"/>
            <a:ext cx="1294571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+9%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2852505"/>
              </p:ext>
            </p:extLst>
          </p:nvPr>
        </p:nvGraphicFramePr>
        <p:xfrm>
          <a:off x="3224415" y="686131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лилиния 8"/>
          <p:cNvSpPr/>
          <p:nvPr/>
        </p:nvSpPr>
        <p:spPr bwMode="auto">
          <a:xfrm>
            <a:off x="3590952" y="2227775"/>
            <a:ext cx="1296757" cy="570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+12,8%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 flipH="1">
            <a:off x="5021629" y="2291711"/>
            <a:ext cx="1294571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+8,8%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1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7224488"/>
              </p:ext>
            </p:extLst>
          </p:nvPr>
        </p:nvGraphicFramePr>
        <p:xfrm>
          <a:off x="6448830" y="686131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олилиния 11"/>
          <p:cNvSpPr/>
          <p:nvPr/>
        </p:nvSpPr>
        <p:spPr bwMode="auto">
          <a:xfrm>
            <a:off x="6820849" y="2291711"/>
            <a:ext cx="1296757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+0,9%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 flipH="1">
            <a:off x="8251526" y="2291711"/>
            <a:ext cx="1294571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+0,9%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9659407"/>
              </p:ext>
            </p:extLst>
          </p:nvPr>
        </p:nvGraphicFramePr>
        <p:xfrm>
          <a:off x="0" y="3573016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олилиния 14"/>
          <p:cNvSpPr/>
          <p:nvPr/>
        </p:nvSpPr>
        <p:spPr bwMode="auto">
          <a:xfrm flipH="1">
            <a:off x="355542" y="5003265"/>
            <a:ext cx="1296757" cy="6817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ln/>
          <a:effectLst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-1%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 flipH="1">
            <a:off x="1786218" y="5178596"/>
            <a:ext cx="1294571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+0,5%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1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1767675"/>
              </p:ext>
            </p:extLst>
          </p:nvPr>
        </p:nvGraphicFramePr>
        <p:xfrm>
          <a:off x="3224415" y="3573016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Полилиния 17"/>
          <p:cNvSpPr/>
          <p:nvPr/>
        </p:nvSpPr>
        <p:spPr bwMode="auto">
          <a:xfrm>
            <a:off x="3590951" y="5003265"/>
            <a:ext cx="1296757" cy="6817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+6,1%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 bwMode="auto">
          <a:xfrm flipH="1">
            <a:off x="5021628" y="5229200"/>
            <a:ext cx="1294571" cy="4558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+3,7%</a:t>
            </a:r>
            <a:endParaRPr lang="ru-RU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2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6436243"/>
              </p:ext>
            </p:extLst>
          </p:nvPr>
        </p:nvGraphicFramePr>
        <p:xfrm>
          <a:off x="6448830" y="3573016"/>
          <a:ext cx="345717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олилиния 20"/>
          <p:cNvSpPr/>
          <p:nvPr/>
        </p:nvSpPr>
        <p:spPr bwMode="auto">
          <a:xfrm flipH="1">
            <a:off x="6820848" y="5085184"/>
            <a:ext cx="1296757" cy="59984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-0,3 пп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 bwMode="auto">
          <a:xfrm>
            <a:off x="8251526" y="5178596"/>
            <a:ext cx="1294571" cy="5064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45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45 w 10000"/>
              <a:gd name="connsiteY4" fmla="*/ 4444 h 10000"/>
              <a:gd name="connsiteX0" fmla="*/ 0 w 10000"/>
              <a:gd name="connsiteY0" fmla="*/ 4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444"/>
                </a:lnTo>
                <a:close/>
              </a:path>
            </a:pathLst>
          </a:custGeom>
          <a:solidFill>
            <a:srgbClr val="0CA454"/>
          </a:solidFill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white"/>
                </a:solidFill>
              </a:rPr>
              <a:t>-0,2 пп</a:t>
            </a:r>
            <a:endParaRPr lang="ru-R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6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>
            <a:graphicFrameLocks/>
          </p:cNvGraphicFramePr>
          <p:nvPr/>
        </p:nvGraphicFramePr>
        <p:xfrm>
          <a:off x="5881659" y="500042"/>
          <a:ext cx="4024341" cy="226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2863454" y="2571750"/>
          <a:ext cx="6886046" cy="2333625"/>
        </p:xfrm>
        <a:graphic>
          <a:graphicData uri="http://schemas.openxmlformats.org/presentationml/2006/ole">
            <p:oleObj spid="_x0000_s1328130" name="Visio" r:id="rId4" imgW="18345302" imgH="5808269" progId="Visio.Drawing.11">
              <p:embed/>
            </p:oleObj>
          </a:graphicData>
        </a:graphic>
      </p:graphicFrame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0" y="214313"/>
            <a:ext cx="990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RussianRail G Pro" pitchFamily="50" charset="-52"/>
              </a:rPr>
              <a:t>Станция </a:t>
            </a:r>
            <a:r>
              <a:rPr lang="ru-RU" b="1" dirty="0">
                <a:solidFill>
                  <a:srgbClr val="00B050"/>
                </a:solidFill>
                <a:latin typeface="RussianRail G Pro" pitchFamily="50" charset="-52"/>
              </a:rPr>
              <a:t>Екатеринбург-Сортировочный</a:t>
            </a:r>
          </a:p>
          <a:p>
            <a:r>
              <a:rPr lang="ru-RU" b="1" dirty="0">
                <a:latin typeface="RussianRail G Pro" pitchFamily="50" charset="-52"/>
              </a:rPr>
              <a:t>показатели работы за </a:t>
            </a:r>
            <a:r>
              <a:rPr lang="ru-RU" b="1" dirty="0" smtClean="0">
                <a:solidFill>
                  <a:srgbClr val="00B050"/>
                </a:solidFill>
                <a:latin typeface="RussianRail G Pro" pitchFamily="50" charset="-52"/>
              </a:rPr>
              <a:t>5 месяцев </a:t>
            </a:r>
            <a:r>
              <a:rPr lang="ru-RU" b="1" dirty="0">
                <a:latin typeface="RussianRail G Pro" pitchFamily="50" charset="-52"/>
              </a:rPr>
              <a:t>2015 года</a:t>
            </a:r>
          </a:p>
        </p:txBody>
      </p:sp>
      <p:sp>
        <p:nvSpPr>
          <p:cNvPr id="1029" name="TextBox 12"/>
          <p:cNvSpPr txBox="1">
            <a:spLocks noChangeArrowheads="1"/>
          </p:cNvSpPr>
          <p:nvPr/>
        </p:nvSpPr>
        <p:spPr bwMode="auto">
          <a:xfrm>
            <a:off x="1934767" y="5903914"/>
            <a:ext cx="19347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latin typeface="Calibri" pitchFamily="34" charset="0"/>
              </a:rPr>
              <a:t>Причины перепростоя:</a:t>
            </a:r>
          </a:p>
          <a:p>
            <a:pPr>
              <a:buFontTx/>
              <a:buChar char="-"/>
            </a:pPr>
            <a:r>
              <a:rPr lang="ru-RU" sz="800" dirty="0">
                <a:latin typeface="Calibri" pitchFamily="34" charset="0"/>
              </a:rPr>
              <a:t> ожидание лок. бригады    – </a:t>
            </a:r>
            <a:r>
              <a:rPr lang="ru-RU" sz="800" dirty="0" smtClean="0">
                <a:latin typeface="Calibri" pitchFamily="34" charset="0"/>
              </a:rPr>
              <a:t>37,1%</a:t>
            </a:r>
            <a:endParaRPr lang="en-US" sz="8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800" dirty="0">
                <a:latin typeface="Calibri" pitchFamily="34" charset="0"/>
              </a:rPr>
              <a:t> ожидание локомотива       – </a:t>
            </a:r>
            <a:r>
              <a:rPr lang="ru-RU" sz="800" dirty="0" smtClean="0">
                <a:latin typeface="Calibri" pitchFamily="34" charset="0"/>
              </a:rPr>
              <a:t>30,5%</a:t>
            </a:r>
            <a:endParaRPr lang="ru-RU" sz="8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800" dirty="0" smtClean="0">
                <a:latin typeface="Calibri" pitchFamily="34" charset="0"/>
              </a:rPr>
              <a:t>технологические «окна»     – 16,6%</a:t>
            </a:r>
            <a:endParaRPr lang="en-US" sz="8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800" dirty="0" smtClean="0">
                <a:latin typeface="Calibri" pitchFamily="34" charset="0"/>
              </a:rPr>
              <a:t> </a:t>
            </a:r>
            <a:r>
              <a:rPr lang="ru-RU" sz="800" dirty="0">
                <a:latin typeface="Calibri" pitchFamily="34" charset="0"/>
              </a:rPr>
              <a:t>перелом веса                         – </a:t>
            </a:r>
            <a:r>
              <a:rPr lang="ru-RU" sz="800" dirty="0" smtClean="0">
                <a:latin typeface="Calibri" pitchFamily="34" charset="0"/>
              </a:rPr>
              <a:t>13%</a:t>
            </a:r>
            <a:endParaRPr lang="ru-RU" sz="8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ru-RU" sz="800" dirty="0" smtClean="0">
                <a:latin typeface="Calibri" pitchFamily="34" charset="0"/>
              </a:rPr>
              <a:t>неприем </a:t>
            </a:r>
            <a:r>
              <a:rPr lang="ru-RU" sz="800" dirty="0">
                <a:latin typeface="Calibri" pitchFamily="34" charset="0"/>
              </a:rPr>
              <a:t>участков                </a:t>
            </a:r>
            <a:r>
              <a:rPr lang="ru-RU" sz="800" dirty="0" smtClean="0">
                <a:latin typeface="Calibri" pitchFamily="34" charset="0"/>
              </a:rPr>
              <a:t>  –  </a:t>
            </a:r>
            <a:r>
              <a:rPr lang="ru-RU" sz="800" dirty="0">
                <a:latin typeface="Calibri" pitchFamily="34" charset="0"/>
              </a:rPr>
              <a:t>1%</a:t>
            </a:r>
          </a:p>
        </p:txBody>
      </p:sp>
      <p:sp>
        <p:nvSpPr>
          <p:cNvPr id="1030" name="TextBox 13"/>
          <p:cNvSpPr txBox="1">
            <a:spLocks noChangeArrowheads="1"/>
          </p:cNvSpPr>
          <p:nvPr/>
        </p:nvSpPr>
        <p:spPr bwMode="auto">
          <a:xfrm>
            <a:off x="77392" y="5929313"/>
            <a:ext cx="19347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dirty="0">
                <a:latin typeface="Calibri" pitchFamily="34" charset="0"/>
              </a:rPr>
              <a:t>Причины перепростоя:</a:t>
            </a:r>
            <a:endParaRPr lang="en-US" sz="800" dirty="0">
              <a:latin typeface="Calibri" pitchFamily="34" charset="0"/>
            </a:endParaRPr>
          </a:p>
          <a:p>
            <a:r>
              <a:rPr lang="ru-RU" sz="800" dirty="0">
                <a:latin typeface="Calibri" pitchFamily="34" charset="0"/>
              </a:rPr>
              <a:t>- ожидание лок. бригады – </a:t>
            </a:r>
            <a:r>
              <a:rPr lang="ru-RU" sz="800" dirty="0" smtClean="0">
                <a:latin typeface="Calibri" pitchFamily="34" charset="0"/>
              </a:rPr>
              <a:t>48%</a:t>
            </a:r>
            <a:endParaRPr lang="ru-RU" sz="800" dirty="0">
              <a:latin typeface="Calibri" pitchFamily="34" charset="0"/>
            </a:endParaRPr>
          </a:p>
          <a:p>
            <a:r>
              <a:rPr lang="ru-RU" sz="800" dirty="0">
                <a:latin typeface="Calibri" pitchFamily="34" charset="0"/>
              </a:rPr>
              <a:t>- ожидание локомотива   – </a:t>
            </a:r>
            <a:r>
              <a:rPr lang="ru-RU" sz="800" dirty="0" smtClean="0">
                <a:latin typeface="Calibri" pitchFamily="34" charset="0"/>
              </a:rPr>
              <a:t>34%</a:t>
            </a:r>
            <a:endParaRPr lang="en-US" sz="800" dirty="0">
              <a:latin typeface="Calibri" pitchFamily="34" charset="0"/>
            </a:endParaRPr>
          </a:p>
          <a:p>
            <a:r>
              <a:rPr lang="ru-RU" sz="800" dirty="0" smtClean="0">
                <a:latin typeface="Calibri" pitchFamily="34" charset="0"/>
              </a:rPr>
              <a:t>- технологические «окна» – 12,5%</a:t>
            </a:r>
            <a:endParaRPr lang="en-US" sz="800" dirty="0" smtClean="0">
              <a:latin typeface="Calibri" pitchFamily="34" charset="0"/>
            </a:endParaRPr>
          </a:p>
          <a:p>
            <a:r>
              <a:rPr lang="ru-RU" sz="800" dirty="0" smtClean="0">
                <a:latin typeface="Calibri" pitchFamily="34" charset="0"/>
              </a:rPr>
              <a:t>- неприем участков             –</a:t>
            </a:r>
            <a:r>
              <a:rPr lang="en-US" sz="800" dirty="0" smtClean="0">
                <a:latin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</a:rPr>
              <a:t>3,5%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3637360" y="3786189"/>
            <a:ext cx="1012957" cy="452437"/>
            <a:chOff x="2143094" y="3262161"/>
            <a:chExt cx="935807" cy="45315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43094" y="3286011"/>
              <a:ext cx="864311" cy="4293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В =</a:t>
              </a:r>
            </a:p>
          </p:txBody>
        </p:sp>
        <p:sp>
          <p:nvSpPr>
            <p:cNvPr id="1072" name="TextBox 19"/>
            <p:cNvSpPr txBox="1">
              <a:spLocks noChangeArrowheads="1"/>
            </p:cNvSpPr>
            <p:nvPr/>
          </p:nvSpPr>
          <p:spPr bwMode="auto">
            <a:xfrm>
              <a:off x="2493480" y="3262161"/>
              <a:ext cx="585421" cy="43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100" b="1" dirty="0"/>
                <a:t>П - 13</a:t>
              </a:r>
              <a:endParaRPr lang="en-US" sz="1100" b="1" dirty="0"/>
            </a:p>
            <a:p>
              <a:r>
                <a:rPr lang="ru-RU" sz="1100" b="1" dirty="0"/>
                <a:t>Ф - 13</a:t>
              </a:r>
            </a:p>
          </p:txBody>
        </p:sp>
      </p:grp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3173016" y="2500313"/>
            <a:ext cx="972068" cy="430887"/>
            <a:chOff x="2142983" y="3429103"/>
            <a:chExt cx="898734" cy="431563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142983" y="3429103"/>
              <a:ext cx="858626" cy="4292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В =</a:t>
              </a:r>
            </a:p>
          </p:txBody>
        </p:sp>
        <p:sp>
          <p:nvSpPr>
            <p:cNvPr id="1070" name="TextBox 25"/>
            <p:cNvSpPr txBox="1">
              <a:spLocks noChangeArrowheads="1"/>
            </p:cNvSpPr>
            <p:nvPr/>
          </p:nvSpPr>
          <p:spPr bwMode="auto">
            <a:xfrm>
              <a:off x="2500465" y="3429103"/>
              <a:ext cx="541252" cy="43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 b="1" dirty="0"/>
                <a:t>П - 32</a:t>
              </a:r>
              <a:endParaRPr lang="en-US" sz="1100" b="1" dirty="0"/>
            </a:p>
            <a:p>
              <a:r>
                <a:rPr lang="ru-RU" sz="1100" b="1" dirty="0"/>
                <a:t>Ф - 32</a:t>
              </a:r>
            </a:p>
          </p:txBody>
        </p:sp>
      </p:grpSp>
      <p:grpSp>
        <p:nvGrpSpPr>
          <p:cNvPr id="4" name="Группа 26"/>
          <p:cNvGrpSpPr>
            <a:grpSpLocks/>
          </p:cNvGrpSpPr>
          <p:nvPr/>
        </p:nvGrpSpPr>
        <p:grpSpPr bwMode="auto">
          <a:xfrm>
            <a:off x="7761421" y="2492373"/>
            <a:ext cx="965491" cy="430887"/>
            <a:chOff x="2285983" y="3357561"/>
            <a:chExt cx="891952" cy="43156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285983" y="3357561"/>
              <a:ext cx="857952" cy="4292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В =</a:t>
              </a:r>
            </a:p>
          </p:txBody>
        </p:sp>
        <p:sp>
          <p:nvSpPr>
            <p:cNvPr id="1068" name="TextBox 28"/>
            <p:cNvSpPr txBox="1">
              <a:spLocks noChangeArrowheads="1"/>
            </p:cNvSpPr>
            <p:nvPr/>
          </p:nvSpPr>
          <p:spPr bwMode="auto">
            <a:xfrm>
              <a:off x="2637108" y="3357561"/>
              <a:ext cx="540827" cy="43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 b="1" dirty="0"/>
                <a:t>П - 13</a:t>
              </a:r>
              <a:endParaRPr lang="en-US" sz="1100" b="1" dirty="0"/>
            </a:p>
            <a:p>
              <a:r>
                <a:rPr lang="ru-RU" sz="1100" b="1" dirty="0"/>
                <a:t>Ф - 13</a:t>
              </a: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6278961" y="3500435"/>
            <a:ext cx="965491" cy="430887"/>
            <a:chOff x="2285983" y="3357560"/>
            <a:chExt cx="891952" cy="43156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285983" y="3357560"/>
              <a:ext cx="857952" cy="4293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/>
                <a:t>В =</a:t>
              </a:r>
            </a:p>
          </p:txBody>
        </p:sp>
        <p:sp>
          <p:nvSpPr>
            <p:cNvPr id="1066" name="TextBox 31"/>
            <p:cNvSpPr txBox="1">
              <a:spLocks noChangeArrowheads="1"/>
            </p:cNvSpPr>
            <p:nvPr/>
          </p:nvSpPr>
          <p:spPr bwMode="auto">
            <a:xfrm>
              <a:off x="2637108" y="3357560"/>
              <a:ext cx="540827" cy="43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100" b="1" dirty="0"/>
                <a:t>П - 25</a:t>
              </a:r>
              <a:endParaRPr lang="en-US" sz="1100" b="1" dirty="0"/>
            </a:p>
            <a:p>
              <a:r>
                <a:rPr lang="ru-RU" sz="1100" b="1" dirty="0"/>
                <a:t>Ф - 25</a:t>
              </a:r>
            </a:p>
          </p:txBody>
        </p:sp>
      </p:grpSp>
      <p:graphicFrame>
        <p:nvGraphicFramePr>
          <p:cNvPr id="33" name="Диаграмма 32"/>
          <p:cNvGraphicFramePr>
            <a:graphicFrameLocks/>
          </p:cNvGraphicFramePr>
          <p:nvPr/>
        </p:nvGraphicFramePr>
        <p:xfrm>
          <a:off x="-309600" y="714357"/>
          <a:ext cx="4519613" cy="210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/>
        </p:nvGraphicFramePr>
        <p:xfrm>
          <a:off x="5649520" y="4929174"/>
          <a:ext cx="425648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294581" y="5786439"/>
            <a:ext cx="12347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Переработка </a:t>
            </a:r>
          </a:p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четной горки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8187" y="357188"/>
            <a:ext cx="15478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Переработка </a:t>
            </a:r>
          </a:p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нечетной горки</a:t>
            </a:r>
          </a:p>
        </p:txBody>
      </p:sp>
      <p:sp>
        <p:nvSpPr>
          <p:cNvPr id="1039" name="Rectangle 2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-386990" y="3357563"/>
          <a:ext cx="4954473" cy="27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938324" y="2997201"/>
            <a:ext cx="773906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8 п. вм.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в.</a:t>
            </a:r>
          </a:p>
          <a:p>
            <a:pPr eaLnBrk="1" hangingPunct="1">
              <a:defRPr/>
            </a:pPr>
            <a:endParaRPr lang="ru-RU" sz="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7 п. вм. 71-99в.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8636" y="3578225"/>
            <a:ext cx="773906" cy="18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600" b="1" dirty="0"/>
              <a:t>8 п. вм.</a:t>
            </a:r>
            <a:r>
              <a:rPr lang="en-US" sz="600" b="1" dirty="0"/>
              <a:t>&lt;</a:t>
            </a:r>
            <a:r>
              <a:rPr lang="ru-RU" sz="600" b="1" dirty="0"/>
              <a:t>7</a:t>
            </a:r>
            <a:r>
              <a:rPr lang="en-US" sz="600" b="1" dirty="0"/>
              <a:t>1</a:t>
            </a:r>
            <a:r>
              <a:rPr lang="ru-RU" sz="600" b="1" dirty="0"/>
              <a:t>в.</a:t>
            </a:r>
          </a:p>
          <a:p>
            <a:pPr>
              <a:defRPr/>
            </a:pPr>
            <a:r>
              <a:rPr lang="ru-RU" sz="600" b="1" dirty="0"/>
              <a:t>5 п. вм. 71-99в.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7286" y="2924176"/>
            <a:ext cx="773906" cy="36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Calibri" pitchFamily="34" charset="0"/>
              </a:rPr>
              <a:t>8 п. вм.</a:t>
            </a:r>
            <a:r>
              <a:rPr lang="en-US" sz="8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ru-RU" sz="800" b="1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8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800" b="1" dirty="0" smtClean="0">
                <a:solidFill>
                  <a:srgbClr val="000000"/>
                </a:solidFill>
                <a:latin typeface="Calibri" pitchFamily="34" charset="0"/>
              </a:rPr>
              <a:t>в.</a:t>
            </a:r>
          </a:p>
          <a:p>
            <a:pPr eaLnBrk="1" hangingPunct="1">
              <a:defRPr/>
            </a:pPr>
            <a:endParaRPr lang="ru-RU" sz="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Calibri" pitchFamily="34" charset="0"/>
              </a:rPr>
              <a:t>27 п. вм. 71-99в.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99894" y="4292600"/>
            <a:ext cx="773906" cy="122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 smtClean="0">
                <a:solidFill>
                  <a:srgbClr val="000000"/>
                </a:solidFill>
                <a:latin typeface="Calibri" pitchFamily="34" charset="0"/>
              </a:rPr>
              <a:t>22 п. вм. 71-99в.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59745" y="4005263"/>
            <a:ext cx="775626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6 п.    вм. 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в.</a:t>
            </a:r>
          </a:p>
          <a:p>
            <a:pPr eaLnBrk="1" hangingPunct="1">
              <a:defRPr/>
            </a:pPr>
            <a:endParaRPr lang="ru-RU" sz="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5 п.    вм. 71-99в.</a:t>
            </a:r>
          </a:p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1 п.    вм. 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&gt;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 100в.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93638" y="2924176"/>
            <a:ext cx="773906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6 п. </a:t>
            </a:r>
            <a:r>
              <a:rPr lang="ru-RU" sz="600" b="1" dirty="0" err="1" smtClean="0">
                <a:solidFill>
                  <a:srgbClr val="000000"/>
                </a:solidFill>
                <a:latin typeface="Calibri" pitchFamily="34" charset="0"/>
              </a:rPr>
              <a:t>вм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6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в.</a:t>
            </a:r>
          </a:p>
          <a:p>
            <a:pPr eaLnBrk="1" hangingPunct="1">
              <a:defRPr/>
            </a:pPr>
            <a:endParaRPr lang="ru-RU" sz="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6 п. </a:t>
            </a:r>
            <a:r>
              <a:rPr lang="ru-RU" sz="600" b="1" dirty="0" err="1" smtClean="0">
                <a:solidFill>
                  <a:srgbClr val="000000"/>
                </a:solidFill>
                <a:latin typeface="Calibri" pitchFamily="34" charset="0"/>
              </a:rPr>
              <a:t>вм</a:t>
            </a:r>
            <a:r>
              <a:rPr lang="ru-RU" sz="600" b="1" dirty="0" smtClean="0">
                <a:solidFill>
                  <a:srgbClr val="000000"/>
                </a:solidFill>
                <a:latin typeface="Calibri" pitchFamily="34" charset="0"/>
              </a:rPr>
              <a:t>. 71-99в.</a:t>
            </a:r>
          </a:p>
        </p:txBody>
      </p:sp>
      <p:grpSp>
        <p:nvGrpSpPr>
          <p:cNvPr id="6" name="Группа 38"/>
          <p:cNvGrpSpPr>
            <a:grpSpLocks/>
          </p:cNvGrpSpPr>
          <p:nvPr/>
        </p:nvGrpSpPr>
        <p:grpSpPr bwMode="auto">
          <a:xfrm>
            <a:off x="6500813" y="2500314"/>
            <a:ext cx="820341" cy="338137"/>
            <a:chOff x="4143372" y="1161620"/>
            <a:chExt cx="757236" cy="338554"/>
          </a:xfrm>
        </p:grpSpPr>
        <p:pic>
          <p:nvPicPr>
            <p:cNvPr id="1063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3372" y="1214422"/>
              <a:ext cx="757236" cy="23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4" name="TextBox 40"/>
            <p:cNvSpPr txBox="1">
              <a:spLocks noChangeArrowheads="1"/>
            </p:cNvSpPr>
            <p:nvPr/>
          </p:nvSpPr>
          <p:spPr bwMode="auto">
            <a:xfrm>
              <a:off x="4357686" y="1161620"/>
              <a:ext cx="214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41"/>
          <p:cNvGrpSpPr>
            <a:grpSpLocks/>
          </p:cNvGrpSpPr>
          <p:nvPr/>
        </p:nvGrpSpPr>
        <p:grpSpPr bwMode="auto">
          <a:xfrm>
            <a:off x="4488656" y="2643189"/>
            <a:ext cx="820341" cy="338137"/>
            <a:chOff x="4143372" y="1161620"/>
            <a:chExt cx="757236" cy="338554"/>
          </a:xfrm>
        </p:grpSpPr>
        <p:pic>
          <p:nvPicPr>
            <p:cNvPr id="1061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3372" y="1214422"/>
              <a:ext cx="757236" cy="23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2" name="TextBox 43"/>
            <p:cNvSpPr txBox="1">
              <a:spLocks noChangeArrowheads="1"/>
            </p:cNvSpPr>
            <p:nvPr/>
          </p:nvSpPr>
          <p:spPr bwMode="auto">
            <a:xfrm>
              <a:off x="4357686" y="1161620"/>
              <a:ext cx="214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44"/>
          <p:cNvGrpSpPr>
            <a:grpSpLocks/>
          </p:cNvGrpSpPr>
          <p:nvPr/>
        </p:nvGrpSpPr>
        <p:grpSpPr bwMode="auto">
          <a:xfrm>
            <a:off x="6578204" y="4429125"/>
            <a:ext cx="820340" cy="338138"/>
            <a:chOff x="4143372" y="1161620"/>
            <a:chExt cx="757236" cy="338554"/>
          </a:xfrm>
        </p:grpSpPr>
        <p:pic>
          <p:nvPicPr>
            <p:cNvPr id="1059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3372" y="1214422"/>
              <a:ext cx="757236" cy="23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0" name="TextBox 46"/>
            <p:cNvSpPr txBox="1">
              <a:spLocks noChangeArrowheads="1"/>
            </p:cNvSpPr>
            <p:nvPr/>
          </p:nvSpPr>
          <p:spPr bwMode="auto">
            <a:xfrm>
              <a:off x="4357686" y="1161620"/>
              <a:ext cx="214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47"/>
          <p:cNvGrpSpPr>
            <a:grpSpLocks/>
          </p:cNvGrpSpPr>
          <p:nvPr/>
        </p:nvGrpSpPr>
        <p:grpSpPr bwMode="auto">
          <a:xfrm>
            <a:off x="4411267" y="4286250"/>
            <a:ext cx="820340" cy="338138"/>
            <a:chOff x="4143372" y="1161620"/>
            <a:chExt cx="757236" cy="338554"/>
          </a:xfrm>
        </p:grpSpPr>
        <p:pic>
          <p:nvPicPr>
            <p:cNvPr id="1057" name="Picture 3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3372" y="1214422"/>
              <a:ext cx="757236" cy="23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8" name="TextBox 49"/>
            <p:cNvSpPr txBox="1">
              <a:spLocks noChangeArrowheads="1"/>
            </p:cNvSpPr>
            <p:nvPr/>
          </p:nvSpPr>
          <p:spPr bwMode="auto">
            <a:xfrm>
              <a:off x="4357686" y="1161620"/>
              <a:ext cx="2143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4" name="Диаграмма 43"/>
          <p:cNvGraphicFramePr/>
          <p:nvPr/>
        </p:nvGraphicFramePr>
        <p:xfrm>
          <a:off x="4101697" y="1142984"/>
          <a:ext cx="2197288" cy="172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09002" y="3643314"/>
            <a:ext cx="10130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00000"/>
                </a:solidFill>
                <a:latin typeface="+mn-lt"/>
              </a:rPr>
              <a:t>Простои</a:t>
            </a:r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4024306" y="4786322"/>
          <a:ext cx="2245845" cy="172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4781" y="2928938"/>
            <a:ext cx="11063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1200" b="1" dirty="0">
                <a:latin typeface="RussianRail G Pro" pitchFamily="34" charset="-52"/>
              </a:rPr>
              <a:t>параметр </a:t>
            </a:r>
          </a:p>
          <a:p>
            <a:pPr>
              <a:defRPr/>
            </a:pPr>
            <a:r>
              <a:rPr lang="ru-RU" sz="1200" b="1" dirty="0">
                <a:latin typeface="RussianRail G Pro" pitchFamily="34" charset="-52"/>
              </a:rPr>
              <a:t>накопления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70423" y="2928938"/>
            <a:ext cx="1006078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46800" rIns="3600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RussianRail G Pro" pitchFamily="34" charset="-52"/>
              </a:rPr>
              <a:t>5,15</a:t>
            </a:r>
            <a:endParaRPr lang="ru-RU" sz="2400" b="1" dirty="0">
              <a:solidFill>
                <a:srgbClr val="000000"/>
              </a:solidFill>
              <a:latin typeface="RussianRail G Pro" pitchFamily="34" charset="-52"/>
            </a:endParaRPr>
          </a:p>
        </p:txBody>
      </p:sp>
      <p:sp>
        <p:nvSpPr>
          <p:cNvPr id="1056" name="Text Box 50"/>
          <p:cNvSpPr txBox="1">
            <a:spLocks noChangeArrowheads="1"/>
          </p:cNvSpPr>
          <p:nvPr/>
        </p:nvSpPr>
        <p:spPr bwMode="auto">
          <a:xfrm>
            <a:off x="5420783" y="4005263"/>
            <a:ext cx="93556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  <a:latin typeface="Calibri" pitchFamily="34" charset="0"/>
              </a:rPr>
              <a:t>12 п. вм.</a:t>
            </a: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&lt;</a:t>
            </a:r>
            <a:r>
              <a:rPr lang="ru-RU" sz="800" b="1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ru-RU" sz="800" b="1">
                <a:solidFill>
                  <a:srgbClr val="000000"/>
                </a:solidFill>
                <a:latin typeface="Calibri" pitchFamily="34" charset="0"/>
              </a:rPr>
              <a:t>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1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6"/>
          <p:cNvSpPr txBox="1">
            <a:spLocks noGrp="1"/>
          </p:cNvSpPr>
          <p:nvPr/>
        </p:nvSpPr>
        <p:spPr bwMode="auto">
          <a:xfrm>
            <a:off x="4640262" y="6593318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05E1CBDA-52AC-432F-83F3-4DF2F195E79D}" type="slidenum">
              <a:rPr lang="en-US" sz="1400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16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3669" name="Прямоугольник 3"/>
          <p:cNvSpPr>
            <a:spLocks noChangeArrowheads="1"/>
          </p:cNvSpPr>
          <p:nvPr/>
        </p:nvSpPr>
        <p:spPr bwMode="auto">
          <a:xfrm>
            <a:off x="95275" y="2"/>
            <a:ext cx="9718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0" hangingPunct="0"/>
            <a:r>
              <a:rPr lang="ru-RU" alt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ИНВЕНТАРНЫЙ ПАРК СВЕРДЛОВСКОЙ ДИРЕКЦИИ ТЯГИ                                                                   В КОНСТРУКЦИОННЫХ ЕДИНИЦАХ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236292878"/>
              </p:ext>
            </p:extLst>
          </p:nvPr>
        </p:nvGraphicFramePr>
        <p:xfrm>
          <a:off x="232139" y="1340768"/>
          <a:ext cx="944172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975714360"/>
              </p:ext>
            </p:extLst>
          </p:nvPr>
        </p:nvGraphicFramePr>
        <p:xfrm>
          <a:off x="1881166" y="642918"/>
          <a:ext cx="637270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8544" y="1838926"/>
            <a:ext cx="273630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Электровозы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865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50,2%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37176" y="1838926"/>
            <a:ext cx="25922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Тепловозы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859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49,8%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3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ОБНОВЛЕНИЕ ПАРКА ЛОКОМОТИВОВ</a:t>
            </a:r>
          </a:p>
        </p:txBody>
      </p:sp>
      <p:sp>
        <p:nvSpPr>
          <p:cNvPr id="52226" name="Номер слайда 6"/>
          <p:cNvSpPr txBox="1">
            <a:spLocks noGrp="1"/>
          </p:cNvSpPr>
          <p:nvPr/>
        </p:nvSpPr>
        <p:spPr bwMode="auto">
          <a:xfrm>
            <a:off x="4640262" y="6593318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83D7EC85-44D9-4676-831B-C038BC253EB9}" type="slidenum">
              <a:rPr lang="en-US" sz="1400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17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5419810"/>
              </p:ext>
            </p:extLst>
          </p:nvPr>
        </p:nvGraphicFramePr>
        <p:xfrm>
          <a:off x="128464" y="348655"/>
          <a:ext cx="9649071" cy="6104681"/>
        </p:xfrm>
        <a:graphic>
          <a:graphicData uri="http://schemas.openxmlformats.org/drawingml/2006/table">
            <a:tbl>
              <a:tblPr/>
              <a:tblGrid>
                <a:gridCol w="1512168"/>
                <a:gridCol w="936104"/>
                <a:gridCol w="936104"/>
                <a:gridCol w="936104"/>
                <a:gridCol w="792088"/>
                <a:gridCol w="864096"/>
                <a:gridCol w="864096"/>
                <a:gridCol w="720080"/>
                <a:gridCol w="1265543"/>
                <a:gridCol w="822688"/>
              </a:tblGrid>
              <a:tr h="3703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поставки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новых тепловозов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Поставка новых электровозов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Газомоторные локомотивы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(ГТ1</a:t>
                      </a:r>
                      <a:r>
                        <a:rPr kumimoji="0" lang="en-US" alt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h</a:t>
                      </a:r>
                      <a:r>
                        <a:rPr kumimoji="0" lang="ru-RU" altLang="ru-RU" sz="1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"/>
                          <a:cs typeface="Times New Roman" pitchFamily="18" charset="0"/>
                        </a:rPr>
                        <a:t>, ТЭМ19)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ТЭП70 в/и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ТЭМ18ДМ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2ТЭ116У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2ЭС6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2ЭС10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Передано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1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401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2015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401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54860" marR="54860" marT="7619" marB="0" anchor="ctr" horzOverflow="overflow">
                    <a:lnL w="12700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</a:t>
                      </a:r>
                    </a:p>
                  </a:txBody>
                  <a:tcPr marL="54860" marR="54860" marT="7619" marB="0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963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1085" y="0"/>
            <a:ext cx="5982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ПАССАЖИРСКИЕ ПЕРЕВОЗКИ ЗА </a:t>
            </a:r>
            <a:r>
              <a:rPr lang="ru-RU" sz="1600" b="1" dirty="0" smtClean="0">
                <a:solidFill>
                  <a:srgbClr val="0CA454"/>
                </a:solidFill>
                <a:latin typeface="RussianRail G Pro" pitchFamily="34" charset="-52"/>
              </a:rPr>
              <a:t>5 МЕСЯЦЕВ 2015 ГОДА</a:t>
            </a:r>
            <a:endParaRPr lang="ru-RU" sz="1600" b="1" dirty="0">
              <a:solidFill>
                <a:srgbClr val="0CA454"/>
              </a:solidFill>
              <a:latin typeface="RussianRail G Pro" pitchFamily="34" charset="-52"/>
            </a:endParaRPr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5910585"/>
              </p:ext>
            </p:extLst>
          </p:nvPr>
        </p:nvGraphicFramePr>
        <p:xfrm>
          <a:off x="1006475" y="439738"/>
          <a:ext cx="2863850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8680174"/>
              </p:ext>
            </p:extLst>
          </p:nvPr>
        </p:nvGraphicFramePr>
        <p:xfrm>
          <a:off x="6191250" y="439738"/>
          <a:ext cx="2863850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2"/>
          <p:cNvSpPr/>
          <p:nvPr/>
        </p:nvSpPr>
        <p:spPr>
          <a:xfrm flipH="1">
            <a:off x="7043061" y="2348880"/>
            <a:ext cx="1357808" cy="43973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1417" name="TextBox 15"/>
          <p:cNvSpPr txBox="1">
            <a:spLocks noChangeArrowheads="1"/>
          </p:cNvSpPr>
          <p:nvPr/>
        </p:nvSpPr>
        <p:spPr bwMode="auto">
          <a:xfrm>
            <a:off x="7000876" y="2276903"/>
            <a:ext cx="13366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-3,8%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3175968"/>
              </p:ext>
            </p:extLst>
          </p:nvPr>
        </p:nvGraphicFramePr>
        <p:xfrm>
          <a:off x="466725" y="3335338"/>
          <a:ext cx="8947150" cy="313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1771351"/>
              </p:ext>
            </p:extLst>
          </p:nvPr>
        </p:nvGraphicFramePr>
        <p:xfrm>
          <a:off x="5243590" y="3387725"/>
          <a:ext cx="4371975" cy="301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2"/>
          <p:cNvSpPr/>
          <p:nvPr/>
        </p:nvSpPr>
        <p:spPr>
          <a:xfrm flipH="1">
            <a:off x="1795766" y="2348880"/>
            <a:ext cx="1357808" cy="439732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1423" name="TextBox 17"/>
          <p:cNvSpPr txBox="1">
            <a:spLocks noChangeArrowheads="1"/>
          </p:cNvSpPr>
          <p:nvPr/>
        </p:nvSpPr>
        <p:spPr bwMode="auto">
          <a:xfrm>
            <a:off x="1728788" y="2276903"/>
            <a:ext cx="13462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libri" pitchFamily="34" charset="0"/>
              </a:rPr>
              <a:t>-7,4%</a:t>
            </a:r>
            <a:endParaRPr lang="ru-RU" alt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Номер слайда 6"/>
          <p:cNvSpPr txBox="1">
            <a:spLocks noGrp="1"/>
          </p:cNvSpPr>
          <p:nvPr/>
        </p:nvSpPr>
        <p:spPr bwMode="auto">
          <a:xfrm>
            <a:off x="4640262" y="6593270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C0B68FD-3146-4783-9F0C-5266BEC6C37D}" type="slidenum">
              <a:rPr lang="en-US" sz="1400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18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7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"/>
            <a:ext cx="99060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ИНВЕСТИЦИОННАЯ ПРОГРАММА СВЕРДЛОВСКОЙ ЖЕЛЕЗНОЙ ДОРОГИ</a:t>
            </a:r>
          </a:p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МЛРД. РУБЛЕЙ</a:t>
            </a:r>
          </a:p>
        </p:txBody>
      </p:sp>
      <p:sp>
        <p:nvSpPr>
          <p:cNvPr id="48130" name="Номер слайда 6"/>
          <p:cNvSpPr txBox="1">
            <a:spLocks noGrp="1"/>
          </p:cNvSpPr>
          <p:nvPr/>
        </p:nvSpPr>
        <p:spPr bwMode="auto">
          <a:xfrm>
            <a:off x="4640262" y="6593196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B1F24D-A32C-413F-9D87-753DF9AE905B}" type="slidenum">
              <a:rPr lang="en-US" sz="1400" b="1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37027452"/>
              </p:ext>
            </p:extLst>
          </p:nvPr>
        </p:nvGraphicFramePr>
        <p:xfrm>
          <a:off x="-381000" y="838200"/>
          <a:ext cx="10525199" cy="539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1313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3"/>
          <p:cNvSpPr txBox="1">
            <a:spLocks/>
          </p:cNvSpPr>
          <p:nvPr/>
        </p:nvSpPr>
        <p:spPr bwMode="auto">
          <a:xfrm>
            <a:off x="3" y="0"/>
            <a:ext cx="990820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200" b="1">
                <a:latin typeface="+mj-lt"/>
                <a:ea typeface="+mj-ea"/>
                <a:cs typeface="+mj-cs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 lvl="1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СВЕРДЛОВСКАЯ ЖЕЛЕЗНАЯ ДОРОГА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91565" y="752214"/>
            <a:ext cx="9761955" cy="5632416"/>
            <a:chOff x="-84522" y="752214"/>
            <a:chExt cx="9011035" cy="5632416"/>
          </a:xfrm>
        </p:grpSpPr>
        <p:sp>
          <p:nvSpPr>
            <p:cNvPr id="27" name="Полилиния 26"/>
            <p:cNvSpPr/>
            <p:nvPr/>
          </p:nvSpPr>
          <p:spPr>
            <a:xfrm>
              <a:off x="225110" y="2744345"/>
              <a:ext cx="2179637" cy="3027363"/>
            </a:xfrm>
            <a:custGeom>
              <a:avLst/>
              <a:gdLst>
                <a:gd name="connsiteX0" fmla="*/ 1408907 w 2178051"/>
                <a:gd name="connsiteY0" fmla="*/ 57150 h 3026569"/>
                <a:gd name="connsiteX1" fmla="*/ 1537494 w 2178051"/>
                <a:gd name="connsiteY1" fmla="*/ 90487 h 3026569"/>
                <a:gd name="connsiteX2" fmla="*/ 1808957 w 2178051"/>
                <a:gd name="connsiteY2" fmla="*/ 85725 h 3026569"/>
                <a:gd name="connsiteX3" fmla="*/ 1999457 w 2178051"/>
                <a:gd name="connsiteY3" fmla="*/ 123825 h 3026569"/>
                <a:gd name="connsiteX4" fmla="*/ 2085182 w 2178051"/>
                <a:gd name="connsiteY4" fmla="*/ 38100 h 3026569"/>
                <a:gd name="connsiteX5" fmla="*/ 2151857 w 2178051"/>
                <a:gd name="connsiteY5" fmla="*/ 19050 h 3026569"/>
                <a:gd name="connsiteX6" fmla="*/ 2161382 w 2178051"/>
                <a:gd name="connsiteY6" fmla="*/ 152400 h 3026569"/>
                <a:gd name="connsiteX7" fmla="*/ 2156619 w 2178051"/>
                <a:gd name="connsiteY7" fmla="*/ 171450 h 3026569"/>
                <a:gd name="connsiteX8" fmla="*/ 2089944 w 2178051"/>
                <a:gd name="connsiteY8" fmla="*/ 242887 h 3026569"/>
                <a:gd name="connsiteX9" fmla="*/ 2166144 w 2178051"/>
                <a:gd name="connsiteY9" fmla="*/ 504825 h 3026569"/>
                <a:gd name="connsiteX10" fmla="*/ 2128044 w 2178051"/>
                <a:gd name="connsiteY10" fmla="*/ 742950 h 3026569"/>
                <a:gd name="connsiteX11" fmla="*/ 2037557 w 2178051"/>
                <a:gd name="connsiteY11" fmla="*/ 942975 h 3026569"/>
                <a:gd name="connsiteX12" fmla="*/ 1989932 w 2178051"/>
                <a:gd name="connsiteY12" fmla="*/ 1047750 h 3026569"/>
                <a:gd name="connsiteX13" fmla="*/ 1847057 w 2178051"/>
                <a:gd name="connsiteY13" fmla="*/ 1100137 h 3026569"/>
                <a:gd name="connsiteX14" fmla="*/ 1894682 w 2178051"/>
                <a:gd name="connsiteY14" fmla="*/ 1204912 h 3026569"/>
                <a:gd name="connsiteX15" fmla="*/ 1908969 w 2178051"/>
                <a:gd name="connsiteY15" fmla="*/ 1314450 h 3026569"/>
                <a:gd name="connsiteX16" fmla="*/ 2028032 w 2178051"/>
                <a:gd name="connsiteY16" fmla="*/ 1381125 h 3026569"/>
                <a:gd name="connsiteX17" fmla="*/ 2094707 w 2178051"/>
                <a:gd name="connsiteY17" fmla="*/ 1385887 h 3026569"/>
                <a:gd name="connsiteX18" fmla="*/ 2094707 w 2178051"/>
                <a:gd name="connsiteY18" fmla="*/ 1571625 h 3026569"/>
                <a:gd name="connsiteX19" fmla="*/ 2170907 w 2178051"/>
                <a:gd name="connsiteY19" fmla="*/ 1657350 h 3026569"/>
                <a:gd name="connsiteX20" fmla="*/ 2137569 w 2178051"/>
                <a:gd name="connsiteY20" fmla="*/ 1776412 h 3026569"/>
                <a:gd name="connsiteX21" fmla="*/ 2066132 w 2178051"/>
                <a:gd name="connsiteY21" fmla="*/ 1833562 h 3026569"/>
                <a:gd name="connsiteX22" fmla="*/ 2051844 w 2178051"/>
                <a:gd name="connsiteY22" fmla="*/ 1905000 h 3026569"/>
                <a:gd name="connsiteX23" fmla="*/ 1937544 w 2178051"/>
                <a:gd name="connsiteY23" fmla="*/ 1947862 h 3026569"/>
                <a:gd name="connsiteX24" fmla="*/ 1870869 w 2178051"/>
                <a:gd name="connsiteY24" fmla="*/ 2062162 h 3026569"/>
                <a:gd name="connsiteX25" fmla="*/ 1942307 w 2178051"/>
                <a:gd name="connsiteY25" fmla="*/ 2124075 h 3026569"/>
                <a:gd name="connsiteX26" fmla="*/ 1989932 w 2178051"/>
                <a:gd name="connsiteY26" fmla="*/ 2171700 h 3026569"/>
                <a:gd name="connsiteX27" fmla="*/ 1975644 w 2178051"/>
                <a:gd name="connsiteY27" fmla="*/ 2228850 h 3026569"/>
                <a:gd name="connsiteX28" fmla="*/ 1923257 w 2178051"/>
                <a:gd name="connsiteY28" fmla="*/ 2286000 h 3026569"/>
                <a:gd name="connsiteX29" fmla="*/ 1813719 w 2178051"/>
                <a:gd name="connsiteY29" fmla="*/ 2305050 h 3026569"/>
                <a:gd name="connsiteX30" fmla="*/ 1775619 w 2178051"/>
                <a:gd name="connsiteY30" fmla="*/ 2262187 h 3026569"/>
                <a:gd name="connsiteX31" fmla="*/ 1732757 w 2178051"/>
                <a:gd name="connsiteY31" fmla="*/ 2262187 h 3026569"/>
                <a:gd name="connsiteX32" fmla="*/ 1694657 w 2178051"/>
                <a:gd name="connsiteY32" fmla="*/ 2362200 h 3026569"/>
                <a:gd name="connsiteX33" fmla="*/ 1680369 w 2178051"/>
                <a:gd name="connsiteY33" fmla="*/ 2443162 h 3026569"/>
                <a:gd name="connsiteX34" fmla="*/ 1756569 w 2178051"/>
                <a:gd name="connsiteY34" fmla="*/ 2495550 h 3026569"/>
                <a:gd name="connsiteX35" fmla="*/ 1756569 w 2178051"/>
                <a:gd name="connsiteY35" fmla="*/ 2571750 h 3026569"/>
                <a:gd name="connsiteX36" fmla="*/ 1627982 w 2178051"/>
                <a:gd name="connsiteY36" fmla="*/ 2619375 h 3026569"/>
                <a:gd name="connsiteX37" fmla="*/ 1480344 w 2178051"/>
                <a:gd name="connsiteY37" fmla="*/ 2667000 h 3026569"/>
                <a:gd name="connsiteX38" fmla="*/ 1499394 w 2178051"/>
                <a:gd name="connsiteY38" fmla="*/ 2790825 h 3026569"/>
                <a:gd name="connsiteX39" fmla="*/ 1461294 w 2178051"/>
                <a:gd name="connsiteY39" fmla="*/ 2957512 h 3026569"/>
                <a:gd name="connsiteX40" fmla="*/ 1442244 w 2178051"/>
                <a:gd name="connsiteY40" fmla="*/ 3009900 h 3026569"/>
                <a:gd name="connsiteX41" fmla="*/ 1285082 w 2178051"/>
                <a:gd name="connsiteY41" fmla="*/ 3000375 h 3026569"/>
                <a:gd name="connsiteX42" fmla="*/ 1161257 w 2178051"/>
                <a:gd name="connsiteY42" fmla="*/ 2852737 h 3026569"/>
                <a:gd name="connsiteX43" fmla="*/ 1137444 w 2178051"/>
                <a:gd name="connsiteY43" fmla="*/ 2971800 h 3026569"/>
                <a:gd name="connsiteX44" fmla="*/ 1056482 w 2178051"/>
                <a:gd name="connsiteY44" fmla="*/ 2971800 h 3026569"/>
                <a:gd name="connsiteX45" fmla="*/ 999332 w 2178051"/>
                <a:gd name="connsiteY45" fmla="*/ 2876550 h 3026569"/>
                <a:gd name="connsiteX46" fmla="*/ 875507 w 2178051"/>
                <a:gd name="connsiteY46" fmla="*/ 2928937 h 3026569"/>
                <a:gd name="connsiteX47" fmla="*/ 865982 w 2178051"/>
                <a:gd name="connsiteY47" fmla="*/ 2971800 h 3026569"/>
                <a:gd name="connsiteX48" fmla="*/ 651669 w 2178051"/>
                <a:gd name="connsiteY48" fmla="*/ 2857500 h 3026569"/>
                <a:gd name="connsiteX49" fmla="*/ 608807 w 2178051"/>
                <a:gd name="connsiteY49" fmla="*/ 2814637 h 3026569"/>
                <a:gd name="connsiteX50" fmla="*/ 570707 w 2178051"/>
                <a:gd name="connsiteY50" fmla="*/ 2833687 h 3026569"/>
                <a:gd name="connsiteX51" fmla="*/ 451644 w 2178051"/>
                <a:gd name="connsiteY51" fmla="*/ 2667000 h 3026569"/>
                <a:gd name="connsiteX52" fmla="*/ 480219 w 2178051"/>
                <a:gd name="connsiteY52" fmla="*/ 2533650 h 3026569"/>
                <a:gd name="connsiteX53" fmla="*/ 599282 w 2178051"/>
                <a:gd name="connsiteY53" fmla="*/ 2395537 h 3026569"/>
                <a:gd name="connsiteX54" fmla="*/ 489744 w 2178051"/>
                <a:gd name="connsiteY54" fmla="*/ 2319337 h 3026569"/>
                <a:gd name="connsiteX55" fmla="*/ 546894 w 2178051"/>
                <a:gd name="connsiteY55" fmla="*/ 2090737 h 3026569"/>
                <a:gd name="connsiteX56" fmla="*/ 508794 w 2178051"/>
                <a:gd name="connsiteY56" fmla="*/ 1838325 h 3026569"/>
                <a:gd name="connsiteX57" fmla="*/ 475457 w 2178051"/>
                <a:gd name="connsiteY57" fmla="*/ 1681162 h 3026569"/>
                <a:gd name="connsiteX58" fmla="*/ 442119 w 2178051"/>
                <a:gd name="connsiteY58" fmla="*/ 1609725 h 3026569"/>
                <a:gd name="connsiteX59" fmla="*/ 532607 w 2178051"/>
                <a:gd name="connsiteY59" fmla="*/ 1524000 h 3026569"/>
                <a:gd name="connsiteX60" fmla="*/ 470694 w 2178051"/>
                <a:gd name="connsiteY60" fmla="*/ 1447800 h 3026569"/>
                <a:gd name="connsiteX61" fmla="*/ 556419 w 2178051"/>
                <a:gd name="connsiteY61" fmla="*/ 1347787 h 3026569"/>
                <a:gd name="connsiteX62" fmla="*/ 408782 w 2178051"/>
                <a:gd name="connsiteY62" fmla="*/ 1357312 h 3026569"/>
                <a:gd name="connsiteX63" fmla="*/ 365919 w 2178051"/>
                <a:gd name="connsiteY63" fmla="*/ 1166812 h 3026569"/>
                <a:gd name="connsiteX64" fmla="*/ 437357 w 2178051"/>
                <a:gd name="connsiteY64" fmla="*/ 1019175 h 3026569"/>
                <a:gd name="connsiteX65" fmla="*/ 499269 w 2178051"/>
                <a:gd name="connsiteY65" fmla="*/ 1000125 h 3026569"/>
                <a:gd name="connsiteX66" fmla="*/ 527844 w 2178051"/>
                <a:gd name="connsiteY66" fmla="*/ 862012 h 3026569"/>
                <a:gd name="connsiteX67" fmla="*/ 494507 w 2178051"/>
                <a:gd name="connsiteY67" fmla="*/ 785812 h 3026569"/>
                <a:gd name="connsiteX68" fmla="*/ 361157 w 2178051"/>
                <a:gd name="connsiteY68" fmla="*/ 814387 h 3026569"/>
                <a:gd name="connsiteX69" fmla="*/ 308769 w 2178051"/>
                <a:gd name="connsiteY69" fmla="*/ 752475 h 3026569"/>
                <a:gd name="connsiteX70" fmla="*/ 232569 w 2178051"/>
                <a:gd name="connsiteY70" fmla="*/ 766762 h 3026569"/>
                <a:gd name="connsiteX71" fmla="*/ 180182 w 2178051"/>
                <a:gd name="connsiteY71" fmla="*/ 695325 h 3026569"/>
                <a:gd name="connsiteX72" fmla="*/ 161132 w 2178051"/>
                <a:gd name="connsiteY72" fmla="*/ 619125 h 3026569"/>
                <a:gd name="connsiteX73" fmla="*/ 175419 w 2178051"/>
                <a:gd name="connsiteY73" fmla="*/ 561975 h 3026569"/>
                <a:gd name="connsiteX74" fmla="*/ 113507 w 2178051"/>
                <a:gd name="connsiteY74" fmla="*/ 552450 h 3026569"/>
                <a:gd name="connsiteX75" fmla="*/ 13494 w 2178051"/>
                <a:gd name="connsiteY75" fmla="*/ 433387 h 3026569"/>
                <a:gd name="connsiteX76" fmla="*/ 32544 w 2178051"/>
                <a:gd name="connsiteY76" fmla="*/ 366712 h 3026569"/>
                <a:gd name="connsiteX77" fmla="*/ 108744 w 2178051"/>
                <a:gd name="connsiteY77" fmla="*/ 314325 h 3026569"/>
                <a:gd name="connsiteX78" fmla="*/ 151607 w 2178051"/>
                <a:gd name="connsiteY78" fmla="*/ 319087 h 3026569"/>
                <a:gd name="connsiteX79" fmla="*/ 218282 w 2178051"/>
                <a:gd name="connsiteY79" fmla="*/ 342900 h 3026569"/>
                <a:gd name="connsiteX80" fmla="*/ 237332 w 2178051"/>
                <a:gd name="connsiteY80" fmla="*/ 352425 h 3026569"/>
                <a:gd name="connsiteX81" fmla="*/ 227807 w 2178051"/>
                <a:gd name="connsiteY81" fmla="*/ 276225 h 3026569"/>
                <a:gd name="connsiteX82" fmla="*/ 289719 w 2178051"/>
                <a:gd name="connsiteY82" fmla="*/ 290512 h 3026569"/>
                <a:gd name="connsiteX83" fmla="*/ 342107 w 2178051"/>
                <a:gd name="connsiteY83" fmla="*/ 252412 h 3026569"/>
                <a:gd name="connsiteX84" fmla="*/ 461169 w 2178051"/>
                <a:gd name="connsiteY84" fmla="*/ 228600 h 3026569"/>
                <a:gd name="connsiteX85" fmla="*/ 556419 w 2178051"/>
                <a:gd name="connsiteY85" fmla="*/ 271462 h 3026569"/>
                <a:gd name="connsiteX86" fmla="*/ 575469 w 2178051"/>
                <a:gd name="connsiteY86" fmla="*/ 338137 h 3026569"/>
                <a:gd name="connsiteX87" fmla="*/ 599282 w 2178051"/>
                <a:gd name="connsiteY87" fmla="*/ 361950 h 3026569"/>
                <a:gd name="connsiteX88" fmla="*/ 618332 w 2178051"/>
                <a:gd name="connsiteY88" fmla="*/ 309562 h 3026569"/>
                <a:gd name="connsiteX89" fmla="*/ 742157 w 2178051"/>
                <a:gd name="connsiteY89" fmla="*/ 304800 h 3026569"/>
                <a:gd name="connsiteX90" fmla="*/ 832644 w 2178051"/>
                <a:gd name="connsiteY90" fmla="*/ 361950 h 3026569"/>
                <a:gd name="connsiteX91" fmla="*/ 908844 w 2178051"/>
                <a:gd name="connsiteY91" fmla="*/ 381000 h 3026569"/>
                <a:gd name="connsiteX92" fmla="*/ 951707 w 2178051"/>
                <a:gd name="connsiteY92" fmla="*/ 347662 h 3026569"/>
                <a:gd name="connsiteX93" fmla="*/ 1023144 w 2178051"/>
                <a:gd name="connsiteY93" fmla="*/ 323850 h 3026569"/>
                <a:gd name="connsiteX94" fmla="*/ 1013619 w 2178051"/>
                <a:gd name="connsiteY94" fmla="*/ 261937 h 3026569"/>
                <a:gd name="connsiteX95" fmla="*/ 1123157 w 2178051"/>
                <a:gd name="connsiteY95" fmla="*/ 300037 h 3026569"/>
                <a:gd name="connsiteX96" fmla="*/ 1185069 w 2178051"/>
                <a:gd name="connsiteY96" fmla="*/ 238125 h 3026569"/>
                <a:gd name="connsiteX97" fmla="*/ 1261269 w 2178051"/>
                <a:gd name="connsiteY97" fmla="*/ 247650 h 3026569"/>
                <a:gd name="connsiteX98" fmla="*/ 1275557 w 2178051"/>
                <a:gd name="connsiteY98" fmla="*/ 185737 h 3026569"/>
                <a:gd name="connsiteX99" fmla="*/ 1408907 w 2178051"/>
                <a:gd name="connsiteY99" fmla="*/ 57150 h 302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178051" h="3026569">
                  <a:moveTo>
                    <a:pt x="1408907" y="57150"/>
                  </a:moveTo>
                  <a:cubicBezTo>
                    <a:pt x="1452563" y="41275"/>
                    <a:pt x="1470819" y="85725"/>
                    <a:pt x="1537494" y="90487"/>
                  </a:cubicBezTo>
                  <a:cubicBezTo>
                    <a:pt x="1604169" y="95250"/>
                    <a:pt x="1731963" y="80169"/>
                    <a:pt x="1808957" y="85725"/>
                  </a:cubicBezTo>
                  <a:cubicBezTo>
                    <a:pt x="1885951" y="91281"/>
                    <a:pt x="1953420" y="131762"/>
                    <a:pt x="1999457" y="123825"/>
                  </a:cubicBezTo>
                  <a:cubicBezTo>
                    <a:pt x="2045494" y="115888"/>
                    <a:pt x="2059782" y="55563"/>
                    <a:pt x="2085182" y="38100"/>
                  </a:cubicBezTo>
                  <a:cubicBezTo>
                    <a:pt x="2110582" y="20637"/>
                    <a:pt x="2139157" y="0"/>
                    <a:pt x="2151857" y="19050"/>
                  </a:cubicBezTo>
                  <a:cubicBezTo>
                    <a:pt x="2164557" y="38100"/>
                    <a:pt x="2160588" y="127000"/>
                    <a:pt x="2161382" y="152400"/>
                  </a:cubicBezTo>
                  <a:cubicBezTo>
                    <a:pt x="2162176" y="177800"/>
                    <a:pt x="2168525" y="156369"/>
                    <a:pt x="2156619" y="171450"/>
                  </a:cubicBezTo>
                  <a:cubicBezTo>
                    <a:pt x="2144713" y="186531"/>
                    <a:pt x="2088357" y="187325"/>
                    <a:pt x="2089944" y="242887"/>
                  </a:cubicBezTo>
                  <a:cubicBezTo>
                    <a:pt x="2091531" y="298449"/>
                    <a:pt x="2159794" y="421481"/>
                    <a:pt x="2166144" y="504825"/>
                  </a:cubicBezTo>
                  <a:cubicBezTo>
                    <a:pt x="2172494" y="588169"/>
                    <a:pt x="2149475" y="669925"/>
                    <a:pt x="2128044" y="742950"/>
                  </a:cubicBezTo>
                  <a:cubicBezTo>
                    <a:pt x="2106613" y="815975"/>
                    <a:pt x="2037557" y="942975"/>
                    <a:pt x="2037557" y="942975"/>
                  </a:cubicBezTo>
                  <a:cubicBezTo>
                    <a:pt x="2014538" y="993775"/>
                    <a:pt x="2021682" y="1021556"/>
                    <a:pt x="1989932" y="1047750"/>
                  </a:cubicBezTo>
                  <a:cubicBezTo>
                    <a:pt x="1958182" y="1073944"/>
                    <a:pt x="1862932" y="1073943"/>
                    <a:pt x="1847057" y="1100137"/>
                  </a:cubicBezTo>
                  <a:cubicBezTo>
                    <a:pt x="1831182" y="1126331"/>
                    <a:pt x="1884363" y="1169193"/>
                    <a:pt x="1894682" y="1204912"/>
                  </a:cubicBezTo>
                  <a:cubicBezTo>
                    <a:pt x="1905001" y="1240631"/>
                    <a:pt x="1886744" y="1285081"/>
                    <a:pt x="1908969" y="1314450"/>
                  </a:cubicBezTo>
                  <a:cubicBezTo>
                    <a:pt x="1931194" y="1343819"/>
                    <a:pt x="1997076" y="1369219"/>
                    <a:pt x="2028032" y="1381125"/>
                  </a:cubicBezTo>
                  <a:cubicBezTo>
                    <a:pt x="2058988" y="1393031"/>
                    <a:pt x="2083595" y="1354137"/>
                    <a:pt x="2094707" y="1385887"/>
                  </a:cubicBezTo>
                  <a:cubicBezTo>
                    <a:pt x="2105819" y="1417637"/>
                    <a:pt x="2082007" y="1526381"/>
                    <a:pt x="2094707" y="1571625"/>
                  </a:cubicBezTo>
                  <a:cubicBezTo>
                    <a:pt x="2107407" y="1616869"/>
                    <a:pt x="2163763" y="1623219"/>
                    <a:pt x="2170907" y="1657350"/>
                  </a:cubicBezTo>
                  <a:cubicBezTo>
                    <a:pt x="2178051" y="1691481"/>
                    <a:pt x="2155032" y="1747043"/>
                    <a:pt x="2137569" y="1776412"/>
                  </a:cubicBezTo>
                  <a:cubicBezTo>
                    <a:pt x="2120107" y="1805781"/>
                    <a:pt x="2080419" y="1812131"/>
                    <a:pt x="2066132" y="1833562"/>
                  </a:cubicBezTo>
                  <a:cubicBezTo>
                    <a:pt x="2051845" y="1854993"/>
                    <a:pt x="2073275" y="1885950"/>
                    <a:pt x="2051844" y="1905000"/>
                  </a:cubicBezTo>
                  <a:cubicBezTo>
                    <a:pt x="2030413" y="1924050"/>
                    <a:pt x="1967706" y="1921668"/>
                    <a:pt x="1937544" y="1947862"/>
                  </a:cubicBezTo>
                  <a:cubicBezTo>
                    <a:pt x="1907382" y="1974056"/>
                    <a:pt x="1870075" y="2032793"/>
                    <a:pt x="1870869" y="2062162"/>
                  </a:cubicBezTo>
                  <a:cubicBezTo>
                    <a:pt x="1871663" y="2091531"/>
                    <a:pt x="1922463" y="2105819"/>
                    <a:pt x="1942307" y="2124075"/>
                  </a:cubicBezTo>
                  <a:cubicBezTo>
                    <a:pt x="1962151" y="2142331"/>
                    <a:pt x="1984376" y="2154238"/>
                    <a:pt x="1989932" y="2171700"/>
                  </a:cubicBezTo>
                  <a:cubicBezTo>
                    <a:pt x="1995488" y="2189162"/>
                    <a:pt x="1986756" y="2209800"/>
                    <a:pt x="1975644" y="2228850"/>
                  </a:cubicBezTo>
                  <a:cubicBezTo>
                    <a:pt x="1964532" y="2247900"/>
                    <a:pt x="1950244" y="2273300"/>
                    <a:pt x="1923257" y="2286000"/>
                  </a:cubicBezTo>
                  <a:cubicBezTo>
                    <a:pt x="1896270" y="2298700"/>
                    <a:pt x="1838325" y="2309019"/>
                    <a:pt x="1813719" y="2305050"/>
                  </a:cubicBezTo>
                  <a:cubicBezTo>
                    <a:pt x="1789113" y="2301081"/>
                    <a:pt x="1789113" y="2269331"/>
                    <a:pt x="1775619" y="2262187"/>
                  </a:cubicBezTo>
                  <a:cubicBezTo>
                    <a:pt x="1762125" y="2255043"/>
                    <a:pt x="1746251" y="2245518"/>
                    <a:pt x="1732757" y="2262187"/>
                  </a:cubicBezTo>
                  <a:cubicBezTo>
                    <a:pt x="1719263" y="2278856"/>
                    <a:pt x="1703388" y="2332038"/>
                    <a:pt x="1694657" y="2362200"/>
                  </a:cubicBezTo>
                  <a:cubicBezTo>
                    <a:pt x="1685926" y="2392362"/>
                    <a:pt x="1670050" y="2420937"/>
                    <a:pt x="1680369" y="2443162"/>
                  </a:cubicBezTo>
                  <a:cubicBezTo>
                    <a:pt x="1690688" y="2465387"/>
                    <a:pt x="1743869" y="2474119"/>
                    <a:pt x="1756569" y="2495550"/>
                  </a:cubicBezTo>
                  <a:cubicBezTo>
                    <a:pt x="1769269" y="2516981"/>
                    <a:pt x="1778000" y="2551113"/>
                    <a:pt x="1756569" y="2571750"/>
                  </a:cubicBezTo>
                  <a:cubicBezTo>
                    <a:pt x="1735138" y="2592388"/>
                    <a:pt x="1674020" y="2603500"/>
                    <a:pt x="1627982" y="2619375"/>
                  </a:cubicBezTo>
                  <a:cubicBezTo>
                    <a:pt x="1581945" y="2635250"/>
                    <a:pt x="1501775" y="2638425"/>
                    <a:pt x="1480344" y="2667000"/>
                  </a:cubicBezTo>
                  <a:cubicBezTo>
                    <a:pt x="1458913" y="2695575"/>
                    <a:pt x="1502569" y="2742406"/>
                    <a:pt x="1499394" y="2790825"/>
                  </a:cubicBezTo>
                  <a:cubicBezTo>
                    <a:pt x="1496219" y="2839244"/>
                    <a:pt x="1470819" y="2921000"/>
                    <a:pt x="1461294" y="2957512"/>
                  </a:cubicBezTo>
                  <a:cubicBezTo>
                    <a:pt x="1451769" y="2994024"/>
                    <a:pt x="1471613" y="3002756"/>
                    <a:pt x="1442244" y="3009900"/>
                  </a:cubicBezTo>
                  <a:cubicBezTo>
                    <a:pt x="1412875" y="3017044"/>
                    <a:pt x="1331913" y="3026569"/>
                    <a:pt x="1285082" y="3000375"/>
                  </a:cubicBezTo>
                  <a:cubicBezTo>
                    <a:pt x="1238251" y="2974181"/>
                    <a:pt x="1185863" y="2857499"/>
                    <a:pt x="1161257" y="2852737"/>
                  </a:cubicBezTo>
                  <a:cubicBezTo>
                    <a:pt x="1136651" y="2847975"/>
                    <a:pt x="1154906" y="2951956"/>
                    <a:pt x="1137444" y="2971800"/>
                  </a:cubicBezTo>
                  <a:cubicBezTo>
                    <a:pt x="1119982" y="2991644"/>
                    <a:pt x="1079500" y="2987675"/>
                    <a:pt x="1056482" y="2971800"/>
                  </a:cubicBezTo>
                  <a:cubicBezTo>
                    <a:pt x="1033464" y="2955925"/>
                    <a:pt x="1029494" y="2883694"/>
                    <a:pt x="999332" y="2876550"/>
                  </a:cubicBezTo>
                  <a:cubicBezTo>
                    <a:pt x="969170" y="2869406"/>
                    <a:pt x="897732" y="2913062"/>
                    <a:pt x="875507" y="2928937"/>
                  </a:cubicBezTo>
                  <a:cubicBezTo>
                    <a:pt x="853282" y="2944812"/>
                    <a:pt x="903288" y="2983706"/>
                    <a:pt x="865982" y="2971800"/>
                  </a:cubicBezTo>
                  <a:cubicBezTo>
                    <a:pt x="828676" y="2959894"/>
                    <a:pt x="694532" y="2883694"/>
                    <a:pt x="651669" y="2857500"/>
                  </a:cubicBezTo>
                  <a:cubicBezTo>
                    <a:pt x="608807" y="2831306"/>
                    <a:pt x="622301" y="2818606"/>
                    <a:pt x="608807" y="2814637"/>
                  </a:cubicBezTo>
                  <a:cubicBezTo>
                    <a:pt x="595313" y="2810668"/>
                    <a:pt x="596901" y="2858293"/>
                    <a:pt x="570707" y="2833687"/>
                  </a:cubicBezTo>
                  <a:cubicBezTo>
                    <a:pt x="544513" y="2809081"/>
                    <a:pt x="466725" y="2717006"/>
                    <a:pt x="451644" y="2667000"/>
                  </a:cubicBezTo>
                  <a:cubicBezTo>
                    <a:pt x="436563" y="2616994"/>
                    <a:pt x="455613" y="2578894"/>
                    <a:pt x="480219" y="2533650"/>
                  </a:cubicBezTo>
                  <a:cubicBezTo>
                    <a:pt x="504825" y="2488406"/>
                    <a:pt x="597695" y="2431256"/>
                    <a:pt x="599282" y="2395537"/>
                  </a:cubicBezTo>
                  <a:cubicBezTo>
                    <a:pt x="600869" y="2359818"/>
                    <a:pt x="498475" y="2370137"/>
                    <a:pt x="489744" y="2319337"/>
                  </a:cubicBezTo>
                  <a:cubicBezTo>
                    <a:pt x="481013" y="2268537"/>
                    <a:pt x="543719" y="2170906"/>
                    <a:pt x="546894" y="2090737"/>
                  </a:cubicBezTo>
                  <a:cubicBezTo>
                    <a:pt x="550069" y="2010568"/>
                    <a:pt x="520700" y="1906587"/>
                    <a:pt x="508794" y="1838325"/>
                  </a:cubicBezTo>
                  <a:cubicBezTo>
                    <a:pt x="496888" y="1770063"/>
                    <a:pt x="486569" y="1719262"/>
                    <a:pt x="475457" y="1681162"/>
                  </a:cubicBezTo>
                  <a:cubicBezTo>
                    <a:pt x="464345" y="1643062"/>
                    <a:pt x="432594" y="1635918"/>
                    <a:pt x="442119" y="1609725"/>
                  </a:cubicBezTo>
                  <a:cubicBezTo>
                    <a:pt x="451644" y="1583532"/>
                    <a:pt x="527845" y="1550987"/>
                    <a:pt x="532607" y="1524000"/>
                  </a:cubicBezTo>
                  <a:cubicBezTo>
                    <a:pt x="537369" y="1497013"/>
                    <a:pt x="466725" y="1477169"/>
                    <a:pt x="470694" y="1447800"/>
                  </a:cubicBezTo>
                  <a:cubicBezTo>
                    <a:pt x="474663" y="1418431"/>
                    <a:pt x="566738" y="1362868"/>
                    <a:pt x="556419" y="1347787"/>
                  </a:cubicBezTo>
                  <a:cubicBezTo>
                    <a:pt x="546100" y="1332706"/>
                    <a:pt x="440532" y="1387474"/>
                    <a:pt x="408782" y="1357312"/>
                  </a:cubicBezTo>
                  <a:cubicBezTo>
                    <a:pt x="377032" y="1327150"/>
                    <a:pt x="361157" y="1223168"/>
                    <a:pt x="365919" y="1166812"/>
                  </a:cubicBezTo>
                  <a:cubicBezTo>
                    <a:pt x="370681" y="1110456"/>
                    <a:pt x="415132" y="1046956"/>
                    <a:pt x="437357" y="1019175"/>
                  </a:cubicBezTo>
                  <a:cubicBezTo>
                    <a:pt x="459582" y="991394"/>
                    <a:pt x="484188" y="1026319"/>
                    <a:pt x="499269" y="1000125"/>
                  </a:cubicBezTo>
                  <a:cubicBezTo>
                    <a:pt x="514350" y="973931"/>
                    <a:pt x="528638" y="897731"/>
                    <a:pt x="527844" y="862012"/>
                  </a:cubicBezTo>
                  <a:cubicBezTo>
                    <a:pt x="527050" y="826293"/>
                    <a:pt x="522288" y="793750"/>
                    <a:pt x="494507" y="785812"/>
                  </a:cubicBezTo>
                  <a:cubicBezTo>
                    <a:pt x="466726" y="777874"/>
                    <a:pt x="392113" y="819943"/>
                    <a:pt x="361157" y="814387"/>
                  </a:cubicBezTo>
                  <a:cubicBezTo>
                    <a:pt x="330201" y="808831"/>
                    <a:pt x="330200" y="760412"/>
                    <a:pt x="308769" y="752475"/>
                  </a:cubicBezTo>
                  <a:cubicBezTo>
                    <a:pt x="287338" y="744538"/>
                    <a:pt x="254000" y="776287"/>
                    <a:pt x="232569" y="766762"/>
                  </a:cubicBezTo>
                  <a:cubicBezTo>
                    <a:pt x="211138" y="757237"/>
                    <a:pt x="192088" y="719931"/>
                    <a:pt x="180182" y="695325"/>
                  </a:cubicBezTo>
                  <a:cubicBezTo>
                    <a:pt x="168276" y="670719"/>
                    <a:pt x="161926" y="641350"/>
                    <a:pt x="161132" y="619125"/>
                  </a:cubicBezTo>
                  <a:cubicBezTo>
                    <a:pt x="160338" y="596900"/>
                    <a:pt x="183357" y="573088"/>
                    <a:pt x="175419" y="561975"/>
                  </a:cubicBezTo>
                  <a:cubicBezTo>
                    <a:pt x="167482" y="550863"/>
                    <a:pt x="140494" y="573881"/>
                    <a:pt x="113507" y="552450"/>
                  </a:cubicBezTo>
                  <a:cubicBezTo>
                    <a:pt x="86520" y="531019"/>
                    <a:pt x="26988" y="464343"/>
                    <a:pt x="13494" y="433387"/>
                  </a:cubicBezTo>
                  <a:cubicBezTo>
                    <a:pt x="0" y="402431"/>
                    <a:pt x="16669" y="386556"/>
                    <a:pt x="32544" y="366712"/>
                  </a:cubicBezTo>
                  <a:cubicBezTo>
                    <a:pt x="48419" y="346868"/>
                    <a:pt x="88900" y="322262"/>
                    <a:pt x="108744" y="314325"/>
                  </a:cubicBezTo>
                  <a:cubicBezTo>
                    <a:pt x="128588" y="306388"/>
                    <a:pt x="133351" y="314325"/>
                    <a:pt x="151607" y="319087"/>
                  </a:cubicBezTo>
                  <a:cubicBezTo>
                    <a:pt x="169863" y="323849"/>
                    <a:pt x="203994" y="337344"/>
                    <a:pt x="218282" y="342900"/>
                  </a:cubicBezTo>
                  <a:cubicBezTo>
                    <a:pt x="232570" y="348456"/>
                    <a:pt x="235745" y="363537"/>
                    <a:pt x="237332" y="352425"/>
                  </a:cubicBezTo>
                  <a:cubicBezTo>
                    <a:pt x="238919" y="341313"/>
                    <a:pt x="219076" y="286544"/>
                    <a:pt x="227807" y="276225"/>
                  </a:cubicBezTo>
                  <a:cubicBezTo>
                    <a:pt x="236538" y="265906"/>
                    <a:pt x="270669" y="294481"/>
                    <a:pt x="289719" y="290512"/>
                  </a:cubicBezTo>
                  <a:cubicBezTo>
                    <a:pt x="308769" y="286543"/>
                    <a:pt x="313532" y="262731"/>
                    <a:pt x="342107" y="252412"/>
                  </a:cubicBezTo>
                  <a:cubicBezTo>
                    <a:pt x="370682" y="242093"/>
                    <a:pt x="425450" y="225425"/>
                    <a:pt x="461169" y="228600"/>
                  </a:cubicBezTo>
                  <a:cubicBezTo>
                    <a:pt x="496888" y="231775"/>
                    <a:pt x="537369" y="253206"/>
                    <a:pt x="556419" y="271462"/>
                  </a:cubicBezTo>
                  <a:cubicBezTo>
                    <a:pt x="575469" y="289718"/>
                    <a:pt x="568325" y="323056"/>
                    <a:pt x="575469" y="338137"/>
                  </a:cubicBezTo>
                  <a:cubicBezTo>
                    <a:pt x="582613" y="353218"/>
                    <a:pt x="592138" y="366712"/>
                    <a:pt x="599282" y="361950"/>
                  </a:cubicBezTo>
                  <a:cubicBezTo>
                    <a:pt x="606426" y="357188"/>
                    <a:pt x="594520" y="319087"/>
                    <a:pt x="618332" y="309562"/>
                  </a:cubicBezTo>
                  <a:cubicBezTo>
                    <a:pt x="642145" y="300037"/>
                    <a:pt x="706438" y="296069"/>
                    <a:pt x="742157" y="304800"/>
                  </a:cubicBezTo>
                  <a:cubicBezTo>
                    <a:pt x="777876" y="313531"/>
                    <a:pt x="804863" y="349250"/>
                    <a:pt x="832644" y="361950"/>
                  </a:cubicBezTo>
                  <a:cubicBezTo>
                    <a:pt x="860425" y="374650"/>
                    <a:pt x="889000" y="383381"/>
                    <a:pt x="908844" y="381000"/>
                  </a:cubicBezTo>
                  <a:cubicBezTo>
                    <a:pt x="928688" y="378619"/>
                    <a:pt x="932657" y="357187"/>
                    <a:pt x="951707" y="347662"/>
                  </a:cubicBezTo>
                  <a:cubicBezTo>
                    <a:pt x="970757" y="338137"/>
                    <a:pt x="1012825" y="338137"/>
                    <a:pt x="1023144" y="323850"/>
                  </a:cubicBezTo>
                  <a:cubicBezTo>
                    <a:pt x="1033463" y="309563"/>
                    <a:pt x="996950" y="265906"/>
                    <a:pt x="1013619" y="261937"/>
                  </a:cubicBezTo>
                  <a:cubicBezTo>
                    <a:pt x="1030288" y="257968"/>
                    <a:pt x="1094582" y="304006"/>
                    <a:pt x="1123157" y="300037"/>
                  </a:cubicBezTo>
                  <a:cubicBezTo>
                    <a:pt x="1151732" y="296068"/>
                    <a:pt x="1162050" y="246856"/>
                    <a:pt x="1185069" y="238125"/>
                  </a:cubicBezTo>
                  <a:cubicBezTo>
                    <a:pt x="1208088" y="229394"/>
                    <a:pt x="1246188" y="256381"/>
                    <a:pt x="1261269" y="247650"/>
                  </a:cubicBezTo>
                  <a:cubicBezTo>
                    <a:pt x="1276350" y="238919"/>
                    <a:pt x="1254126" y="214312"/>
                    <a:pt x="1275557" y="185737"/>
                  </a:cubicBezTo>
                  <a:cubicBezTo>
                    <a:pt x="1296988" y="157162"/>
                    <a:pt x="1365251" y="73025"/>
                    <a:pt x="1408907" y="57150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914826" y="752214"/>
              <a:ext cx="5956950" cy="1694187"/>
            </a:xfrm>
            <a:custGeom>
              <a:avLst/>
              <a:gdLst>
                <a:gd name="connsiteX0" fmla="*/ 42863 w 6006307"/>
                <a:gd name="connsiteY0" fmla="*/ 420687 h 2044700"/>
                <a:gd name="connsiteX1" fmla="*/ 185738 w 6006307"/>
                <a:gd name="connsiteY1" fmla="*/ 439737 h 2044700"/>
                <a:gd name="connsiteX2" fmla="*/ 576263 w 6006307"/>
                <a:gd name="connsiteY2" fmla="*/ 592137 h 2044700"/>
                <a:gd name="connsiteX3" fmla="*/ 590550 w 6006307"/>
                <a:gd name="connsiteY3" fmla="*/ 701675 h 2044700"/>
                <a:gd name="connsiteX4" fmla="*/ 800100 w 6006307"/>
                <a:gd name="connsiteY4" fmla="*/ 773112 h 2044700"/>
                <a:gd name="connsiteX5" fmla="*/ 962025 w 6006307"/>
                <a:gd name="connsiteY5" fmla="*/ 758825 h 2044700"/>
                <a:gd name="connsiteX6" fmla="*/ 1252538 w 6006307"/>
                <a:gd name="connsiteY6" fmla="*/ 696912 h 2044700"/>
                <a:gd name="connsiteX7" fmla="*/ 1404938 w 6006307"/>
                <a:gd name="connsiteY7" fmla="*/ 644525 h 2044700"/>
                <a:gd name="connsiteX8" fmla="*/ 1709738 w 6006307"/>
                <a:gd name="connsiteY8" fmla="*/ 687387 h 2044700"/>
                <a:gd name="connsiteX9" fmla="*/ 2114550 w 6006307"/>
                <a:gd name="connsiteY9" fmla="*/ 625475 h 2044700"/>
                <a:gd name="connsiteX10" fmla="*/ 2524125 w 6006307"/>
                <a:gd name="connsiteY10" fmla="*/ 601662 h 2044700"/>
                <a:gd name="connsiteX11" fmla="*/ 2528888 w 6006307"/>
                <a:gd name="connsiteY11" fmla="*/ 696912 h 2044700"/>
                <a:gd name="connsiteX12" fmla="*/ 3171825 w 6006307"/>
                <a:gd name="connsiteY12" fmla="*/ 534987 h 2044700"/>
                <a:gd name="connsiteX13" fmla="*/ 3305175 w 6006307"/>
                <a:gd name="connsiteY13" fmla="*/ 515937 h 2044700"/>
                <a:gd name="connsiteX14" fmla="*/ 3833813 w 6006307"/>
                <a:gd name="connsiteY14" fmla="*/ 720725 h 2044700"/>
                <a:gd name="connsiteX15" fmla="*/ 4071938 w 6006307"/>
                <a:gd name="connsiteY15" fmla="*/ 792162 h 2044700"/>
                <a:gd name="connsiteX16" fmla="*/ 4267200 w 6006307"/>
                <a:gd name="connsiteY16" fmla="*/ 711200 h 2044700"/>
                <a:gd name="connsiteX17" fmla="*/ 4814888 w 6006307"/>
                <a:gd name="connsiteY17" fmla="*/ 968375 h 2044700"/>
                <a:gd name="connsiteX18" fmla="*/ 5048250 w 6006307"/>
                <a:gd name="connsiteY18" fmla="*/ 1101725 h 2044700"/>
                <a:gd name="connsiteX19" fmla="*/ 5081588 w 6006307"/>
                <a:gd name="connsiteY19" fmla="*/ 1335087 h 2044700"/>
                <a:gd name="connsiteX20" fmla="*/ 5381625 w 6006307"/>
                <a:gd name="connsiteY20" fmla="*/ 1635125 h 2044700"/>
                <a:gd name="connsiteX21" fmla="*/ 5567363 w 6006307"/>
                <a:gd name="connsiteY21" fmla="*/ 1735137 h 2044700"/>
                <a:gd name="connsiteX22" fmla="*/ 5572125 w 6006307"/>
                <a:gd name="connsiteY22" fmla="*/ 1792287 h 2044700"/>
                <a:gd name="connsiteX23" fmla="*/ 5824538 w 6006307"/>
                <a:gd name="connsiteY23" fmla="*/ 1787525 h 2044700"/>
                <a:gd name="connsiteX24" fmla="*/ 5924550 w 6006307"/>
                <a:gd name="connsiteY24" fmla="*/ 1797050 h 2044700"/>
                <a:gd name="connsiteX25" fmla="*/ 5948363 w 6006307"/>
                <a:gd name="connsiteY25" fmla="*/ 301625 h 2044700"/>
                <a:gd name="connsiteX26" fmla="*/ 5576888 w 6006307"/>
                <a:gd name="connsiteY26" fmla="*/ 58737 h 2044700"/>
                <a:gd name="connsiteX27" fmla="*/ 3871913 w 6006307"/>
                <a:gd name="connsiteY27" fmla="*/ 106362 h 2044700"/>
                <a:gd name="connsiteX28" fmla="*/ 2338388 w 6006307"/>
                <a:gd name="connsiteY28" fmla="*/ 63500 h 2044700"/>
                <a:gd name="connsiteX29" fmla="*/ 381000 w 6006307"/>
                <a:gd name="connsiteY29" fmla="*/ 58737 h 2044700"/>
                <a:gd name="connsiteX30" fmla="*/ 42863 w 6006307"/>
                <a:gd name="connsiteY30" fmla="*/ 420687 h 2044700"/>
                <a:gd name="connsiteX0" fmla="*/ 7005 w 5936823"/>
                <a:gd name="connsiteY0" fmla="*/ 369780 h 1853963"/>
                <a:gd name="connsiteX1" fmla="*/ 149880 w 5936823"/>
                <a:gd name="connsiteY1" fmla="*/ 388830 h 1853963"/>
                <a:gd name="connsiteX2" fmla="*/ 540405 w 5936823"/>
                <a:gd name="connsiteY2" fmla="*/ 541230 h 1853963"/>
                <a:gd name="connsiteX3" fmla="*/ 554692 w 5936823"/>
                <a:gd name="connsiteY3" fmla="*/ 650768 h 1853963"/>
                <a:gd name="connsiteX4" fmla="*/ 764242 w 5936823"/>
                <a:gd name="connsiteY4" fmla="*/ 722205 h 1853963"/>
                <a:gd name="connsiteX5" fmla="*/ 926167 w 5936823"/>
                <a:gd name="connsiteY5" fmla="*/ 707918 h 1853963"/>
                <a:gd name="connsiteX6" fmla="*/ 1216680 w 5936823"/>
                <a:gd name="connsiteY6" fmla="*/ 646005 h 1853963"/>
                <a:gd name="connsiteX7" fmla="*/ 1369080 w 5936823"/>
                <a:gd name="connsiteY7" fmla="*/ 593618 h 1853963"/>
                <a:gd name="connsiteX8" fmla="*/ 1673880 w 5936823"/>
                <a:gd name="connsiteY8" fmla="*/ 636480 h 1853963"/>
                <a:gd name="connsiteX9" fmla="*/ 2078692 w 5936823"/>
                <a:gd name="connsiteY9" fmla="*/ 574568 h 1853963"/>
                <a:gd name="connsiteX10" fmla="*/ 2488267 w 5936823"/>
                <a:gd name="connsiteY10" fmla="*/ 550755 h 1853963"/>
                <a:gd name="connsiteX11" fmla="*/ 2493030 w 5936823"/>
                <a:gd name="connsiteY11" fmla="*/ 646005 h 1853963"/>
                <a:gd name="connsiteX12" fmla="*/ 3135967 w 5936823"/>
                <a:gd name="connsiteY12" fmla="*/ 484080 h 1853963"/>
                <a:gd name="connsiteX13" fmla="*/ 3269317 w 5936823"/>
                <a:gd name="connsiteY13" fmla="*/ 465030 h 1853963"/>
                <a:gd name="connsiteX14" fmla="*/ 3797955 w 5936823"/>
                <a:gd name="connsiteY14" fmla="*/ 669818 h 1853963"/>
                <a:gd name="connsiteX15" fmla="*/ 4036080 w 5936823"/>
                <a:gd name="connsiteY15" fmla="*/ 741255 h 1853963"/>
                <a:gd name="connsiteX16" fmla="*/ 4231342 w 5936823"/>
                <a:gd name="connsiteY16" fmla="*/ 660293 h 1853963"/>
                <a:gd name="connsiteX17" fmla="*/ 4779030 w 5936823"/>
                <a:gd name="connsiteY17" fmla="*/ 917468 h 1853963"/>
                <a:gd name="connsiteX18" fmla="*/ 5012392 w 5936823"/>
                <a:gd name="connsiteY18" fmla="*/ 1050818 h 1853963"/>
                <a:gd name="connsiteX19" fmla="*/ 5045730 w 5936823"/>
                <a:gd name="connsiteY19" fmla="*/ 1284180 h 1853963"/>
                <a:gd name="connsiteX20" fmla="*/ 5345767 w 5936823"/>
                <a:gd name="connsiteY20" fmla="*/ 1584218 h 1853963"/>
                <a:gd name="connsiteX21" fmla="*/ 5531505 w 5936823"/>
                <a:gd name="connsiteY21" fmla="*/ 1684230 h 1853963"/>
                <a:gd name="connsiteX22" fmla="*/ 5536267 w 5936823"/>
                <a:gd name="connsiteY22" fmla="*/ 1741380 h 1853963"/>
                <a:gd name="connsiteX23" fmla="*/ 5788680 w 5936823"/>
                <a:gd name="connsiteY23" fmla="*/ 1736618 h 1853963"/>
                <a:gd name="connsiteX24" fmla="*/ 5888692 w 5936823"/>
                <a:gd name="connsiteY24" fmla="*/ 1746143 h 1853963"/>
                <a:gd name="connsiteX25" fmla="*/ 5912505 w 5936823"/>
                <a:gd name="connsiteY25" fmla="*/ 250718 h 1853963"/>
                <a:gd name="connsiteX26" fmla="*/ 5541030 w 5936823"/>
                <a:gd name="connsiteY26" fmla="*/ 7830 h 1853963"/>
                <a:gd name="connsiteX27" fmla="*/ 3836055 w 5936823"/>
                <a:gd name="connsiteY27" fmla="*/ 55455 h 1853963"/>
                <a:gd name="connsiteX28" fmla="*/ 2302530 w 5936823"/>
                <a:gd name="connsiteY28" fmla="*/ 12593 h 1853963"/>
                <a:gd name="connsiteX29" fmla="*/ 113982 w 5936823"/>
                <a:gd name="connsiteY29" fmla="*/ 153023 h 1853963"/>
                <a:gd name="connsiteX30" fmla="*/ 345142 w 5936823"/>
                <a:gd name="connsiteY30" fmla="*/ 7830 h 1853963"/>
                <a:gd name="connsiteX31" fmla="*/ 7005 w 5936823"/>
                <a:gd name="connsiteY31" fmla="*/ 369780 h 1853963"/>
                <a:gd name="connsiteX0" fmla="*/ 7005 w 5936823"/>
                <a:gd name="connsiteY0" fmla="*/ 388940 h 1873123"/>
                <a:gd name="connsiteX1" fmla="*/ 149880 w 5936823"/>
                <a:gd name="connsiteY1" fmla="*/ 407990 h 1873123"/>
                <a:gd name="connsiteX2" fmla="*/ 540405 w 5936823"/>
                <a:gd name="connsiteY2" fmla="*/ 560390 h 1873123"/>
                <a:gd name="connsiteX3" fmla="*/ 554692 w 5936823"/>
                <a:gd name="connsiteY3" fmla="*/ 669928 h 1873123"/>
                <a:gd name="connsiteX4" fmla="*/ 764242 w 5936823"/>
                <a:gd name="connsiteY4" fmla="*/ 741365 h 1873123"/>
                <a:gd name="connsiteX5" fmla="*/ 926167 w 5936823"/>
                <a:gd name="connsiteY5" fmla="*/ 727078 h 1873123"/>
                <a:gd name="connsiteX6" fmla="*/ 1216680 w 5936823"/>
                <a:gd name="connsiteY6" fmla="*/ 665165 h 1873123"/>
                <a:gd name="connsiteX7" fmla="*/ 1369080 w 5936823"/>
                <a:gd name="connsiteY7" fmla="*/ 612778 h 1873123"/>
                <a:gd name="connsiteX8" fmla="*/ 1673880 w 5936823"/>
                <a:gd name="connsiteY8" fmla="*/ 655640 h 1873123"/>
                <a:gd name="connsiteX9" fmla="*/ 2078692 w 5936823"/>
                <a:gd name="connsiteY9" fmla="*/ 593728 h 1873123"/>
                <a:gd name="connsiteX10" fmla="*/ 2488267 w 5936823"/>
                <a:gd name="connsiteY10" fmla="*/ 569915 h 1873123"/>
                <a:gd name="connsiteX11" fmla="*/ 2493030 w 5936823"/>
                <a:gd name="connsiteY11" fmla="*/ 665165 h 1873123"/>
                <a:gd name="connsiteX12" fmla="*/ 3135967 w 5936823"/>
                <a:gd name="connsiteY12" fmla="*/ 503240 h 1873123"/>
                <a:gd name="connsiteX13" fmla="*/ 3269317 w 5936823"/>
                <a:gd name="connsiteY13" fmla="*/ 484190 h 1873123"/>
                <a:gd name="connsiteX14" fmla="*/ 3797955 w 5936823"/>
                <a:gd name="connsiteY14" fmla="*/ 688978 h 1873123"/>
                <a:gd name="connsiteX15" fmla="*/ 4036080 w 5936823"/>
                <a:gd name="connsiteY15" fmla="*/ 760415 h 1873123"/>
                <a:gd name="connsiteX16" fmla="*/ 4231342 w 5936823"/>
                <a:gd name="connsiteY16" fmla="*/ 679453 h 1873123"/>
                <a:gd name="connsiteX17" fmla="*/ 4779030 w 5936823"/>
                <a:gd name="connsiteY17" fmla="*/ 936628 h 1873123"/>
                <a:gd name="connsiteX18" fmla="*/ 5012392 w 5936823"/>
                <a:gd name="connsiteY18" fmla="*/ 1069978 h 1873123"/>
                <a:gd name="connsiteX19" fmla="*/ 5045730 w 5936823"/>
                <a:gd name="connsiteY19" fmla="*/ 1303340 h 1873123"/>
                <a:gd name="connsiteX20" fmla="*/ 5345767 w 5936823"/>
                <a:gd name="connsiteY20" fmla="*/ 1603378 h 1873123"/>
                <a:gd name="connsiteX21" fmla="*/ 5531505 w 5936823"/>
                <a:gd name="connsiteY21" fmla="*/ 1703390 h 1873123"/>
                <a:gd name="connsiteX22" fmla="*/ 5536267 w 5936823"/>
                <a:gd name="connsiteY22" fmla="*/ 1760540 h 1873123"/>
                <a:gd name="connsiteX23" fmla="*/ 5788680 w 5936823"/>
                <a:gd name="connsiteY23" fmla="*/ 1755778 h 1873123"/>
                <a:gd name="connsiteX24" fmla="*/ 5888692 w 5936823"/>
                <a:gd name="connsiteY24" fmla="*/ 1765303 h 1873123"/>
                <a:gd name="connsiteX25" fmla="*/ 5912505 w 5936823"/>
                <a:gd name="connsiteY25" fmla="*/ 269878 h 1873123"/>
                <a:gd name="connsiteX26" fmla="*/ 5541030 w 5936823"/>
                <a:gd name="connsiteY26" fmla="*/ 26990 h 1873123"/>
                <a:gd name="connsiteX27" fmla="*/ 3836055 w 5936823"/>
                <a:gd name="connsiteY27" fmla="*/ 74615 h 1873123"/>
                <a:gd name="connsiteX28" fmla="*/ 2302530 w 5936823"/>
                <a:gd name="connsiteY28" fmla="*/ 31753 h 1873123"/>
                <a:gd name="connsiteX29" fmla="*/ 345142 w 5936823"/>
                <a:gd name="connsiteY29" fmla="*/ 26990 h 1873123"/>
                <a:gd name="connsiteX30" fmla="*/ 7005 w 5936823"/>
                <a:gd name="connsiteY30" fmla="*/ 388940 h 1873123"/>
                <a:gd name="connsiteX0" fmla="*/ 17154 w 5946972"/>
                <a:gd name="connsiteY0" fmla="*/ 374018 h 1858201"/>
                <a:gd name="connsiteX1" fmla="*/ 160029 w 5946972"/>
                <a:gd name="connsiteY1" fmla="*/ 393068 h 1858201"/>
                <a:gd name="connsiteX2" fmla="*/ 550554 w 5946972"/>
                <a:gd name="connsiteY2" fmla="*/ 545468 h 1858201"/>
                <a:gd name="connsiteX3" fmla="*/ 564841 w 5946972"/>
                <a:gd name="connsiteY3" fmla="*/ 655006 h 1858201"/>
                <a:gd name="connsiteX4" fmla="*/ 774391 w 5946972"/>
                <a:gd name="connsiteY4" fmla="*/ 726443 h 1858201"/>
                <a:gd name="connsiteX5" fmla="*/ 936316 w 5946972"/>
                <a:gd name="connsiteY5" fmla="*/ 712156 h 1858201"/>
                <a:gd name="connsiteX6" fmla="*/ 1226829 w 5946972"/>
                <a:gd name="connsiteY6" fmla="*/ 650243 h 1858201"/>
                <a:gd name="connsiteX7" fmla="*/ 1379229 w 5946972"/>
                <a:gd name="connsiteY7" fmla="*/ 597856 h 1858201"/>
                <a:gd name="connsiteX8" fmla="*/ 1684029 w 5946972"/>
                <a:gd name="connsiteY8" fmla="*/ 640718 h 1858201"/>
                <a:gd name="connsiteX9" fmla="*/ 2088841 w 5946972"/>
                <a:gd name="connsiteY9" fmla="*/ 578806 h 1858201"/>
                <a:gd name="connsiteX10" fmla="*/ 2498416 w 5946972"/>
                <a:gd name="connsiteY10" fmla="*/ 554993 h 1858201"/>
                <a:gd name="connsiteX11" fmla="*/ 2503179 w 5946972"/>
                <a:gd name="connsiteY11" fmla="*/ 650243 h 1858201"/>
                <a:gd name="connsiteX12" fmla="*/ 3146116 w 5946972"/>
                <a:gd name="connsiteY12" fmla="*/ 488318 h 1858201"/>
                <a:gd name="connsiteX13" fmla="*/ 3279466 w 5946972"/>
                <a:gd name="connsiteY13" fmla="*/ 469268 h 1858201"/>
                <a:gd name="connsiteX14" fmla="*/ 3808104 w 5946972"/>
                <a:gd name="connsiteY14" fmla="*/ 674056 h 1858201"/>
                <a:gd name="connsiteX15" fmla="*/ 4046229 w 5946972"/>
                <a:gd name="connsiteY15" fmla="*/ 745493 h 1858201"/>
                <a:gd name="connsiteX16" fmla="*/ 4241491 w 5946972"/>
                <a:gd name="connsiteY16" fmla="*/ 664531 h 1858201"/>
                <a:gd name="connsiteX17" fmla="*/ 4789179 w 5946972"/>
                <a:gd name="connsiteY17" fmla="*/ 921706 h 1858201"/>
                <a:gd name="connsiteX18" fmla="*/ 5022541 w 5946972"/>
                <a:gd name="connsiteY18" fmla="*/ 1055056 h 1858201"/>
                <a:gd name="connsiteX19" fmla="*/ 5055879 w 5946972"/>
                <a:gd name="connsiteY19" fmla="*/ 1288418 h 1858201"/>
                <a:gd name="connsiteX20" fmla="*/ 5355916 w 5946972"/>
                <a:gd name="connsiteY20" fmla="*/ 1588456 h 1858201"/>
                <a:gd name="connsiteX21" fmla="*/ 5541654 w 5946972"/>
                <a:gd name="connsiteY21" fmla="*/ 1688468 h 1858201"/>
                <a:gd name="connsiteX22" fmla="*/ 5546416 w 5946972"/>
                <a:gd name="connsiteY22" fmla="*/ 1745618 h 1858201"/>
                <a:gd name="connsiteX23" fmla="*/ 5798829 w 5946972"/>
                <a:gd name="connsiteY23" fmla="*/ 1740856 h 1858201"/>
                <a:gd name="connsiteX24" fmla="*/ 5898841 w 5946972"/>
                <a:gd name="connsiteY24" fmla="*/ 1750381 h 1858201"/>
                <a:gd name="connsiteX25" fmla="*/ 5922654 w 5946972"/>
                <a:gd name="connsiteY25" fmla="*/ 254956 h 1858201"/>
                <a:gd name="connsiteX26" fmla="*/ 5551179 w 5946972"/>
                <a:gd name="connsiteY26" fmla="*/ 12068 h 1858201"/>
                <a:gd name="connsiteX27" fmla="*/ 3846204 w 5946972"/>
                <a:gd name="connsiteY27" fmla="*/ 59693 h 1858201"/>
                <a:gd name="connsiteX28" fmla="*/ 2312679 w 5946972"/>
                <a:gd name="connsiteY28" fmla="*/ 16831 h 1858201"/>
                <a:gd name="connsiteX29" fmla="*/ 355291 w 5946972"/>
                <a:gd name="connsiteY29" fmla="*/ 12068 h 1858201"/>
                <a:gd name="connsiteX30" fmla="*/ 40322 w 5946972"/>
                <a:gd name="connsiteY30" fmla="*/ 172501 h 1858201"/>
                <a:gd name="connsiteX31" fmla="*/ 17154 w 5946972"/>
                <a:gd name="connsiteY31" fmla="*/ 374018 h 1858201"/>
                <a:gd name="connsiteX0" fmla="*/ 7005 w 5936823"/>
                <a:gd name="connsiteY0" fmla="*/ 374018 h 1858201"/>
                <a:gd name="connsiteX1" fmla="*/ 149880 w 5936823"/>
                <a:gd name="connsiteY1" fmla="*/ 393068 h 1858201"/>
                <a:gd name="connsiteX2" fmla="*/ 540405 w 5936823"/>
                <a:gd name="connsiteY2" fmla="*/ 545468 h 1858201"/>
                <a:gd name="connsiteX3" fmla="*/ 554692 w 5936823"/>
                <a:gd name="connsiteY3" fmla="*/ 655006 h 1858201"/>
                <a:gd name="connsiteX4" fmla="*/ 764242 w 5936823"/>
                <a:gd name="connsiteY4" fmla="*/ 726443 h 1858201"/>
                <a:gd name="connsiteX5" fmla="*/ 926167 w 5936823"/>
                <a:gd name="connsiteY5" fmla="*/ 712156 h 1858201"/>
                <a:gd name="connsiteX6" fmla="*/ 1216680 w 5936823"/>
                <a:gd name="connsiteY6" fmla="*/ 650243 h 1858201"/>
                <a:gd name="connsiteX7" fmla="*/ 1369080 w 5936823"/>
                <a:gd name="connsiteY7" fmla="*/ 597856 h 1858201"/>
                <a:gd name="connsiteX8" fmla="*/ 1673880 w 5936823"/>
                <a:gd name="connsiteY8" fmla="*/ 640718 h 1858201"/>
                <a:gd name="connsiteX9" fmla="*/ 2078692 w 5936823"/>
                <a:gd name="connsiteY9" fmla="*/ 578806 h 1858201"/>
                <a:gd name="connsiteX10" fmla="*/ 2488267 w 5936823"/>
                <a:gd name="connsiteY10" fmla="*/ 554993 h 1858201"/>
                <a:gd name="connsiteX11" fmla="*/ 2493030 w 5936823"/>
                <a:gd name="connsiteY11" fmla="*/ 650243 h 1858201"/>
                <a:gd name="connsiteX12" fmla="*/ 3135967 w 5936823"/>
                <a:gd name="connsiteY12" fmla="*/ 488318 h 1858201"/>
                <a:gd name="connsiteX13" fmla="*/ 3269317 w 5936823"/>
                <a:gd name="connsiteY13" fmla="*/ 469268 h 1858201"/>
                <a:gd name="connsiteX14" fmla="*/ 3797955 w 5936823"/>
                <a:gd name="connsiteY14" fmla="*/ 674056 h 1858201"/>
                <a:gd name="connsiteX15" fmla="*/ 4036080 w 5936823"/>
                <a:gd name="connsiteY15" fmla="*/ 745493 h 1858201"/>
                <a:gd name="connsiteX16" fmla="*/ 4231342 w 5936823"/>
                <a:gd name="connsiteY16" fmla="*/ 664531 h 1858201"/>
                <a:gd name="connsiteX17" fmla="*/ 4779030 w 5936823"/>
                <a:gd name="connsiteY17" fmla="*/ 921706 h 1858201"/>
                <a:gd name="connsiteX18" fmla="*/ 5012392 w 5936823"/>
                <a:gd name="connsiteY18" fmla="*/ 1055056 h 1858201"/>
                <a:gd name="connsiteX19" fmla="*/ 5045730 w 5936823"/>
                <a:gd name="connsiteY19" fmla="*/ 1288418 h 1858201"/>
                <a:gd name="connsiteX20" fmla="*/ 5345767 w 5936823"/>
                <a:gd name="connsiteY20" fmla="*/ 1588456 h 1858201"/>
                <a:gd name="connsiteX21" fmla="*/ 5531505 w 5936823"/>
                <a:gd name="connsiteY21" fmla="*/ 1688468 h 1858201"/>
                <a:gd name="connsiteX22" fmla="*/ 5536267 w 5936823"/>
                <a:gd name="connsiteY22" fmla="*/ 1745618 h 1858201"/>
                <a:gd name="connsiteX23" fmla="*/ 5788680 w 5936823"/>
                <a:gd name="connsiteY23" fmla="*/ 1740856 h 1858201"/>
                <a:gd name="connsiteX24" fmla="*/ 5888692 w 5936823"/>
                <a:gd name="connsiteY24" fmla="*/ 1750381 h 1858201"/>
                <a:gd name="connsiteX25" fmla="*/ 5912505 w 5936823"/>
                <a:gd name="connsiteY25" fmla="*/ 254956 h 1858201"/>
                <a:gd name="connsiteX26" fmla="*/ 5541030 w 5936823"/>
                <a:gd name="connsiteY26" fmla="*/ 12068 h 1858201"/>
                <a:gd name="connsiteX27" fmla="*/ 3836055 w 5936823"/>
                <a:gd name="connsiteY27" fmla="*/ 59693 h 1858201"/>
                <a:gd name="connsiteX28" fmla="*/ 2302530 w 5936823"/>
                <a:gd name="connsiteY28" fmla="*/ 16831 h 1858201"/>
                <a:gd name="connsiteX29" fmla="*/ 345142 w 5936823"/>
                <a:gd name="connsiteY29" fmla="*/ 12068 h 1858201"/>
                <a:gd name="connsiteX30" fmla="*/ 7005 w 5936823"/>
                <a:gd name="connsiteY30" fmla="*/ 374018 h 1858201"/>
                <a:gd name="connsiteX0" fmla="*/ 4663 w 5934481"/>
                <a:gd name="connsiteY0" fmla="*/ 369780 h 1853963"/>
                <a:gd name="connsiteX1" fmla="*/ 147538 w 5934481"/>
                <a:gd name="connsiteY1" fmla="*/ 388830 h 1853963"/>
                <a:gd name="connsiteX2" fmla="*/ 538063 w 5934481"/>
                <a:gd name="connsiteY2" fmla="*/ 541230 h 1853963"/>
                <a:gd name="connsiteX3" fmla="*/ 552350 w 5934481"/>
                <a:gd name="connsiteY3" fmla="*/ 650768 h 1853963"/>
                <a:gd name="connsiteX4" fmla="*/ 761900 w 5934481"/>
                <a:gd name="connsiteY4" fmla="*/ 722205 h 1853963"/>
                <a:gd name="connsiteX5" fmla="*/ 923825 w 5934481"/>
                <a:gd name="connsiteY5" fmla="*/ 707918 h 1853963"/>
                <a:gd name="connsiteX6" fmla="*/ 1214338 w 5934481"/>
                <a:gd name="connsiteY6" fmla="*/ 646005 h 1853963"/>
                <a:gd name="connsiteX7" fmla="*/ 1366738 w 5934481"/>
                <a:gd name="connsiteY7" fmla="*/ 593618 h 1853963"/>
                <a:gd name="connsiteX8" fmla="*/ 1671538 w 5934481"/>
                <a:gd name="connsiteY8" fmla="*/ 636480 h 1853963"/>
                <a:gd name="connsiteX9" fmla="*/ 2076350 w 5934481"/>
                <a:gd name="connsiteY9" fmla="*/ 574568 h 1853963"/>
                <a:gd name="connsiteX10" fmla="*/ 2485925 w 5934481"/>
                <a:gd name="connsiteY10" fmla="*/ 550755 h 1853963"/>
                <a:gd name="connsiteX11" fmla="*/ 2490688 w 5934481"/>
                <a:gd name="connsiteY11" fmla="*/ 646005 h 1853963"/>
                <a:gd name="connsiteX12" fmla="*/ 3133625 w 5934481"/>
                <a:gd name="connsiteY12" fmla="*/ 484080 h 1853963"/>
                <a:gd name="connsiteX13" fmla="*/ 3266975 w 5934481"/>
                <a:gd name="connsiteY13" fmla="*/ 465030 h 1853963"/>
                <a:gd name="connsiteX14" fmla="*/ 3795613 w 5934481"/>
                <a:gd name="connsiteY14" fmla="*/ 669818 h 1853963"/>
                <a:gd name="connsiteX15" fmla="*/ 4033738 w 5934481"/>
                <a:gd name="connsiteY15" fmla="*/ 741255 h 1853963"/>
                <a:gd name="connsiteX16" fmla="*/ 4229000 w 5934481"/>
                <a:gd name="connsiteY16" fmla="*/ 660293 h 1853963"/>
                <a:gd name="connsiteX17" fmla="*/ 4776688 w 5934481"/>
                <a:gd name="connsiteY17" fmla="*/ 917468 h 1853963"/>
                <a:gd name="connsiteX18" fmla="*/ 5010050 w 5934481"/>
                <a:gd name="connsiteY18" fmla="*/ 1050818 h 1853963"/>
                <a:gd name="connsiteX19" fmla="*/ 5043388 w 5934481"/>
                <a:gd name="connsiteY19" fmla="*/ 1284180 h 1853963"/>
                <a:gd name="connsiteX20" fmla="*/ 5343425 w 5934481"/>
                <a:gd name="connsiteY20" fmla="*/ 1584218 h 1853963"/>
                <a:gd name="connsiteX21" fmla="*/ 5529163 w 5934481"/>
                <a:gd name="connsiteY21" fmla="*/ 1684230 h 1853963"/>
                <a:gd name="connsiteX22" fmla="*/ 5533925 w 5934481"/>
                <a:gd name="connsiteY22" fmla="*/ 1741380 h 1853963"/>
                <a:gd name="connsiteX23" fmla="*/ 5786338 w 5934481"/>
                <a:gd name="connsiteY23" fmla="*/ 1736618 h 1853963"/>
                <a:gd name="connsiteX24" fmla="*/ 5886350 w 5934481"/>
                <a:gd name="connsiteY24" fmla="*/ 1746143 h 1853963"/>
                <a:gd name="connsiteX25" fmla="*/ 5910163 w 5934481"/>
                <a:gd name="connsiteY25" fmla="*/ 250718 h 1853963"/>
                <a:gd name="connsiteX26" fmla="*/ 5538688 w 5934481"/>
                <a:gd name="connsiteY26" fmla="*/ 7830 h 1853963"/>
                <a:gd name="connsiteX27" fmla="*/ 3833713 w 5934481"/>
                <a:gd name="connsiteY27" fmla="*/ 55455 h 1853963"/>
                <a:gd name="connsiteX28" fmla="*/ 2300188 w 5934481"/>
                <a:gd name="connsiteY28" fmla="*/ 12593 h 1853963"/>
                <a:gd name="connsiteX29" fmla="*/ 297040 w 5934481"/>
                <a:gd name="connsiteY29" fmla="*/ 114510 h 1853963"/>
                <a:gd name="connsiteX30" fmla="*/ 4663 w 5934481"/>
                <a:gd name="connsiteY30" fmla="*/ 369780 h 1853963"/>
                <a:gd name="connsiteX0" fmla="*/ 4663 w 5934481"/>
                <a:gd name="connsiteY0" fmla="*/ 371278 h 1855461"/>
                <a:gd name="connsiteX1" fmla="*/ 147538 w 5934481"/>
                <a:gd name="connsiteY1" fmla="*/ 390328 h 1855461"/>
                <a:gd name="connsiteX2" fmla="*/ 538063 w 5934481"/>
                <a:gd name="connsiteY2" fmla="*/ 542728 h 1855461"/>
                <a:gd name="connsiteX3" fmla="*/ 552350 w 5934481"/>
                <a:gd name="connsiteY3" fmla="*/ 652266 h 1855461"/>
                <a:gd name="connsiteX4" fmla="*/ 761900 w 5934481"/>
                <a:gd name="connsiteY4" fmla="*/ 723703 h 1855461"/>
                <a:gd name="connsiteX5" fmla="*/ 923825 w 5934481"/>
                <a:gd name="connsiteY5" fmla="*/ 709416 h 1855461"/>
                <a:gd name="connsiteX6" fmla="*/ 1214338 w 5934481"/>
                <a:gd name="connsiteY6" fmla="*/ 647503 h 1855461"/>
                <a:gd name="connsiteX7" fmla="*/ 1366738 w 5934481"/>
                <a:gd name="connsiteY7" fmla="*/ 595116 h 1855461"/>
                <a:gd name="connsiteX8" fmla="*/ 1671538 w 5934481"/>
                <a:gd name="connsiteY8" fmla="*/ 637978 h 1855461"/>
                <a:gd name="connsiteX9" fmla="*/ 2076350 w 5934481"/>
                <a:gd name="connsiteY9" fmla="*/ 576066 h 1855461"/>
                <a:gd name="connsiteX10" fmla="*/ 2485925 w 5934481"/>
                <a:gd name="connsiteY10" fmla="*/ 552253 h 1855461"/>
                <a:gd name="connsiteX11" fmla="*/ 2490688 w 5934481"/>
                <a:gd name="connsiteY11" fmla="*/ 647503 h 1855461"/>
                <a:gd name="connsiteX12" fmla="*/ 3133625 w 5934481"/>
                <a:gd name="connsiteY12" fmla="*/ 485578 h 1855461"/>
                <a:gd name="connsiteX13" fmla="*/ 3266975 w 5934481"/>
                <a:gd name="connsiteY13" fmla="*/ 466528 h 1855461"/>
                <a:gd name="connsiteX14" fmla="*/ 3795613 w 5934481"/>
                <a:gd name="connsiteY14" fmla="*/ 671316 h 1855461"/>
                <a:gd name="connsiteX15" fmla="*/ 4033738 w 5934481"/>
                <a:gd name="connsiteY15" fmla="*/ 742753 h 1855461"/>
                <a:gd name="connsiteX16" fmla="*/ 4229000 w 5934481"/>
                <a:gd name="connsiteY16" fmla="*/ 661791 h 1855461"/>
                <a:gd name="connsiteX17" fmla="*/ 4776688 w 5934481"/>
                <a:gd name="connsiteY17" fmla="*/ 918966 h 1855461"/>
                <a:gd name="connsiteX18" fmla="*/ 5010050 w 5934481"/>
                <a:gd name="connsiteY18" fmla="*/ 1052316 h 1855461"/>
                <a:gd name="connsiteX19" fmla="*/ 5043388 w 5934481"/>
                <a:gd name="connsiteY19" fmla="*/ 1285678 h 1855461"/>
                <a:gd name="connsiteX20" fmla="*/ 5343425 w 5934481"/>
                <a:gd name="connsiteY20" fmla="*/ 1585716 h 1855461"/>
                <a:gd name="connsiteX21" fmla="*/ 5529163 w 5934481"/>
                <a:gd name="connsiteY21" fmla="*/ 1685728 h 1855461"/>
                <a:gd name="connsiteX22" fmla="*/ 5533925 w 5934481"/>
                <a:gd name="connsiteY22" fmla="*/ 1742878 h 1855461"/>
                <a:gd name="connsiteX23" fmla="*/ 5786338 w 5934481"/>
                <a:gd name="connsiteY23" fmla="*/ 1738116 h 1855461"/>
                <a:gd name="connsiteX24" fmla="*/ 5886350 w 5934481"/>
                <a:gd name="connsiteY24" fmla="*/ 1747641 h 1855461"/>
                <a:gd name="connsiteX25" fmla="*/ 5910163 w 5934481"/>
                <a:gd name="connsiteY25" fmla="*/ 252216 h 1855461"/>
                <a:gd name="connsiteX26" fmla="*/ 5538688 w 5934481"/>
                <a:gd name="connsiteY26" fmla="*/ 9328 h 1855461"/>
                <a:gd name="connsiteX27" fmla="*/ 3833713 w 5934481"/>
                <a:gd name="connsiteY27" fmla="*/ 56953 h 1855461"/>
                <a:gd name="connsiteX28" fmla="*/ 2398931 w 5934481"/>
                <a:gd name="connsiteY28" fmla="*/ 120771 h 1855461"/>
                <a:gd name="connsiteX29" fmla="*/ 297040 w 5934481"/>
                <a:gd name="connsiteY29" fmla="*/ 116008 h 1855461"/>
                <a:gd name="connsiteX30" fmla="*/ 4663 w 5934481"/>
                <a:gd name="connsiteY30" fmla="*/ 371278 h 1855461"/>
                <a:gd name="connsiteX0" fmla="*/ 4663 w 5934481"/>
                <a:gd name="connsiteY0" fmla="*/ 364886 h 1849069"/>
                <a:gd name="connsiteX1" fmla="*/ 147538 w 5934481"/>
                <a:gd name="connsiteY1" fmla="*/ 383936 h 1849069"/>
                <a:gd name="connsiteX2" fmla="*/ 538063 w 5934481"/>
                <a:gd name="connsiteY2" fmla="*/ 536336 h 1849069"/>
                <a:gd name="connsiteX3" fmla="*/ 552350 w 5934481"/>
                <a:gd name="connsiteY3" fmla="*/ 645874 h 1849069"/>
                <a:gd name="connsiteX4" fmla="*/ 761900 w 5934481"/>
                <a:gd name="connsiteY4" fmla="*/ 717311 h 1849069"/>
                <a:gd name="connsiteX5" fmla="*/ 923825 w 5934481"/>
                <a:gd name="connsiteY5" fmla="*/ 703024 h 1849069"/>
                <a:gd name="connsiteX6" fmla="*/ 1214338 w 5934481"/>
                <a:gd name="connsiteY6" fmla="*/ 641111 h 1849069"/>
                <a:gd name="connsiteX7" fmla="*/ 1366738 w 5934481"/>
                <a:gd name="connsiteY7" fmla="*/ 588724 h 1849069"/>
                <a:gd name="connsiteX8" fmla="*/ 1671538 w 5934481"/>
                <a:gd name="connsiteY8" fmla="*/ 631586 h 1849069"/>
                <a:gd name="connsiteX9" fmla="*/ 2076350 w 5934481"/>
                <a:gd name="connsiteY9" fmla="*/ 569674 h 1849069"/>
                <a:gd name="connsiteX10" fmla="*/ 2485925 w 5934481"/>
                <a:gd name="connsiteY10" fmla="*/ 545861 h 1849069"/>
                <a:gd name="connsiteX11" fmla="*/ 2490688 w 5934481"/>
                <a:gd name="connsiteY11" fmla="*/ 641111 h 1849069"/>
                <a:gd name="connsiteX12" fmla="*/ 3133625 w 5934481"/>
                <a:gd name="connsiteY12" fmla="*/ 479186 h 1849069"/>
                <a:gd name="connsiteX13" fmla="*/ 3266975 w 5934481"/>
                <a:gd name="connsiteY13" fmla="*/ 460136 h 1849069"/>
                <a:gd name="connsiteX14" fmla="*/ 3795613 w 5934481"/>
                <a:gd name="connsiteY14" fmla="*/ 664924 h 1849069"/>
                <a:gd name="connsiteX15" fmla="*/ 4033738 w 5934481"/>
                <a:gd name="connsiteY15" fmla="*/ 736361 h 1849069"/>
                <a:gd name="connsiteX16" fmla="*/ 4229000 w 5934481"/>
                <a:gd name="connsiteY16" fmla="*/ 655399 h 1849069"/>
                <a:gd name="connsiteX17" fmla="*/ 4776688 w 5934481"/>
                <a:gd name="connsiteY17" fmla="*/ 912574 h 1849069"/>
                <a:gd name="connsiteX18" fmla="*/ 5010050 w 5934481"/>
                <a:gd name="connsiteY18" fmla="*/ 1045924 h 1849069"/>
                <a:gd name="connsiteX19" fmla="*/ 5043388 w 5934481"/>
                <a:gd name="connsiteY19" fmla="*/ 1279286 h 1849069"/>
                <a:gd name="connsiteX20" fmla="*/ 5343425 w 5934481"/>
                <a:gd name="connsiteY20" fmla="*/ 1579324 h 1849069"/>
                <a:gd name="connsiteX21" fmla="*/ 5529163 w 5934481"/>
                <a:gd name="connsiteY21" fmla="*/ 1679336 h 1849069"/>
                <a:gd name="connsiteX22" fmla="*/ 5533925 w 5934481"/>
                <a:gd name="connsiteY22" fmla="*/ 1736486 h 1849069"/>
                <a:gd name="connsiteX23" fmla="*/ 5786338 w 5934481"/>
                <a:gd name="connsiteY23" fmla="*/ 1731724 h 1849069"/>
                <a:gd name="connsiteX24" fmla="*/ 5886350 w 5934481"/>
                <a:gd name="connsiteY24" fmla="*/ 1741249 h 1849069"/>
                <a:gd name="connsiteX25" fmla="*/ 5910163 w 5934481"/>
                <a:gd name="connsiteY25" fmla="*/ 245824 h 1849069"/>
                <a:gd name="connsiteX26" fmla="*/ 5538688 w 5934481"/>
                <a:gd name="connsiteY26" fmla="*/ 2936 h 1849069"/>
                <a:gd name="connsiteX27" fmla="*/ 4137966 w 5934481"/>
                <a:gd name="connsiteY27" fmla="*/ 111521 h 1849069"/>
                <a:gd name="connsiteX28" fmla="*/ 2398931 w 5934481"/>
                <a:gd name="connsiteY28" fmla="*/ 114379 h 1849069"/>
                <a:gd name="connsiteX29" fmla="*/ 297040 w 5934481"/>
                <a:gd name="connsiteY29" fmla="*/ 109616 h 1849069"/>
                <a:gd name="connsiteX30" fmla="*/ 4663 w 5934481"/>
                <a:gd name="connsiteY30" fmla="*/ 364886 h 1849069"/>
                <a:gd name="connsiteX0" fmla="*/ 4663 w 5934481"/>
                <a:gd name="connsiteY0" fmla="*/ 361950 h 1846133"/>
                <a:gd name="connsiteX1" fmla="*/ 147538 w 5934481"/>
                <a:gd name="connsiteY1" fmla="*/ 381000 h 1846133"/>
                <a:gd name="connsiteX2" fmla="*/ 538063 w 5934481"/>
                <a:gd name="connsiteY2" fmla="*/ 533400 h 1846133"/>
                <a:gd name="connsiteX3" fmla="*/ 552350 w 5934481"/>
                <a:gd name="connsiteY3" fmla="*/ 642938 h 1846133"/>
                <a:gd name="connsiteX4" fmla="*/ 761900 w 5934481"/>
                <a:gd name="connsiteY4" fmla="*/ 714375 h 1846133"/>
                <a:gd name="connsiteX5" fmla="*/ 923825 w 5934481"/>
                <a:gd name="connsiteY5" fmla="*/ 700088 h 1846133"/>
                <a:gd name="connsiteX6" fmla="*/ 1214338 w 5934481"/>
                <a:gd name="connsiteY6" fmla="*/ 638175 h 1846133"/>
                <a:gd name="connsiteX7" fmla="*/ 1366738 w 5934481"/>
                <a:gd name="connsiteY7" fmla="*/ 585788 h 1846133"/>
                <a:gd name="connsiteX8" fmla="*/ 1671538 w 5934481"/>
                <a:gd name="connsiteY8" fmla="*/ 628650 h 1846133"/>
                <a:gd name="connsiteX9" fmla="*/ 2076350 w 5934481"/>
                <a:gd name="connsiteY9" fmla="*/ 566738 h 1846133"/>
                <a:gd name="connsiteX10" fmla="*/ 2485925 w 5934481"/>
                <a:gd name="connsiteY10" fmla="*/ 542925 h 1846133"/>
                <a:gd name="connsiteX11" fmla="*/ 2490688 w 5934481"/>
                <a:gd name="connsiteY11" fmla="*/ 638175 h 1846133"/>
                <a:gd name="connsiteX12" fmla="*/ 3133625 w 5934481"/>
                <a:gd name="connsiteY12" fmla="*/ 476250 h 1846133"/>
                <a:gd name="connsiteX13" fmla="*/ 3266975 w 5934481"/>
                <a:gd name="connsiteY13" fmla="*/ 457200 h 1846133"/>
                <a:gd name="connsiteX14" fmla="*/ 3795613 w 5934481"/>
                <a:gd name="connsiteY14" fmla="*/ 661988 h 1846133"/>
                <a:gd name="connsiteX15" fmla="*/ 4033738 w 5934481"/>
                <a:gd name="connsiteY15" fmla="*/ 733425 h 1846133"/>
                <a:gd name="connsiteX16" fmla="*/ 4229000 w 5934481"/>
                <a:gd name="connsiteY16" fmla="*/ 652463 h 1846133"/>
                <a:gd name="connsiteX17" fmla="*/ 4776688 w 5934481"/>
                <a:gd name="connsiteY17" fmla="*/ 909638 h 1846133"/>
                <a:gd name="connsiteX18" fmla="*/ 5010050 w 5934481"/>
                <a:gd name="connsiteY18" fmla="*/ 1042988 h 1846133"/>
                <a:gd name="connsiteX19" fmla="*/ 5043388 w 5934481"/>
                <a:gd name="connsiteY19" fmla="*/ 1276350 h 1846133"/>
                <a:gd name="connsiteX20" fmla="*/ 5343425 w 5934481"/>
                <a:gd name="connsiteY20" fmla="*/ 1576388 h 1846133"/>
                <a:gd name="connsiteX21" fmla="*/ 5529163 w 5934481"/>
                <a:gd name="connsiteY21" fmla="*/ 1676400 h 1846133"/>
                <a:gd name="connsiteX22" fmla="*/ 5533925 w 5934481"/>
                <a:gd name="connsiteY22" fmla="*/ 1733550 h 1846133"/>
                <a:gd name="connsiteX23" fmla="*/ 5786338 w 5934481"/>
                <a:gd name="connsiteY23" fmla="*/ 1728788 h 1846133"/>
                <a:gd name="connsiteX24" fmla="*/ 5886350 w 5934481"/>
                <a:gd name="connsiteY24" fmla="*/ 1738313 h 1846133"/>
                <a:gd name="connsiteX25" fmla="*/ 5910163 w 5934481"/>
                <a:gd name="connsiteY25" fmla="*/ 242888 h 1846133"/>
                <a:gd name="connsiteX26" fmla="*/ 5538688 w 5934481"/>
                <a:gd name="connsiteY26" fmla="*/ 0 h 1846133"/>
                <a:gd name="connsiteX27" fmla="*/ 2398931 w 5934481"/>
                <a:gd name="connsiteY27" fmla="*/ 111443 h 1846133"/>
                <a:gd name="connsiteX28" fmla="*/ 297040 w 5934481"/>
                <a:gd name="connsiteY28" fmla="*/ 106680 h 1846133"/>
                <a:gd name="connsiteX29" fmla="*/ 4663 w 5934481"/>
                <a:gd name="connsiteY29" fmla="*/ 361950 h 1846133"/>
                <a:gd name="connsiteX0" fmla="*/ 4663 w 6166919"/>
                <a:gd name="connsiteY0" fmla="*/ 278296 h 1762479"/>
                <a:gd name="connsiteX1" fmla="*/ 147538 w 6166919"/>
                <a:gd name="connsiteY1" fmla="*/ 297346 h 1762479"/>
                <a:gd name="connsiteX2" fmla="*/ 538063 w 6166919"/>
                <a:gd name="connsiteY2" fmla="*/ 449746 h 1762479"/>
                <a:gd name="connsiteX3" fmla="*/ 552350 w 6166919"/>
                <a:gd name="connsiteY3" fmla="*/ 559284 h 1762479"/>
                <a:gd name="connsiteX4" fmla="*/ 761900 w 6166919"/>
                <a:gd name="connsiteY4" fmla="*/ 630721 h 1762479"/>
                <a:gd name="connsiteX5" fmla="*/ 923825 w 6166919"/>
                <a:gd name="connsiteY5" fmla="*/ 616434 h 1762479"/>
                <a:gd name="connsiteX6" fmla="*/ 1214338 w 6166919"/>
                <a:gd name="connsiteY6" fmla="*/ 554521 h 1762479"/>
                <a:gd name="connsiteX7" fmla="*/ 1366738 w 6166919"/>
                <a:gd name="connsiteY7" fmla="*/ 502134 h 1762479"/>
                <a:gd name="connsiteX8" fmla="*/ 1671538 w 6166919"/>
                <a:gd name="connsiteY8" fmla="*/ 544996 h 1762479"/>
                <a:gd name="connsiteX9" fmla="*/ 2076350 w 6166919"/>
                <a:gd name="connsiteY9" fmla="*/ 483084 h 1762479"/>
                <a:gd name="connsiteX10" fmla="*/ 2485925 w 6166919"/>
                <a:gd name="connsiteY10" fmla="*/ 459271 h 1762479"/>
                <a:gd name="connsiteX11" fmla="*/ 2490688 w 6166919"/>
                <a:gd name="connsiteY11" fmla="*/ 554521 h 1762479"/>
                <a:gd name="connsiteX12" fmla="*/ 3133625 w 6166919"/>
                <a:gd name="connsiteY12" fmla="*/ 392596 h 1762479"/>
                <a:gd name="connsiteX13" fmla="*/ 3266975 w 6166919"/>
                <a:gd name="connsiteY13" fmla="*/ 373546 h 1762479"/>
                <a:gd name="connsiteX14" fmla="*/ 3795613 w 6166919"/>
                <a:gd name="connsiteY14" fmla="*/ 578334 h 1762479"/>
                <a:gd name="connsiteX15" fmla="*/ 4033738 w 6166919"/>
                <a:gd name="connsiteY15" fmla="*/ 649771 h 1762479"/>
                <a:gd name="connsiteX16" fmla="*/ 4229000 w 6166919"/>
                <a:gd name="connsiteY16" fmla="*/ 568809 h 1762479"/>
                <a:gd name="connsiteX17" fmla="*/ 4776688 w 6166919"/>
                <a:gd name="connsiteY17" fmla="*/ 825984 h 1762479"/>
                <a:gd name="connsiteX18" fmla="*/ 5010050 w 6166919"/>
                <a:gd name="connsiteY18" fmla="*/ 959334 h 1762479"/>
                <a:gd name="connsiteX19" fmla="*/ 5043388 w 6166919"/>
                <a:gd name="connsiteY19" fmla="*/ 1192696 h 1762479"/>
                <a:gd name="connsiteX20" fmla="*/ 5343425 w 6166919"/>
                <a:gd name="connsiteY20" fmla="*/ 1492734 h 1762479"/>
                <a:gd name="connsiteX21" fmla="*/ 5529163 w 6166919"/>
                <a:gd name="connsiteY21" fmla="*/ 1592746 h 1762479"/>
                <a:gd name="connsiteX22" fmla="*/ 5533925 w 6166919"/>
                <a:gd name="connsiteY22" fmla="*/ 1649896 h 1762479"/>
                <a:gd name="connsiteX23" fmla="*/ 5786338 w 6166919"/>
                <a:gd name="connsiteY23" fmla="*/ 1645134 h 1762479"/>
                <a:gd name="connsiteX24" fmla="*/ 5886350 w 6166919"/>
                <a:gd name="connsiteY24" fmla="*/ 1654659 h 1762479"/>
                <a:gd name="connsiteX25" fmla="*/ 5910163 w 6166919"/>
                <a:gd name="connsiteY25" fmla="*/ 159234 h 1762479"/>
                <a:gd name="connsiteX26" fmla="*/ 2398931 w 6166919"/>
                <a:gd name="connsiteY26" fmla="*/ 27789 h 1762479"/>
                <a:gd name="connsiteX27" fmla="*/ 297040 w 6166919"/>
                <a:gd name="connsiteY27" fmla="*/ 23026 h 1762479"/>
                <a:gd name="connsiteX28" fmla="*/ 4663 w 6166919"/>
                <a:gd name="connsiteY28" fmla="*/ 278296 h 1762479"/>
                <a:gd name="connsiteX0" fmla="*/ 4663 w 5946525"/>
                <a:gd name="connsiteY0" fmla="*/ 335300 h 1819483"/>
                <a:gd name="connsiteX1" fmla="*/ 147538 w 5946525"/>
                <a:gd name="connsiteY1" fmla="*/ 354350 h 1819483"/>
                <a:gd name="connsiteX2" fmla="*/ 538063 w 5946525"/>
                <a:gd name="connsiteY2" fmla="*/ 506750 h 1819483"/>
                <a:gd name="connsiteX3" fmla="*/ 552350 w 5946525"/>
                <a:gd name="connsiteY3" fmla="*/ 616288 h 1819483"/>
                <a:gd name="connsiteX4" fmla="*/ 761900 w 5946525"/>
                <a:gd name="connsiteY4" fmla="*/ 687725 h 1819483"/>
                <a:gd name="connsiteX5" fmla="*/ 923825 w 5946525"/>
                <a:gd name="connsiteY5" fmla="*/ 673438 h 1819483"/>
                <a:gd name="connsiteX6" fmla="*/ 1214338 w 5946525"/>
                <a:gd name="connsiteY6" fmla="*/ 611525 h 1819483"/>
                <a:gd name="connsiteX7" fmla="*/ 1366738 w 5946525"/>
                <a:gd name="connsiteY7" fmla="*/ 559138 h 1819483"/>
                <a:gd name="connsiteX8" fmla="*/ 1671538 w 5946525"/>
                <a:gd name="connsiteY8" fmla="*/ 602000 h 1819483"/>
                <a:gd name="connsiteX9" fmla="*/ 2076350 w 5946525"/>
                <a:gd name="connsiteY9" fmla="*/ 540088 h 1819483"/>
                <a:gd name="connsiteX10" fmla="*/ 2485925 w 5946525"/>
                <a:gd name="connsiteY10" fmla="*/ 516275 h 1819483"/>
                <a:gd name="connsiteX11" fmla="*/ 2490688 w 5946525"/>
                <a:gd name="connsiteY11" fmla="*/ 611525 h 1819483"/>
                <a:gd name="connsiteX12" fmla="*/ 3133625 w 5946525"/>
                <a:gd name="connsiteY12" fmla="*/ 449600 h 1819483"/>
                <a:gd name="connsiteX13" fmla="*/ 3266975 w 5946525"/>
                <a:gd name="connsiteY13" fmla="*/ 430550 h 1819483"/>
                <a:gd name="connsiteX14" fmla="*/ 3795613 w 5946525"/>
                <a:gd name="connsiteY14" fmla="*/ 635338 h 1819483"/>
                <a:gd name="connsiteX15" fmla="*/ 4033738 w 5946525"/>
                <a:gd name="connsiteY15" fmla="*/ 706775 h 1819483"/>
                <a:gd name="connsiteX16" fmla="*/ 4229000 w 5946525"/>
                <a:gd name="connsiteY16" fmla="*/ 625813 h 1819483"/>
                <a:gd name="connsiteX17" fmla="*/ 4776688 w 5946525"/>
                <a:gd name="connsiteY17" fmla="*/ 882988 h 1819483"/>
                <a:gd name="connsiteX18" fmla="*/ 5010050 w 5946525"/>
                <a:gd name="connsiteY18" fmla="*/ 1016338 h 1819483"/>
                <a:gd name="connsiteX19" fmla="*/ 5043388 w 5946525"/>
                <a:gd name="connsiteY19" fmla="*/ 1249700 h 1819483"/>
                <a:gd name="connsiteX20" fmla="*/ 5343425 w 5946525"/>
                <a:gd name="connsiteY20" fmla="*/ 1549738 h 1819483"/>
                <a:gd name="connsiteX21" fmla="*/ 5529163 w 5946525"/>
                <a:gd name="connsiteY21" fmla="*/ 1649750 h 1819483"/>
                <a:gd name="connsiteX22" fmla="*/ 5533925 w 5946525"/>
                <a:gd name="connsiteY22" fmla="*/ 1706900 h 1819483"/>
                <a:gd name="connsiteX23" fmla="*/ 5786338 w 5946525"/>
                <a:gd name="connsiteY23" fmla="*/ 1702138 h 1819483"/>
                <a:gd name="connsiteX24" fmla="*/ 5886350 w 5946525"/>
                <a:gd name="connsiteY24" fmla="*/ 1711663 h 1819483"/>
                <a:gd name="connsiteX25" fmla="*/ 5910163 w 5946525"/>
                <a:gd name="connsiteY25" fmla="*/ 216238 h 1819483"/>
                <a:gd name="connsiteX26" fmla="*/ 2398931 w 5946525"/>
                <a:gd name="connsiteY26" fmla="*/ 84793 h 1819483"/>
                <a:gd name="connsiteX27" fmla="*/ 297040 w 5946525"/>
                <a:gd name="connsiteY27" fmla="*/ 80030 h 1819483"/>
                <a:gd name="connsiteX28" fmla="*/ 4663 w 5946525"/>
                <a:gd name="connsiteY28" fmla="*/ 335300 h 1819483"/>
                <a:gd name="connsiteX0" fmla="*/ 4663 w 5994217"/>
                <a:gd name="connsiteY0" fmla="*/ 278168 h 1762351"/>
                <a:gd name="connsiteX1" fmla="*/ 147538 w 5994217"/>
                <a:gd name="connsiteY1" fmla="*/ 297218 h 1762351"/>
                <a:gd name="connsiteX2" fmla="*/ 538063 w 5994217"/>
                <a:gd name="connsiteY2" fmla="*/ 449618 h 1762351"/>
                <a:gd name="connsiteX3" fmla="*/ 552350 w 5994217"/>
                <a:gd name="connsiteY3" fmla="*/ 559156 h 1762351"/>
                <a:gd name="connsiteX4" fmla="*/ 761900 w 5994217"/>
                <a:gd name="connsiteY4" fmla="*/ 630593 h 1762351"/>
                <a:gd name="connsiteX5" fmla="*/ 923825 w 5994217"/>
                <a:gd name="connsiteY5" fmla="*/ 616306 h 1762351"/>
                <a:gd name="connsiteX6" fmla="*/ 1214338 w 5994217"/>
                <a:gd name="connsiteY6" fmla="*/ 554393 h 1762351"/>
                <a:gd name="connsiteX7" fmla="*/ 1366738 w 5994217"/>
                <a:gd name="connsiteY7" fmla="*/ 502006 h 1762351"/>
                <a:gd name="connsiteX8" fmla="*/ 1671538 w 5994217"/>
                <a:gd name="connsiteY8" fmla="*/ 544868 h 1762351"/>
                <a:gd name="connsiteX9" fmla="*/ 2076350 w 5994217"/>
                <a:gd name="connsiteY9" fmla="*/ 482956 h 1762351"/>
                <a:gd name="connsiteX10" fmla="*/ 2485925 w 5994217"/>
                <a:gd name="connsiteY10" fmla="*/ 459143 h 1762351"/>
                <a:gd name="connsiteX11" fmla="*/ 2490688 w 5994217"/>
                <a:gd name="connsiteY11" fmla="*/ 554393 h 1762351"/>
                <a:gd name="connsiteX12" fmla="*/ 3133625 w 5994217"/>
                <a:gd name="connsiteY12" fmla="*/ 392468 h 1762351"/>
                <a:gd name="connsiteX13" fmla="*/ 3266975 w 5994217"/>
                <a:gd name="connsiteY13" fmla="*/ 373418 h 1762351"/>
                <a:gd name="connsiteX14" fmla="*/ 3795613 w 5994217"/>
                <a:gd name="connsiteY14" fmla="*/ 578206 h 1762351"/>
                <a:gd name="connsiteX15" fmla="*/ 4033738 w 5994217"/>
                <a:gd name="connsiteY15" fmla="*/ 649643 h 1762351"/>
                <a:gd name="connsiteX16" fmla="*/ 4229000 w 5994217"/>
                <a:gd name="connsiteY16" fmla="*/ 568681 h 1762351"/>
                <a:gd name="connsiteX17" fmla="*/ 4776688 w 5994217"/>
                <a:gd name="connsiteY17" fmla="*/ 825856 h 1762351"/>
                <a:gd name="connsiteX18" fmla="*/ 5010050 w 5994217"/>
                <a:gd name="connsiteY18" fmla="*/ 959206 h 1762351"/>
                <a:gd name="connsiteX19" fmla="*/ 5043388 w 5994217"/>
                <a:gd name="connsiteY19" fmla="*/ 1192568 h 1762351"/>
                <a:gd name="connsiteX20" fmla="*/ 5343425 w 5994217"/>
                <a:gd name="connsiteY20" fmla="*/ 1492606 h 1762351"/>
                <a:gd name="connsiteX21" fmla="*/ 5529163 w 5994217"/>
                <a:gd name="connsiteY21" fmla="*/ 1592618 h 1762351"/>
                <a:gd name="connsiteX22" fmla="*/ 5533925 w 5994217"/>
                <a:gd name="connsiteY22" fmla="*/ 1649768 h 1762351"/>
                <a:gd name="connsiteX23" fmla="*/ 5786338 w 5994217"/>
                <a:gd name="connsiteY23" fmla="*/ 1645006 h 1762351"/>
                <a:gd name="connsiteX24" fmla="*/ 5886350 w 5994217"/>
                <a:gd name="connsiteY24" fmla="*/ 1654531 h 1762351"/>
                <a:gd name="connsiteX25" fmla="*/ 5910163 w 5994217"/>
                <a:gd name="connsiteY25" fmla="*/ 159106 h 1762351"/>
                <a:gd name="connsiteX26" fmla="*/ 2398931 w 5994217"/>
                <a:gd name="connsiteY26" fmla="*/ 27661 h 1762351"/>
                <a:gd name="connsiteX27" fmla="*/ 297040 w 5994217"/>
                <a:gd name="connsiteY27" fmla="*/ 22898 h 1762351"/>
                <a:gd name="connsiteX28" fmla="*/ 4663 w 5994217"/>
                <a:gd name="connsiteY28" fmla="*/ 278168 h 1762351"/>
                <a:gd name="connsiteX0" fmla="*/ 10956 w 6000510"/>
                <a:gd name="connsiteY0" fmla="*/ 257403 h 1741586"/>
                <a:gd name="connsiteX1" fmla="*/ 153831 w 6000510"/>
                <a:gd name="connsiteY1" fmla="*/ 276453 h 1741586"/>
                <a:gd name="connsiteX2" fmla="*/ 544356 w 6000510"/>
                <a:gd name="connsiteY2" fmla="*/ 428853 h 1741586"/>
                <a:gd name="connsiteX3" fmla="*/ 558643 w 6000510"/>
                <a:gd name="connsiteY3" fmla="*/ 538391 h 1741586"/>
                <a:gd name="connsiteX4" fmla="*/ 768193 w 6000510"/>
                <a:gd name="connsiteY4" fmla="*/ 609828 h 1741586"/>
                <a:gd name="connsiteX5" fmla="*/ 930118 w 6000510"/>
                <a:gd name="connsiteY5" fmla="*/ 595541 h 1741586"/>
                <a:gd name="connsiteX6" fmla="*/ 1220631 w 6000510"/>
                <a:gd name="connsiteY6" fmla="*/ 533628 h 1741586"/>
                <a:gd name="connsiteX7" fmla="*/ 1373031 w 6000510"/>
                <a:gd name="connsiteY7" fmla="*/ 481241 h 1741586"/>
                <a:gd name="connsiteX8" fmla="*/ 1677831 w 6000510"/>
                <a:gd name="connsiteY8" fmla="*/ 524103 h 1741586"/>
                <a:gd name="connsiteX9" fmla="*/ 2082643 w 6000510"/>
                <a:gd name="connsiteY9" fmla="*/ 462191 h 1741586"/>
                <a:gd name="connsiteX10" fmla="*/ 2492218 w 6000510"/>
                <a:gd name="connsiteY10" fmla="*/ 438378 h 1741586"/>
                <a:gd name="connsiteX11" fmla="*/ 2496981 w 6000510"/>
                <a:gd name="connsiteY11" fmla="*/ 533628 h 1741586"/>
                <a:gd name="connsiteX12" fmla="*/ 3139918 w 6000510"/>
                <a:gd name="connsiteY12" fmla="*/ 371703 h 1741586"/>
                <a:gd name="connsiteX13" fmla="*/ 3273268 w 6000510"/>
                <a:gd name="connsiteY13" fmla="*/ 352653 h 1741586"/>
                <a:gd name="connsiteX14" fmla="*/ 3801906 w 6000510"/>
                <a:gd name="connsiteY14" fmla="*/ 557441 h 1741586"/>
                <a:gd name="connsiteX15" fmla="*/ 4040031 w 6000510"/>
                <a:gd name="connsiteY15" fmla="*/ 628878 h 1741586"/>
                <a:gd name="connsiteX16" fmla="*/ 4235293 w 6000510"/>
                <a:gd name="connsiteY16" fmla="*/ 547916 h 1741586"/>
                <a:gd name="connsiteX17" fmla="*/ 4782981 w 6000510"/>
                <a:gd name="connsiteY17" fmla="*/ 805091 h 1741586"/>
                <a:gd name="connsiteX18" fmla="*/ 5016343 w 6000510"/>
                <a:gd name="connsiteY18" fmla="*/ 938441 h 1741586"/>
                <a:gd name="connsiteX19" fmla="*/ 5049681 w 6000510"/>
                <a:gd name="connsiteY19" fmla="*/ 1171803 h 1741586"/>
                <a:gd name="connsiteX20" fmla="*/ 5349718 w 6000510"/>
                <a:gd name="connsiteY20" fmla="*/ 1471841 h 1741586"/>
                <a:gd name="connsiteX21" fmla="*/ 5535456 w 6000510"/>
                <a:gd name="connsiteY21" fmla="*/ 1571853 h 1741586"/>
                <a:gd name="connsiteX22" fmla="*/ 5540218 w 6000510"/>
                <a:gd name="connsiteY22" fmla="*/ 1629003 h 1741586"/>
                <a:gd name="connsiteX23" fmla="*/ 5792631 w 6000510"/>
                <a:gd name="connsiteY23" fmla="*/ 1624241 h 1741586"/>
                <a:gd name="connsiteX24" fmla="*/ 5892643 w 6000510"/>
                <a:gd name="connsiteY24" fmla="*/ 1633766 h 1741586"/>
                <a:gd name="connsiteX25" fmla="*/ 5916456 w 6000510"/>
                <a:gd name="connsiteY25" fmla="*/ 138341 h 1741586"/>
                <a:gd name="connsiteX26" fmla="*/ 2405224 w 6000510"/>
                <a:gd name="connsiteY26" fmla="*/ 6896 h 1741586"/>
                <a:gd name="connsiteX27" fmla="*/ 280437 w 6000510"/>
                <a:gd name="connsiteY27" fmla="*/ 63093 h 1741586"/>
                <a:gd name="connsiteX28" fmla="*/ 10956 w 6000510"/>
                <a:gd name="connsiteY28" fmla="*/ 257403 h 1741586"/>
                <a:gd name="connsiteX0" fmla="*/ 10942 w 6173222"/>
                <a:gd name="connsiteY0" fmla="*/ 256563 h 1740746"/>
                <a:gd name="connsiteX1" fmla="*/ 153817 w 6173222"/>
                <a:gd name="connsiteY1" fmla="*/ 275613 h 1740746"/>
                <a:gd name="connsiteX2" fmla="*/ 544342 w 6173222"/>
                <a:gd name="connsiteY2" fmla="*/ 428013 h 1740746"/>
                <a:gd name="connsiteX3" fmla="*/ 558629 w 6173222"/>
                <a:gd name="connsiteY3" fmla="*/ 537551 h 1740746"/>
                <a:gd name="connsiteX4" fmla="*/ 768179 w 6173222"/>
                <a:gd name="connsiteY4" fmla="*/ 608988 h 1740746"/>
                <a:gd name="connsiteX5" fmla="*/ 930104 w 6173222"/>
                <a:gd name="connsiteY5" fmla="*/ 594701 h 1740746"/>
                <a:gd name="connsiteX6" fmla="*/ 1220617 w 6173222"/>
                <a:gd name="connsiteY6" fmla="*/ 532788 h 1740746"/>
                <a:gd name="connsiteX7" fmla="*/ 1373017 w 6173222"/>
                <a:gd name="connsiteY7" fmla="*/ 480401 h 1740746"/>
                <a:gd name="connsiteX8" fmla="*/ 1677817 w 6173222"/>
                <a:gd name="connsiteY8" fmla="*/ 523263 h 1740746"/>
                <a:gd name="connsiteX9" fmla="*/ 2082629 w 6173222"/>
                <a:gd name="connsiteY9" fmla="*/ 461351 h 1740746"/>
                <a:gd name="connsiteX10" fmla="*/ 2492204 w 6173222"/>
                <a:gd name="connsiteY10" fmla="*/ 437538 h 1740746"/>
                <a:gd name="connsiteX11" fmla="*/ 2496967 w 6173222"/>
                <a:gd name="connsiteY11" fmla="*/ 532788 h 1740746"/>
                <a:gd name="connsiteX12" fmla="*/ 3139904 w 6173222"/>
                <a:gd name="connsiteY12" fmla="*/ 370863 h 1740746"/>
                <a:gd name="connsiteX13" fmla="*/ 3273254 w 6173222"/>
                <a:gd name="connsiteY13" fmla="*/ 351813 h 1740746"/>
                <a:gd name="connsiteX14" fmla="*/ 3801892 w 6173222"/>
                <a:gd name="connsiteY14" fmla="*/ 556601 h 1740746"/>
                <a:gd name="connsiteX15" fmla="*/ 4040017 w 6173222"/>
                <a:gd name="connsiteY15" fmla="*/ 628038 h 1740746"/>
                <a:gd name="connsiteX16" fmla="*/ 4235279 w 6173222"/>
                <a:gd name="connsiteY16" fmla="*/ 547076 h 1740746"/>
                <a:gd name="connsiteX17" fmla="*/ 4782967 w 6173222"/>
                <a:gd name="connsiteY17" fmla="*/ 804251 h 1740746"/>
                <a:gd name="connsiteX18" fmla="*/ 5016329 w 6173222"/>
                <a:gd name="connsiteY18" fmla="*/ 937601 h 1740746"/>
                <a:gd name="connsiteX19" fmla="*/ 5049667 w 6173222"/>
                <a:gd name="connsiteY19" fmla="*/ 1170963 h 1740746"/>
                <a:gd name="connsiteX20" fmla="*/ 5349704 w 6173222"/>
                <a:gd name="connsiteY20" fmla="*/ 1471001 h 1740746"/>
                <a:gd name="connsiteX21" fmla="*/ 5535442 w 6173222"/>
                <a:gd name="connsiteY21" fmla="*/ 1571013 h 1740746"/>
                <a:gd name="connsiteX22" fmla="*/ 5540204 w 6173222"/>
                <a:gd name="connsiteY22" fmla="*/ 1628163 h 1740746"/>
                <a:gd name="connsiteX23" fmla="*/ 5792617 w 6173222"/>
                <a:gd name="connsiteY23" fmla="*/ 1623401 h 1740746"/>
                <a:gd name="connsiteX24" fmla="*/ 5892629 w 6173222"/>
                <a:gd name="connsiteY24" fmla="*/ 1632926 h 1740746"/>
                <a:gd name="connsiteX25" fmla="*/ 5916442 w 6173222"/>
                <a:gd name="connsiteY25" fmla="*/ 137501 h 1740746"/>
                <a:gd name="connsiteX26" fmla="*/ 2404892 w 6173222"/>
                <a:gd name="connsiteY26" fmla="*/ 51776 h 1740746"/>
                <a:gd name="connsiteX27" fmla="*/ 280423 w 6173222"/>
                <a:gd name="connsiteY27" fmla="*/ 62253 h 1740746"/>
                <a:gd name="connsiteX28" fmla="*/ 10942 w 6173222"/>
                <a:gd name="connsiteY28" fmla="*/ 256563 h 1740746"/>
                <a:gd name="connsiteX0" fmla="*/ 10942 w 6173222"/>
                <a:gd name="connsiteY0" fmla="*/ 256563 h 1740746"/>
                <a:gd name="connsiteX1" fmla="*/ 153817 w 6173222"/>
                <a:gd name="connsiteY1" fmla="*/ 275613 h 1740746"/>
                <a:gd name="connsiteX2" fmla="*/ 544342 w 6173222"/>
                <a:gd name="connsiteY2" fmla="*/ 428013 h 1740746"/>
                <a:gd name="connsiteX3" fmla="*/ 558629 w 6173222"/>
                <a:gd name="connsiteY3" fmla="*/ 537551 h 1740746"/>
                <a:gd name="connsiteX4" fmla="*/ 768179 w 6173222"/>
                <a:gd name="connsiteY4" fmla="*/ 608988 h 1740746"/>
                <a:gd name="connsiteX5" fmla="*/ 930104 w 6173222"/>
                <a:gd name="connsiteY5" fmla="*/ 594701 h 1740746"/>
                <a:gd name="connsiteX6" fmla="*/ 1220617 w 6173222"/>
                <a:gd name="connsiteY6" fmla="*/ 532788 h 1740746"/>
                <a:gd name="connsiteX7" fmla="*/ 1373017 w 6173222"/>
                <a:gd name="connsiteY7" fmla="*/ 480401 h 1740746"/>
                <a:gd name="connsiteX8" fmla="*/ 1677817 w 6173222"/>
                <a:gd name="connsiteY8" fmla="*/ 523263 h 1740746"/>
                <a:gd name="connsiteX9" fmla="*/ 2082629 w 6173222"/>
                <a:gd name="connsiteY9" fmla="*/ 461351 h 1740746"/>
                <a:gd name="connsiteX10" fmla="*/ 2492204 w 6173222"/>
                <a:gd name="connsiteY10" fmla="*/ 437538 h 1740746"/>
                <a:gd name="connsiteX11" fmla="*/ 2496967 w 6173222"/>
                <a:gd name="connsiteY11" fmla="*/ 532788 h 1740746"/>
                <a:gd name="connsiteX12" fmla="*/ 3139904 w 6173222"/>
                <a:gd name="connsiteY12" fmla="*/ 370863 h 1740746"/>
                <a:gd name="connsiteX13" fmla="*/ 3273254 w 6173222"/>
                <a:gd name="connsiteY13" fmla="*/ 351813 h 1740746"/>
                <a:gd name="connsiteX14" fmla="*/ 3801892 w 6173222"/>
                <a:gd name="connsiteY14" fmla="*/ 556601 h 1740746"/>
                <a:gd name="connsiteX15" fmla="*/ 4040017 w 6173222"/>
                <a:gd name="connsiteY15" fmla="*/ 628038 h 1740746"/>
                <a:gd name="connsiteX16" fmla="*/ 4235279 w 6173222"/>
                <a:gd name="connsiteY16" fmla="*/ 547076 h 1740746"/>
                <a:gd name="connsiteX17" fmla="*/ 4782967 w 6173222"/>
                <a:gd name="connsiteY17" fmla="*/ 804251 h 1740746"/>
                <a:gd name="connsiteX18" fmla="*/ 5016329 w 6173222"/>
                <a:gd name="connsiteY18" fmla="*/ 937601 h 1740746"/>
                <a:gd name="connsiteX19" fmla="*/ 5049667 w 6173222"/>
                <a:gd name="connsiteY19" fmla="*/ 1170963 h 1740746"/>
                <a:gd name="connsiteX20" fmla="*/ 5349704 w 6173222"/>
                <a:gd name="connsiteY20" fmla="*/ 1471001 h 1740746"/>
                <a:gd name="connsiteX21" fmla="*/ 5535442 w 6173222"/>
                <a:gd name="connsiteY21" fmla="*/ 1571013 h 1740746"/>
                <a:gd name="connsiteX22" fmla="*/ 5540204 w 6173222"/>
                <a:gd name="connsiteY22" fmla="*/ 1628163 h 1740746"/>
                <a:gd name="connsiteX23" fmla="*/ 5792617 w 6173222"/>
                <a:gd name="connsiteY23" fmla="*/ 1623401 h 1740746"/>
                <a:gd name="connsiteX24" fmla="*/ 5892629 w 6173222"/>
                <a:gd name="connsiteY24" fmla="*/ 1632926 h 1740746"/>
                <a:gd name="connsiteX25" fmla="*/ 5916442 w 6173222"/>
                <a:gd name="connsiteY25" fmla="*/ 137501 h 1740746"/>
                <a:gd name="connsiteX26" fmla="*/ 2404892 w 6173222"/>
                <a:gd name="connsiteY26" fmla="*/ 51776 h 1740746"/>
                <a:gd name="connsiteX27" fmla="*/ 280423 w 6173222"/>
                <a:gd name="connsiteY27" fmla="*/ 62253 h 1740746"/>
                <a:gd name="connsiteX28" fmla="*/ 10942 w 6173222"/>
                <a:gd name="connsiteY28" fmla="*/ 256563 h 1740746"/>
                <a:gd name="connsiteX0" fmla="*/ 10942 w 6173222"/>
                <a:gd name="connsiteY0" fmla="*/ 252181 h 1736364"/>
                <a:gd name="connsiteX1" fmla="*/ 153817 w 6173222"/>
                <a:gd name="connsiteY1" fmla="*/ 271231 h 1736364"/>
                <a:gd name="connsiteX2" fmla="*/ 544342 w 6173222"/>
                <a:gd name="connsiteY2" fmla="*/ 423631 h 1736364"/>
                <a:gd name="connsiteX3" fmla="*/ 558629 w 6173222"/>
                <a:gd name="connsiteY3" fmla="*/ 533169 h 1736364"/>
                <a:gd name="connsiteX4" fmla="*/ 768179 w 6173222"/>
                <a:gd name="connsiteY4" fmla="*/ 604606 h 1736364"/>
                <a:gd name="connsiteX5" fmla="*/ 930104 w 6173222"/>
                <a:gd name="connsiteY5" fmla="*/ 590319 h 1736364"/>
                <a:gd name="connsiteX6" fmla="*/ 1220617 w 6173222"/>
                <a:gd name="connsiteY6" fmla="*/ 528406 h 1736364"/>
                <a:gd name="connsiteX7" fmla="*/ 1373017 w 6173222"/>
                <a:gd name="connsiteY7" fmla="*/ 476019 h 1736364"/>
                <a:gd name="connsiteX8" fmla="*/ 1677817 w 6173222"/>
                <a:gd name="connsiteY8" fmla="*/ 518881 h 1736364"/>
                <a:gd name="connsiteX9" fmla="*/ 2082629 w 6173222"/>
                <a:gd name="connsiteY9" fmla="*/ 456969 h 1736364"/>
                <a:gd name="connsiteX10" fmla="*/ 2492204 w 6173222"/>
                <a:gd name="connsiteY10" fmla="*/ 433156 h 1736364"/>
                <a:gd name="connsiteX11" fmla="*/ 2496967 w 6173222"/>
                <a:gd name="connsiteY11" fmla="*/ 528406 h 1736364"/>
                <a:gd name="connsiteX12" fmla="*/ 3139904 w 6173222"/>
                <a:gd name="connsiteY12" fmla="*/ 366481 h 1736364"/>
                <a:gd name="connsiteX13" fmla="*/ 3273254 w 6173222"/>
                <a:gd name="connsiteY13" fmla="*/ 347431 h 1736364"/>
                <a:gd name="connsiteX14" fmla="*/ 3801892 w 6173222"/>
                <a:gd name="connsiteY14" fmla="*/ 552219 h 1736364"/>
                <a:gd name="connsiteX15" fmla="*/ 4040017 w 6173222"/>
                <a:gd name="connsiteY15" fmla="*/ 623656 h 1736364"/>
                <a:gd name="connsiteX16" fmla="*/ 4235279 w 6173222"/>
                <a:gd name="connsiteY16" fmla="*/ 542694 h 1736364"/>
                <a:gd name="connsiteX17" fmla="*/ 4782967 w 6173222"/>
                <a:gd name="connsiteY17" fmla="*/ 799869 h 1736364"/>
                <a:gd name="connsiteX18" fmla="*/ 5016329 w 6173222"/>
                <a:gd name="connsiteY18" fmla="*/ 933219 h 1736364"/>
                <a:gd name="connsiteX19" fmla="*/ 5049667 w 6173222"/>
                <a:gd name="connsiteY19" fmla="*/ 1166581 h 1736364"/>
                <a:gd name="connsiteX20" fmla="*/ 5349704 w 6173222"/>
                <a:gd name="connsiteY20" fmla="*/ 1466619 h 1736364"/>
                <a:gd name="connsiteX21" fmla="*/ 5535442 w 6173222"/>
                <a:gd name="connsiteY21" fmla="*/ 1566631 h 1736364"/>
                <a:gd name="connsiteX22" fmla="*/ 5540204 w 6173222"/>
                <a:gd name="connsiteY22" fmla="*/ 1623781 h 1736364"/>
                <a:gd name="connsiteX23" fmla="*/ 5792617 w 6173222"/>
                <a:gd name="connsiteY23" fmla="*/ 1619019 h 1736364"/>
                <a:gd name="connsiteX24" fmla="*/ 5892629 w 6173222"/>
                <a:gd name="connsiteY24" fmla="*/ 1628544 h 1736364"/>
                <a:gd name="connsiteX25" fmla="*/ 5916442 w 6173222"/>
                <a:gd name="connsiteY25" fmla="*/ 133119 h 1736364"/>
                <a:gd name="connsiteX26" fmla="*/ 2404892 w 6173222"/>
                <a:gd name="connsiteY26" fmla="*/ 47394 h 1736364"/>
                <a:gd name="connsiteX27" fmla="*/ 280423 w 6173222"/>
                <a:gd name="connsiteY27" fmla="*/ 57871 h 1736364"/>
                <a:gd name="connsiteX28" fmla="*/ 10942 w 6173222"/>
                <a:gd name="connsiteY28" fmla="*/ 252181 h 1736364"/>
                <a:gd name="connsiteX0" fmla="*/ 10942 w 6207395"/>
                <a:gd name="connsiteY0" fmla="*/ 208780 h 1692963"/>
                <a:gd name="connsiteX1" fmla="*/ 153817 w 6207395"/>
                <a:gd name="connsiteY1" fmla="*/ 227830 h 1692963"/>
                <a:gd name="connsiteX2" fmla="*/ 544342 w 6207395"/>
                <a:gd name="connsiteY2" fmla="*/ 380230 h 1692963"/>
                <a:gd name="connsiteX3" fmla="*/ 558629 w 6207395"/>
                <a:gd name="connsiteY3" fmla="*/ 489768 h 1692963"/>
                <a:gd name="connsiteX4" fmla="*/ 768179 w 6207395"/>
                <a:gd name="connsiteY4" fmla="*/ 561205 h 1692963"/>
                <a:gd name="connsiteX5" fmla="*/ 930104 w 6207395"/>
                <a:gd name="connsiteY5" fmla="*/ 546918 h 1692963"/>
                <a:gd name="connsiteX6" fmla="*/ 1220617 w 6207395"/>
                <a:gd name="connsiteY6" fmla="*/ 485005 h 1692963"/>
                <a:gd name="connsiteX7" fmla="*/ 1373017 w 6207395"/>
                <a:gd name="connsiteY7" fmla="*/ 432618 h 1692963"/>
                <a:gd name="connsiteX8" fmla="*/ 1677817 w 6207395"/>
                <a:gd name="connsiteY8" fmla="*/ 475480 h 1692963"/>
                <a:gd name="connsiteX9" fmla="*/ 2082629 w 6207395"/>
                <a:gd name="connsiteY9" fmla="*/ 413568 h 1692963"/>
                <a:gd name="connsiteX10" fmla="*/ 2492204 w 6207395"/>
                <a:gd name="connsiteY10" fmla="*/ 389755 h 1692963"/>
                <a:gd name="connsiteX11" fmla="*/ 2496967 w 6207395"/>
                <a:gd name="connsiteY11" fmla="*/ 485005 h 1692963"/>
                <a:gd name="connsiteX12" fmla="*/ 3139904 w 6207395"/>
                <a:gd name="connsiteY12" fmla="*/ 323080 h 1692963"/>
                <a:gd name="connsiteX13" fmla="*/ 3273254 w 6207395"/>
                <a:gd name="connsiteY13" fmla="*/ 304030 h 1692963"/>
                <a:gd name="connsiteX14" fmla="*/ 3801892 w 6207395"/>
                <a:gd name="connsiteY14" fmla="*/ 508818 h 1692963"/>
                <a:gd name="connsiteX15" fmla="*/ 4040017 w 6207395"/>
                <a:gd name="connsiteY15" fmla="*/ 580255 h 1692963"/>
                <a:gd name="connsiteX16" fmla="*/ 4235279 w 6207395"/>
                <a:gd name="connsiteY16" fmla="*/ 499293 h 1692963"/>
                <a:gd name="connsiteX17" fmla="*/ 4782967 w 6207395"/>
                <a:gd name="connsiteY17" fmla="*/ 756468 h 1692963"/>
                <a:gd name="connsiteX18" fmla="*/ 5016329 w 6207395"/>
                <a:gd name="connsiteY18" fmla="*/ 889818 h 1692963"/>
                <a:gd name="connsiteX19" fmla="*/ 5049667 w 6207395"/>
                <a:gd name="connsiteY19" fmla="*/ 1123180 h 1692963"/>
                <a:gd name="connsiteX20" fmla="*/ 5349704 w 6207395"/>
                <a:gd name="connsiteY20" fmla="*/ 1423218 h 1692963"/>
                <a:gd name="connsiteX21" fmla="*/ 5535442 w 6207395"/>
                <a:gd name="connsiteY21" fmla="*/ 1523230 h 1692963"/>
                <a:gd name="connsiteX22" fmla="*/ 5540204 w 6207395"/>
                <a:gd name="connsiteY22" fmla="*/ 1580380 h 1692963"/>
                <a:gd name="connsiteX23" fmla="*/ 5792617 w 6207395"/>
                <a:gd name="connsiteY23" fmla="*/ 1575618 h 1692963"/>
                <a:gd name="connsiteX24" fmla="*/ 5892629 w 6207395"/>
                <a:gd name="connsiteY24" fmla="*/ 1585143 h 1692963"/>
                <a:gd name="connsiteX25" fmla="*/ 5916442 w 6207395"/>
                <a:gd name="connsiteY25" fmla="*/ 89718 h 1692963"/>
                <a:gd name="connsiteX26" fmla="*/ 2404892 w 6207395"/>
                <a:gd name="connsiteY26" fmla="*/ 3993 h 1692963"/>
                <a:gd name="connsiteX27" fmla="*/ 280423 w 6207395"/>
                <a:gd name="connsiteY27" fmla="*/ 14470 h 1692963"/>
                <a:gd name="connsiteX28" fmla="*/ 10942 w 6207395"/>
                <a:gd name="connsiteY28" fmla="*/ 208780 h 1692963"/>
                <a:gd name="connsiteX0" fmla="*/ 10942 w 5949758"/>
                <a:gd name="connsiteY0" fmla="*/ 208780 h 1692963"/>
                <a:gd name="connsiteX1" fmla="*/ 153817 w 5949758"/>
                <a:gd name="connsiteY1" fmla="*/ 227830 h 1692963"/>
                <a:gd name="connsiteX2" fmla="*/ 544342 w 5949758"/>
                <a:gd name="connsiteY2" fmla="*/ 380230 h 1692963"/>
                <a:gd name="connsiteX3" fmla="*/ 558629 w 5949758"/>
                <a:gd name="connsiteY3" fmla="*/ 489768 h 1692963"/>
                <a:gd name="connsiteX4" fmla="*/ 768179 w 5949758"/>
                <a:gd name="connsiteY4" fmla="*/ 561205 h 1692963"/>
                <a:gd name="connsiteX5" fmla="*/ 930104 w 5949758"/>
                <a:gd name="connsiteY5" fmla="*/ 546918 h 1692963"/>
                <a:gd name="connsiteX6" fmla="*/ 1220617 w 5949758"/>
                <a:gd name="connsiteY6" fmla="*/ 485005 h 1692963"/>
                <a:gd name="connsiteX7" fmla="*/ 1373017 w 5949758"/>
                <a:gd name="connsiteY7" fmla="*/ 432618 h 1692963"/>
                <a:gd name="connsiteX8" fmla="*/ 1677817 w 5949758"/>
                <a:gd name="connsiteY8" fmla="*/ 475480 h 1692963"/>
                <a:gd name="connsiteX9" fmla="*/ 2082629 w 5949758"/>
                <a:gd name="connsiteY9" fmla="*/ 413568 h 1692963"/>
                <a:gd name="connsiteX10" fmla="*/ 2492204 w 5949758"/>
                <a:gd name="connsiteY10" fmla="*/ 389755 h 1692963"/>
                <a:gd name="connsiteX11" fmla="*/ 2496967 w 5949758"/>
                <a:gd name="connsiteY11" fmla="*/ 485005 h 1692963"/>
                <a:gd name="connsiteX12" fmla="*/ 3139904 w 5949758"/>
                <a:gd name="connsiteY12" fmla="*/ 323080 h 1692963"/>
                <a:gd name="connsiteX13" fmla="*/ 3273254 w 5949758"/>
                <a:gd name="connsiteY13" fmla="*/ 304030 h 1692963"/>
                <a:gd name="connsiteX14" fmla="*/ 3801892 w 5949758"/>
                <a:gd name="connsiteY14" fmla="*/ 508818 h 1692963"/>
                <a:gd name="connsiteX15" fmla="*/ 4040017 w 5949758"/>
                <a:gd name="connsiteY15" fmla="*/ 580255 h 1692963"/>
                <a:gd name="connsiteX16" fmla="*/ 4235279 w 5949758"/>
                <a:gd name="connsiteY16" fmla="*/ 499293 h 1692963"/>
                <a:gd name="connsiteX17" fmla="*/ 4782967 w 5949758"/>
                <a:gd name="connsiteY17" fmla="*/ 756468 h 1692963"/>
                <a:gd name="connsiteX18" fmla="*/ 5016329 w 5949758"/>
                <a:gd name="connsiteY18" fmla="*/ 889818 h 1692963"/>
                <a:gd name="connsiteX19" fmla="*/ 5049667 w 5949758"/>
                <a:gd name="connsiteY19" fmla="*/ 1123180 h 1692963"/>
                <a:gd name="connsiteX20" fmla="*/ 5349704 w 5949758"/>
                <a:gd name="connsiteY20" fmla="*/ 1423218 h 1692963"/>
                <a:gd name="connsiteX21" fmla="*/ 5535442 w 5949758"/>
                <a:gd name="connsiteY21" fmla="*/ 1523230 h 1692963"/>
                <a:gd name="connsiteX22" fmla="*/ 5540204 w 5949758"/>
                <a:gd name="connsiteY22" fmla="*/ 1580380 h 1692963"/>
                <a:gd name="connsiteX23" fmla="*/ 5792617 w 5949758"/>
                <a:gd name="connsiteY23" fmla="*/ 1575618 h 1692963"/>
                <a:gd name="connsiteX24" fmla="*/ 5892629 w 5949758"/>
                <a:gd name="connsiteY24" fmla="*/ 1585143 h 1692963"/>
                <a:gd name="connsiteX25" fmla="*/ 5916442 w 5949758"/>
                <a:gd name="connsiteY25" fmla="*/ 89718 h 1692963"/>
                <a:gd name="connsiteX26" fmla="*/ 2404892 w 5949758"/>
                <a:gd name="connsiteY26" fmla="*/ 3993 h 1692963"/>
                <a:gd name="connsiteX27" fmla="*/ 280423 w 5949758"/>
                <a:gd name="connsiteY27" fmla="*/ 14470 h 1692963"/>
                <a:gd name="connsiteX28" fmla="*/ 10942 w 5949758"/>
                <a:gd name="connsiteY28" fmla="*/ 208780 h 1692963"/>
                <a:gd name="connsiteX0" fmla="*/ 10942 w 5956162"/>
                <a:gd name="connsiteY0" fmla="*/ 210003 h 1694186"/>
                <a:gd name="connsiteX1" fmla="*/ 153817 w 5956162"/>
                <a:gd name="connsiteY1" fmla="*/ 229053 h 1694186"/>
                <a:gd name="connsiteX2" fmla="*/ 544342 w 5956162"/>
                <a:gd name="connsiteY2" fmla="*/ 381453 h 1694186"/>
                <a:gd name="connsiteX3" fmla="*/ 558629 w 5956162"/>
                <a:gd name="connsiteY3" fmla="*/ 490991 h 1694186"/>
                <a:gd name="connsiteX4" fmla="*/ 768179 w 5956162"/>
                <a:gd name="connsiteY4" fmla="*/ 562428 h 1694186"/>
                <a:gd name="connsiteX5" fmla="*/ 930104 w 5956162"/>
                <a:gd name="connsiteY5" fmla="*/ 548141 h 1694186"/>
                <a:gd name="connsiteX6" fmla="*/ 1220617 w 5956162"/>
                <a:gd name="connsiteY6" fmla="*/ 486228 h 1694186"/>
                <a:gd name="connsiteX7" fmla="*/ 1373017 w 5956162"/>
                <a:gd name="connsiteY7" fmla="*/ 433841 h 1694186"/>
                <a:gd name="connsiteX8" fmla="*/ 1677817 w 5956162"/>
                <a:gd name="connsiteY8" fmla="*/ 476703 h 1694186"/>
                <a:gd name="connsiteX9" fmla="*/ 2082629 w 5956162"/>
                <a:gd name="connsiteY9" fmla="*/ 414791 h 1694186"/>
                <a:gd name="connsiteX10" fmla="*/ 2492204 w 5956162"/>
                <a:gd name="connsiteY10" fmla="*/ 390978 h 1694186"/>
                <a:gd name="connsiteX11" fmla="*/ 2496967 w 5956162"/>
                <a:gd name="connsiteY11" fmla="*/ 486228 h 1694186"/>
                <a:gd name="connsiteX12" fmla="*/ 3139904 w 5956162"/>
                <a:gd name="connsiteY12" fmla="*/ 324303 h 1694186"/>
                <a:gd name="connsiteX13" fmla="*/ 3273254 w 5956162"/>
                <a:gd name="connsiteY13" fmla="*/ 305253 h 1694186"/>
                <a:gd name="connsiteX14" fmla="*/ 3801892 w 5956162"/>
                <a:gd name="connsiteY14" fmla="*/ 510041 h 1694186"/>
                <a:gd name="connsiteX15" fmla="*/ 4040017 w 5956162"/>
                <a:gd name="connsiteY15" fmla="*/ 581478 h 1694186"/>
                <a:gd name="connsiteX16" fmla="*/ 4235279 w 5956162"/>
                <a:gd name="connsiteY16" fmla="*/ 500516 h 1694186"/>
                <a:gd name="connsiteX17" fmla="*/ 4782967 w 5956162"/>
                <a:gd name="connsiteY17" fmla="*/ 757691 h 1694186"/>
                <a:gd name="connsiteX18" fmla="*/ 5016329 w 5956162"/>
                <a:gd name="connsiteY18" fmla="*/ 891041 h 1694186"/>
                <a:gd name="connsiteX19" fmla="*/ 5049667 w 5956162"/>
                <a:gd name="connsiteY19" fmla="*/ 1124403 h 1694186"/>
                <a:gd name="connsiteX20" fmla="*/ 5349704 w 5956162"/>
                <a:gd name="connsiteY20" fmla="*/ 1424441 h 1694186"/>
                <a:gd name="connsiteX21" fmla="*/ 5535442 w 5956162"/>
                <a:gd name="connsiteY21" fmla="*/ 1524453 h 1694186"/>
                <a:gd name="connsiteX22" fmla="*/ 5540204 w 5956162"/>
                <a:gd name="connsiteY22" fmla="*/ 1581603 h 1694186"/>
                <a:gd name="connsiteX23" fmla="*/ 5792617 w 5956162"/>
                <a:gd name="connsiteY23" fmla="*/ 1576841 h 1694186"/>
                <a:gd name="connsiteX24" fmla="*/ 5892629 w 5956162"/>
                <a:gd name="connsiteY24" fmla="*/ 1586366 h 1694186"/>
                <a:gd name="connsiteX25" fmla="*/ 5916442 w 5956162"/>
                <a:gd name="connsiteY25" fmla="*/ 90941 h 1694186"/>
                <a:gd name="connsiteX26" fmla="*/ 2404892 w 5956162"/>
                <a:gd name="connsiteY26" fmla="*/ 5216 h 1694186"/>
                <a:gd name="connsiteX27" fmla="*/ 280423 w 5956162"/>
                <a:gd name="connsiteY27" fmla="*/ 15693 h 1694186"/>
                <a:gd name="connsiteX28" fmla="*/ 10942 w 5956162"/>
                <a:gd name="connsiteY28" fmla="*/ 210003 h 169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56162" h="1694186">
                  <a:moveTo>
                    <a:pt x="10942" y="210003"/>
                  </a:moveTo>
                  <a:cubicBezTo>
                    <a:pt x="-10159" y="245563"/>
                    <a:pt x="64917" y="200478"/>
                    <a:pt x="153817" y="229053"/>
                  </a:cubicBezTo>
                  <a:cubicBezTo>
                    <a:pt x="242717" y="257628"/>
                    <a:pt x="476873" y="337797"/>
                    <a:pt x="544342" y="381453"/>
                  </a:cubicBezTo>
                  <a:cubicBezTo>
                    <a:pt x="611811" y="425109"/>
                    <a:pt x="521323" y="460829"/>
                    <a:pt x="558629" y="490991"/>
                  </a:cubicBezTo>
                  <a:cubicBezTo>
                    <a:pt x="595935" y="521153"/>
                    <a:pt x="706267" y="552903"/>
                    <a:pt x="768179" y="562428"/>
                  </a:cubicBezTo>
                  <a:cubicBezTo>
                    <a:pt x="830092" y="571953"/>
                    <a:pt x="854698" y="560841"/>
                    <a:pt x="930104" y="548141"/>
                  </a:cubicBezTo>
                  <a:cubicBezTo>
                    <a:pt x="1005510" y="535441"/>
                    <a:pt x="1146798" y="505278"/>
                    <a:pt x="1220617" y="486228"/>
                  </a:cubicBezTo>
                  <a:cubicBezTo>
                    <a:pt x="1294436" y="467178"/>
                    <a:pt x="1296817" y="435428"/>
                    <a:pt x="1373017" y="433841"/>
                  </a:cubicBezTo>
                  <a:cubicBezTo>
                    <a:pt x="1449217" y="432254"/>
                    <a:pt x="1559548" y="479878"/>
                    <a:pt x="1677817" y="476703"/>
                  </a:cubicBezTo>
                  <a:cubicBezTo>
                    <a:pt x="1796086" y="473528"/>
                    <a:pt x="1946898" y="429079"/>
                    <a:pt x="2082629" y="414791"/>
                  </a:cubicBezTo>
                  <a:cubicBezTo>
                    <a:pt x="2218360" y="400504"/>
                    <a:pt x="2423148" y="379072"/>
                    <a:pt x="2492204" y="390978"/>
                  </a:cubicBezTo>
                  <a:cubicBezTo>
                    <a:pt x="2561260" y="402884"/>
                    <a:pt x="2389017" y="497341"/>
                    <a:pt x="2496967" y="486228"/>
                  </a:cubicBezTo>
                  <a:cubicBezTo>
                    <a:pt x="2604917" y="475116"/>
                    <a:pt x="3010523" y="354465"/>
                    <a:pt x="3139904" y="324303"/>
                  </a:cubicBezTo>
                  <a:cubicBezTo>
                    <a:pt x="3269285" y="294141"/>
                    <a:pt x="3162923" y="274297"/>
                    <a:pt x="3273254" y="305253"/>
                  </a:cubicBezTo>
                  <a:cubicBezTo>
                    <a:pt x="3383585" y="336209"/>
                    <a:pt x="3674098" y="464004"/>
                    <a:pt x="3801892" y="510041"/>
                  </a:cubicBezTo>
                  <a:cubicBezTo>
                    <a:pt x="3929686" y="556078"/>
                    <a:pt x="3967786" y="583065"/>
                    <a:pt x="4040017" y="581478"/>
                  </a:cubicBezTo>
                  <a:cubicBezTo>
                    <a:pt x="4112248" y="579891"/>
                    <a:pt x="4111454" y="471147"/>
                    <a:pt x="4235279" y="500516"/>
                  </a:cubicBezTo>
                  <a:cubicBezTo>
                    <a:pt x="4359104" y="529885"/>
                    <a:pt x="4652792" y="692604"/>
                    <a:pt x="4782967" y="757691"/>
                  </a:cubicBezTo>
                  <a:cubicBezTo>
                    <a:pt x="4913142" y="822778"/>
                    <a:pt x="4971879" y="829922"/>
                    <a:pt x="5016329" y="891041"/>
                  </a:cubicBezTo>
                  <a:cubicBezTo>
                    <a:pt x="5060779" y="952160"/>
                    <a:pt x="4994105" y="1035503"/>
                    <a:pt x="5049667" y="1124403"/>
                  </a:cubicBezTo>
                  <a:cubicBezTo>
                    <a:pt x="5105230" y="1213303"/>
                    <a:pt x="5268742" y="1357766"/>
                    <a:pt x="5349704" y="1424441"/>
                  </a:cubicBezTo>
                  <a:cubicBezTo>
                    <a:pt x="5430667" y="1491116"/>
                    <a:pt x="5503692" y="1498259"/>
                    <a:pt x="5535442" y="1524453"/>
                  </a:cubicBezTo>
                  <a:cubicBezTo>
                    <a:pt x="5567192" y="1550647"/>
                    <a:pt x="5497342" y="1572872"/>
                    <a:pt x="5540204" y="1581603"/>
                  </a:cubicBezTo>
                  <a:cubicBezTo>
                    <a:pt x="5583066" y="1590334"/>
                    <a:pt x="5733880" y="1576047"/>
                    <a:pt x="5792617" y="1576841"/>
                  </a:cubicBezTo>
                  <a:cubicBezTo>
                    <a:pt x="5851354" y="1577635"/>
                    <a:pt x="5871992" y="1834016"/>
                    <a:pt x="5892629" y="1586366"/>
                  </a:cubicBezTo>
                  <a:cubicBezTo>
                    <a:pt x="5913266" y="1338716"/>
                    <a:pt x="6009158" y="255406"/>
                    <a:pt x="5916442" y="90941"/>
                  </a:cubicBezTo>
                  <a:cubicBezTo>
                    <a:pt x="5823726" y="-73524"/>
                    <a:pt x="3317114" y="43157"/>
                    <a:pt x="2404892" y="5216"/>
                  </a:cubicBezTo>
                  <a:cubicBezTo>
                    <a:pt x="1469178" y="20615"/>
                    <a:pt x="679415" y="-18438"/>
                    <a:pt x="280423" y="15693"/>
                  </a:cubicBezTo>
                  <a:cubicBezTo>
                    <a:pt x="-118569" y="49824"/>
                    <a:pt x="32043" y="174443"/>
                    <a:pt x="10942" y="2100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326482" y="943151"/>
              <a:ext cx="6563519" cy="3573463"/>
            </a:xfrm>
            <a:custGeom>
              <a:avLst/>
              <a:gdLst>
                <a:gd name="connsiteX0" fmla="*/ 59532 w 6563519"/>
                <a:gd name="connsiteY0" fmla="*/ 1734343 h 3573462"/>
                <a:gd name="connsiteX1" fmla="*/ 7144 w 6563519"/>
                <a:gd name="connsiteY1" fmla="*/ 1639093 h 3573462"/>
                <a:gd name="connsiteX2" fmla="*/ 102394 w 6563519"/>
                <a:gd name="connsiteY2" fmla="*/ 1496218 h 3573462"/>
                <a:gd name="connsiteX3" fmla="*/ 97632 w 6563519"/>
                <a:gd name="connsiteY3" fmla="*/ 1391443 h 3573462"/>
                <a:gd name="connsiteX4" fmla="*/ 78582 w 6563519"/>
                <a:gd name="connsiteY4" fmla="*/ 1272381 h 3573462"/>
                <a:gd name="connsiteX5" fmla="*/ 126207 w 6563519"/>
                <a:gd name="connsiteY5" fmla="*/ 1181893 h 3573462"/>
                <a:gd name="connsiteX6" fmla="*/ 145257 w 6563519"/>
                <a:gd name="connsiteY6" fmla="*/ 1015206 h 3573462"/>
                <a:gd name="connsiteX7" fmla="*/ 197644 w 6563519"/>
                <a:gd name="connsiteY7" fmla="*/ 891381 h 3573462"/>
                <a:gd name="connsiteX8" fmla="*/ 292894 w 6563519"/>
                <a:gd name="connsiteY8" fmla="*/ 558006 h 3573462"/>
                <a:gd name="connsiteX9" fmla="*/ 292894 w 6563519"/>
                <a:gd name="connsiteY9" fmla="*/ 367506 h 3573462"/>
                <a:gd name="connsiteX10" fmla="*/ 440532 w 6563519"/>
                <a:gd name="connsiteY10" fmla="*/ 157956 h 3573462"/>
                <a:gd name="connsiteX11" fmla="*/ 607219 w 6563519"/>
                <a:gd name="connsiteY11" fmla="*/ 15081 h 3573462"/>
                <a:gd name="connsiteX12" fmla="*/ 869157 w 6563519"/>
                <a:gd name="connsiteY12" fmla="*/ 67468 h 3573462"/>
                <a:gd name="connsiteX13" fmla="*/ 1126332 w 6563519"/>
                <a:gd name="connsiteY13" fmla="*/ 177006 h 3573462"/>
                <a:gd name="connsiteX14" fmla="*/ 1207294 w 6563519"/>
                <a:gd name="connsiteY14" fmla="*/ 281781 h 3573462"/>
                <a:gd name="connsiteX15" fmla="*/ 1393032 w 6563519"/>
                <a:gd name="connsiteY15" fmla="*/ 362743 h 3573462"/>
                <a:gd name="connsiteX16" fmla="*/ 1559719 w 6563519"/>
                <a:gd name="connsiteY16" fmla="*/ 338931 h 3573462"/>
                <a:gd name="connsiteX17" fmla="*/ 1702594 w 6563519"/>
                <a:gd name="connsiteY17" fmla="*/ 310356 h 3573462"/>
                <a:gd name="connsiteX18" fmla="*/ 1993107 w 6563519"/>
                <a:gd name="connsiteY18" fmla="*/ 238918 h 3573462"/>
                <a:gd name="connsiteX19" fmla="*/ 2321719 w 6563519"/>
                <a:gd name="connsiteY19" fmla="*/ 277018 h 3573462"/>
                <a:gd name="connsiteX20" fmla="*/ 2993232 w 6563519"/>
                <a:gd name="connsiteY20" fmla="*/ 181768 h 3573462"/>
                <a:gd name="connsiteX21" fmla="*/ 3193257 w 6563519"/>
                <a:gd name="connsiteY21" fmla="*/ 229393 h 3573462"/>
                <a:gd name="connsiteX22" fmla="*/ 3626644 w 6563519"/>
                <a:gd name="connsiteY22" fmla="*/ 143668 h 3573462"/>
                <a:gd name="connsiteX23" fmla="*/ 3855244 w 6563519"/>
                <a:gd name="connsiteY23" fmla="*/ 105568 h 3573462"/>
                <a:gd name="connsiteX24" fmla="*/ 4150519 w 6563519"/>
                <a:gd name="connsiteY24" fmla="*/ 219868 h 3573462"/>
                <a:gd name="connsiteX25" fmla="*/ 4569619 w 6563519"/>
                <a:gd name="connsiteY25" fmla="*/ 357981 h 3573462"/>
                <a:gd name="connsiteX26" fmla="*/ 4836319 w 6563519"/>
                <a:gd name="connsiteY26" fmla="*/ 305593 h 3573462"/>
                <a:gd name="connsiteX27" fmla="*/ 5117307 w 6563519"/>
                <a:gd name="connsiteY27" fmla="*/ 424656 h 3573462"/>
                <a:gd name="connsiteX28" fmla="*/ 5584032 w 6563519"/>
                <a:gd name="connsiteY28" fmla="*/ 667543 h 3573462"/>
                <a:gd name="connsiteX29" fmla="*/ 5679282 w 6563519"/>
                <a:gd name="connsiteY29" fmla="*/ 934243 h 3573462"/>
                <a:gd name="connsiteX30" fmla="*/ 5931694 w 6563519"/>
                <a:gd name="connsiteY30" fmla="*/ 1205706 h 3573462"/>
                <a:gd name="connsiteX31" fmla="*/ 6146007 w 6563519"/>
                <a:gd name="connsiteY31" fmla="*/ 1324768 h 3573462"/>
                <a:gd name="connsiteX32" fmla="*/ 6169819 w 6563519"/>
                <a:gd name="connsiteY32" fmla="*/ 1367631 h 3573462"/>
                <a:gd name="connsiteX33" fmla="*/ 6493669 w 6563519"/>
                <a:gd name="connsiteY33" fmla="*/ 1391443 h 3573462"/>
                <a:gd name="connsiteX34" fmla="*/ 6517482 w 6563519"/>
                <a:gd name="connsiteY34" fmla="*/ 1720056 h 3573462"/>
                <a:gd name="connsiteX35" fmla="*/ 6560344 w 6563519"/>
                <a:gd name="connsiteY35" fmla="*/ 2039143 h 3573462"/>
                <a:gd name="connsiteX36" fmla="*/ 6498432 w 6563519"/>
                <a:gd name="connsiteY36" fmla="*/ 2105818 h 3573462"/>
                <a:gd name="connsiteX37" fmla="*/ 6336507 w 6563519"/>
                <a:gd name="connsiteY37" fmla="*/ 2043906 h 3573462"/>
                <a:gd name="connsiteX38" fmla="*/ 6160294 w 6563519"/>
                <a:gd name="connsiteY38" fmla="*/ 2082006 h 3573462"/>
                <a:gd name="connsiteX39" fmla="*/ 5931694 w 6563519"/>
                <a:gd name="connsiteY39" fmla="*/ 2043906 h 3573462"/>
                <a:gd name="connsiteX40" fmla="*/ 5703094 w 6563519"/>
                <a:gd name="connsiteY40" fmla="*/ 2167731 h 3573462"/>
                <a:gd name="connsiteX41" fmla="*/ 5617369 w 6563519"/>
                <a:gd name="connsiteY41" fmla="*/ 2291556 h 3573462"/>
                <a:gd name="connsiteX42" fmla="*/ 5431632 w 6563519"/>
                <a:gd name="connsiteY42" fmla="*/ 2415381 h 3573462"/>
                <a:gd name="connsiteX43" fmla="*/ 5193507 w 6563519"/>
                <a:gd name="connsiteY43" fmla="*/ 2524918 h 3573462"/>
                <a:gd name="connsiteX44" fmla="*/ 5055394 w 6563519"/>
                <a:gd name="connsiteY44" fmla="*/ 2601118 h 3573462"/>
                <a:gd name="connsiteX45" fmla="*/ 5060157 w 6563519"/>
                <a:gd name="connsiteY45" fmla="*/ 2815431 h 3573462"/>
                <a:gd name="connsiteX46" fmla="*/ 4893469 w 6563519"/>
                <a:gd name="connsiteY46" fmla="*/ 2872581 h 3573462"/>
                <a:gd name="connsiteX47" fmla="*/ 4698207 w 6563519"/>
                <a:gd name="connsiteY47" fmla="*/ 2867818 h 3573462"/>
                <a:gd name="connsiteX48" fmla="*/ 4731544 w 6563519"/>
                <a:gd name="connsiteY48" fmla="*/ 2996406 h 3573462"/>
                <a:gd name="connsiteX49" fmla="*/ 4760119 w 6563519"/>
                <a:gd name="connsiteY49" fmla="*/ 3053556 h 3573462"/>
                <a:gd name="connsiteX50" fmla="*/ 4736307 w 6563519"/>
                <a:gd name="connsiteY50" fmla="*/ 3077368 h 3573462"/>
                <a:gd name="connsiteX51" fmla="*/ 4512469 w 6563519"/>
                <a:gd name="connsiteY51" fmla="*/ 3077368 h 3573462"/>
                <a:gd name="connsiteX52" fmla="*/ 4383882 w 6563519"/>
                <a:gd name="connsiteY52" fmla="*/ 3091656 h 3573462"/>
                <a:gd name="connsiteX53" fmla="*/ 4255294 w 6563519"/>
                <a:gd name="connsiteY53" fmla="*/ 2982118 h 3573462"/>
                <a:gd name="connsiteX54" fmla="*/ 4160044 w 6563519"/>
                <a:gd name="connsiteY54" fmla="*/ 2958306 h 3573462"/>
                <a:gd name="connsiteX55" fmla="*/ 4036219 w 6563519"/>
                <a:gd name="connsiteY55" fmla="*/ 2963068 h 3573462"/>
                <a:gd name="connsiteX56" fmla="*/ 3893344 w 6563519"/>
                <a:gd name="connsiteY56" fmla="*/ 2858293 h 3573462"/>
                <a:gd name="connsiteX57" fmla="*/ 3812382 w 6563519"/>
                <a:gd name="connsiteY57" fmla="*/ 2863056 h 3573462"/>
                <a:gd name="connsiteX58" fmla="*/ 3640932 w 6563519"/>
                <a:gd name="connsiteY58" fmla="*/ 2796381 h 3573462"/>
                <a:gd name="connsiteX59" fmla="*/ 3531394 w 6563519"/>
                <a:gd name="connsiteY59" fmla="*/ 2763043 h 3573462"/>
                <a:gd name="connsiteX60" fmla="*/ 3407569 w 6563519"/>
                <a:gd name="connsiteY60" fmla="*/ 2801143 h 3573462"/>
                <a:gd name="connsiteX61" fmla="*/ 3264694 w 6563519"/>
                <a:gd name="connsiteY61" fmla="*/ 2743993 h 3573462"/>
                <a:gd name="connsiteX62" fmla="*/ 3159919 w 6563519"/>
                <a:gd name="connsiteY62" fmla="*/ 2815431 h 3573462"/>
                <a:gd name="connsiteX63" fmla="*/ 3188494 w 6563519"/>
                <a:gd name="connsiteY63" fmla="*/ 2901156 h 3573462"/>
                <a:gd name="connsiteX64" fmla="*/ 3017044 w 6563519"/>
                <a:gd name="connsiteY64" fmla="*/ 2934493 h 3573462"/>
                <a:gd name="connsiteX65" fmla="*/ 2926557 w 6563519"/>
                <a:gd name="connsiteY65" fmla="*/ 2958306 h 3573462"/>
                <a:gd name="connsiteX66" fmla="*/ 2912269 w 6563519"/>
                <a:gd name="connsiteY66" fmla="*/ 3067843 h 3573462"/>
                <a:gd name="connsiteX67" fmla="*/ 2759869 w 6563519"/>
                <a:gd name="connsiteY67" fmla="*/ 3148806 h 3573462"/>
                <a:gd name="connsiteX68" fmla="*/ 2636044 w 6563519"/>
                <a:gd name="connsiteY68" fmla="*/ 3196431 h 3573462"/>
                <a:gd name="connsiteX69" fmla="*/ 2531269 w 6563519"/>
                <a:gd name="connsiteY69" fmla="*/ 3305968 h 3573462"/>
                <a:gd name="connsiteX70" fmla="*/ 2402682 w 6563519"/>
                <a:gd name="connsiteY70" fmla="*/ 3358356 h 3573462"/>
                <a:gd name="connsiteX71" fmla="*/ 2336007 w 6563519"/>
                <a:gd name="connsiteY71" fmla="*/ 3425031 h 3573462"/>
                <a:gd name="connsiteX72" fmla="*/ 2212182 w 6563519"/>
                <a:gd name="connsiteY72" fmla="*/ 3525043 h 3573462"/>
                <a:gd name="connsiteX73" fmla="*/ 2126457 w 6563519"/>
                <a:gd name="connsiteY73" fmla="*/ 3567906 h 3573462"/>
                <a:gd name="connsiteX74" fmla="*/ 1988344 w 6563519"/>
                <a:gd name="connsiteY74" fmla="*/ 3558381 h 3573462"/>
                <a:gd name="connsiteX75" fmla="*/ 1859757 w 6563519"/>
                <a:gd name="connsiteY75" fmla="*/ 3482181 h 3573462"/>
                <a:gd name="connsiteX76" fmla="*/ 1612107 w 6563519"/>
                <a:gd name="connsiteY76" fmla="*/ 3158331 h 3573462"/>
                <a:gd name="connsiteX77" fmla="*/ 1307307 w 6563519"/>
                <a:gd name="connsiteY77" fmla="*/ 3105943 h 3573462"/>
                <a:gd name="connsiteX78" fmla="*/ 1283494 w 6563519"/>
                <a:gd name="connsiteY78" fmla="*/ 3072606 h 3573462"/>
                <a:gd name="connsiteX79" fmla="*/ 1302544 w 6563519"/>
                <a:gd name="connsiteY79" fmla="*/ 3053556 h 3573462"/>
                <a:gd name="connsiteX80" fmla="*/ 1235869 w 6563519"/>
                <a:gd name="connsiteY80" fmla="*/ 2686843 h 3573462"/>
                <a:gd name="connsiteX81" fmla="*/ 1145382 w 6563519"/>
                <a:gd name="connsiteY81" fmla="*/ 2743993 h 3573462"/>
                <a:gd name="connsiteX82" fmla="*/ 988219 w 6563519"/>
                <a:gd name="connsiteY82" fmla="*/ 2482056 h 3573462"/>
                <a:gd name="connsiteX83" fmla="*/ 931069 w 6563519"/>
                <a:gd name="connsiteY83" fmla="*/ 2420143 h 3573462"/>
                <a:gd name="connsiteX84" fmla="*/ 978694 w 6563519"/>
                <a:gd name="connsiteY84" fmla="*/ 2262981 h 3573462"/>
                <a:gd name="connsiteX85" fmla="*/ 897732 w 6563519"/>
                <a:gd name="connsiteY85" fmla="*/ 2086768 h 3573462"/>
                <a:gd name="connsiteX86" fmla="*/ 788194 w 6563519"/>
                <a:gd name="connsiteY86" fmla="*/ 2067718 h 3573462"/>
                <a:gd name="connsiteX87" fmla="*/ 697707 w 6563519"/>
                <a:gd name="connsiteY87" fmla="*/ 2062956 h 3573462"/>
                <a:gd name="connsiteX88" fmla="*/ 659607 w 6563519"/>
                <a:gd name="connsiteY88" fmla="*/ 2001043 h 3573462"/>
                <a:gd name="connsiteX89" fmla="*/ 621507 w 6563519"/>
                <a:gd name="connsiteY89" fmla="*/ 1934368 h 3573462"/>
                <a:gd name="connsiteX90" fmla="*/ 364332 w 6563519"/>
                <a:gd name="connsiteY90" fmla="*/ 1839118 h 3573462"/>
                <a:gd name="connsiteX91" fmla="*/ 197644 w 6563519"/>
                <a:gd name="connsiteY91" fmla="*/ 1824831 h 3573462"/>
                <a:gd name="connsiteX92" fmla="*/ 59532 w 6563519"/>
                <a:gd name="connsiteY92" fmla="*/ 1734343 h 357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563519" h="3573462">
                  <a:moveTo>
                    <a:pt x="59532" y="1734343"/>
                  </a:moveTo>
                  <a:cubicBezTo>
                    <a:pt x="27782" y="1703387"/>
                    <a:pt x="0" y="1678780"/>
                    <a:pt x="7144" y="1639093"/>
                  </a:cubicBezTo>
                  <a:cubicBezTo>
                    <a:pt x="14288" y="1599406"/>
                    <a:pt x="87313" y="1537493"/>
                    <a:pt x="102394" y="1496218"/>
                  </a:cubicBezTo>
                  <a:cubicBezTo>
                    <a:pt x="117475" y="1454943"/>
                    <a:pt x="101601" y="1428749"/>
                    <a:pt x="97632" y="1391443"/>
                  </a:cubicBezTo>
                  <a:cubicBezTo>
                    <a:pt x="93663" y="1354137"/>
                    <a:pt x="73820" y="1307306"/>
                    <a:pt x="78582" y="1272381"/>
                  </a:cubicBezTo>
                  <a:cubicBezTo>
                    <a:pt x="83345" y="1237456"/>
                    <a:pt x="115095" y="1224755"/>
                    <a:pt x="126207" y="1181893"/>
                  </a:cubicBezTo>
                  <a:cubicBezTo>
                    <a:pt x="137319" y="1139031"/>
                    <a:pt x="133351" y="1063625"/>
                    <a:pt x="145257" y="1015206"/>
                  </a:cubicBezTo>
                  <a:cubicBezTo>
                    <a:pt x="157163" y="966787"/>
                    <a:pt x="173038" y="967581"/>
                    <a:pt x="197644" y="891381"/>
                  </a:cubicBezTo>
                  <a:cubicBezTo>
                    <a:pt x="222250" y="815181"/>
                    <a:pt x="277019" y="645318"/>
                    <a:pt x="292894" y="558006"/>
                  </a:cubicBezTo>
                  <a:cubicBezTo>
                    <a:pt x="308769" y="470694"/>
                    <a:pt x="268288" y="434181"/>
                    <a:pt x="292894" y="367506"/>
                  </a:cubicBezTo>
                  <a:cubicBezTo>
                    <a:pt x="317500" y="300831"/>
                    <a:pt x="388145" y="216693"/>
                    <a:pt x="440532" y="157956"/>
                  </a:cubicBezTo>
                  <a:cubicBezTo>
                    <a:pt x="492919" y="99219"/>
                    <a:pt x="535782" y="30162"/>
                    <a:pt x="607219" y="15081"/>
                  </a:cubicBezTo>
                  <a:cubicBezTo>
                    <a:pt x="678656" y="0"/>
                    <a:pt x="782638" y="40481"/>
                    <a:pt x="869157" y="67468"/>
                  </a:cubicBezTo>
                  <a:cubicBezTo>
                    <a:pt x="955676" y="94456"/>
                    <a:pt x="1069976" y="141287"/>
                    <a:pt x="1126332" y="177006"/>
                  </a:cubicBezTo>
                  <a:cubicBezTo>
                    <a:pt x="1182688" y="212725"/>
                    <a:pt x="1162844" y="250825"/>
                    <a:pt x="1207294" y="281781"/>
                  </a:cubicBezTo>
                  <a:cubicBezTo>
                    <a:pt x="1251744" y="312737"/>
                    <a:pt x="1334295" y="353218"/>
                    <a:pt x="1393032" y="362743"/>
                  </a:cubicBezTo>
                  <a:cubicBezTo>
                    <a:pt x="1451770" y="372268"/>
                    <a:pt x="1508125" y="347662"/>
                    <a:pt x="1559719" y="338931"/>
                  </a:cubicBezTo>
                  <a:cubicBezTo>
                    <a:pt x="1611313" y="330200"/>
                    <a:pt x="1630363" y="327025"/>
                    <a:pt x="1702594" y="310356"/>
                  </a:cubicBezTo>
                  <a:cubicBezTo>
                    <a:pt x="1774825" y="293687"/>
                    <a:pt x="1889920" y="244474"/>
                    <a:pt x="1993107" y="238918"/>
                  </a:cubicBezTo>
                  <a:cubicBezTo>
                    <a:pt x="2096294" y="233362"/>
                    <a:pt x="2155032" y="286543"/>
                    <a:pt x="2321719" y="277018"/>
                  </a:cubicBezTo>
                  <a:cubicBezTo>
                    <a:pt x="2488407" y="267493"/>
                    <a:pt x="2847976" y="189705"/>
                    <a:pt x="2993232" y="181768"/>
                  </a:cubicBezTo>
                  <a:cubicBezTo>
                    <a:pt x="3138488" y="173831"/>
                    <a:pt x="3087688" y="235743"/>
                    <a:pt x="3193257" y="229393"/>
                  </a:cubicBezTo>
                  <a:cubicBezTo>
                    <a:pt x="3298826" y="223043"/>
                    <a:pt x="3516313" y="164305"/>
                    <a:pt x="3626644" y="143668"/>
                  </a:cubicBezTo>
                  <a:cubicBezTo>
                    <a:pt x="3736975" y="123031"/>
                    <a:pt x="3767931" y="92868"/>
                    <a:pt x="3855244" y="105568"/>
                  </a:cubicBezTo>
                  <a:cubicBezTo>
                    <a:pt x="3942557" y="118268"/>
                    <a:pt x="4031457" y="177799"/>
                    <a:pt x="4150519" y="219868"/>
                  </a:cubicBezTo>
                  <a:cubicBezTo>
                    <a:pt x="4269581" y="261937"/>
                    <a:pt x="4455319" y="343693"/>
                    <a:pt x="4569619" y="357981"/>
                  </a:cubicBezTo>
                  <a:cubicBezTo>
                    <a:pt x="4683919" y="372269"/>
                    <a:pt x="4745038" y="294481"/>
                    <a:pt x="4836319" y="305593"/>
                  </a:cubicBezTo>
                  <a:cubicBezTo>
                    <a:pt x="4927600" y="316706"/>
                    <a:pt x="4992688" y="364331"/>
                    <a:pt x="5117307" y="424656"/>
                  </a:cubicBezTo>
                  <a:cubicBezTo>
                    <a:pt x="5241926" y="484981"/>
                    <a:pt x="5490370" y="582612"/>
                    <a:pt x="5584032" y="667543"/>
                  </a:cubicBezTo>
                  <a:cubicBezTo>
                    <a:pt x="5677694" y="752474"/>
                    <a:pt x="5621338" y="844549"/>
                    <a:pt x="5679282" y="934243"/>
                  </a:cubicBezTo>
                  <a:cubicBezTo>
                    <a:pt x="5737226" y="1023937"/>
                    <a:pt x="5853907" y="1140619"/>
                    <a:pt x="5931694" y="1205706"/>
                  </a:cubicBezTo>
                  <a:cubicBezTo>
                    <a:pt x="6009481" y="1270793"/>
                    <a:pt x="6106320" y="1297781"/>
                    <a:pt x="6146007" y="1324768"/>
                  </a:cubicBezTo>
                  <a:cubicBezTo>
                    <a:pt x="6185695" y="1351756"/>
                    <a:pt x="6111875" y="1356519"/>
                    <a:pt x="6169819" y="1367631"/>
                  </a:cubicBezTo>
                  <a:cubicBezTo>
                    <a:pt x="6227763" y="1378743"/>
                    <a:pt x="6435725" y="1332706"/>
                    <a:pt x="6493669" y="1391443"/>
                  </a:cubicBezTo>
                  <a:cubicBezTo>
                    <a:pt x="6551613" y="1450181"/>
                    <a:pt x="6506370" y="1612106"/>
                    <a:pt x="6517482" y="1720056"/>
                  </a:cubicBezTo>
                  <a:cubicBezTo>
                    <a:pt x="6528595" y="1828006"/>
                    <a:pt x="6563519" y="1974849"/>
                    <a:pt x="6560344" y="2039143"/>
                  </a:cubicBezTo>
                  <a:cubicBezTo>
                    <a:pt x="6557169" y="2103437"/>
                    <a:pt x="6535738" y="2105024"/>
                    <a:pt x="6498432" y="2105818"/>
                  </a:cubicBezTo>
                  <a:cubicBezTo>
                    <a:pt x="6461126" y="2106612"/>
                    <a:pt x="6392863" y="2047875"/>
                    <a:pt x="6336507" y="2043906"/>
                  </a:cubicBezTo>
                  <a:cubicBezTo>
                    <a:pt x="6280151" y="2039937"/>
                    <a:pt x="6227763" y="2082006"/>
                    <a:pt x="6160294" y="2082006"/>
                  </a:cubicBezTo>
                  <a:cubicBezTo>
                    <a:pt x="6092825" y="2082006"/>
                    <a:pt x="6007894" y="2029619"/>
                    <a:pt x="5931694" y="2043906"/>
                  </a:cubicBezTo>
                  <a:cubicBezTo>
                    <a:pt x="5855494" y="2058194"/>
                    <a:pt x="5755481" y="2126456"/>
                    <a:pt x="5703094" y="2167731"/>
                  </a:cubicBezTo>
                  <a:cubicBezTo>
                    <a:pt x="5650707" y="2209006"/>
                    <a:pt x="5662613" y="2250281"/>
                    <a:pt x="5617369" y="2291556"/>
                  </a:cubicBezTo>
                  <a:cubicBezTo>
                    <a:pt x="5572125" y="2332831"/>
                    <a:pt x="5502276" y="2376487"/>
                    <a:pt x="5431632" y="2415381"/>
                  </a:cubicBezTo>
                  <a:cubicBezTo>
                    <a:pt x="5360988" y="2454275"/>
                    <a:pt x="5256213" y="2493962"/>
                    <a:pt x="5193507" y="2524918"/>
                  </a:cubicBezTo>
                  <a:cubicBezTo>
                    <a:pt x="5130801" y="2555874"/>
                    <a:pt x="5077619" y="2552699"/>
                    <a:pt x="5055394" y="2601118"/>
                  </a:cubicBezTo>
                  <a:cubicBezTo>
                    <a:pt x="5033169" y="2649537"/>
                    <a:pt x="5087144" y="2770187"/>
                    <a:pt x="5060157" y="2815431"/>
                  </a:cubicBezTo>
                  <a:cubicBezTo>
                    <a:pt x="5033170" y="2860675"/>
                    <a:pt x="4953794" y="2863850"/>
                    <a:pt x="4893469" y="2872581"/>
                  </a:cubicBezTo>
                  <a:cubicBezTo>
                    <a:pt x="4833144" y="2881312"/>
                    <a:pt x="4725195" y="2847180"/>
                    <a:pt x="4698207" y="2867818"/>
                  </a:cubicBezTo>
                  <a:cubicBezTo>
                    <a:pt x="4671219" y="2888456"/>
                    <a:pt x="4721225" y="2965450"/>
                    <a:pt x="4731544" y="2996406"/>
                  </a:cubicBezTo>
                  <a:cubicBezTo>
                    <a:pt x="4741863" y="3027362"/>
                    <a:pt x="4759325" y="3040062"/>
                    <a:pt x="4760119" y="3053556"/>
                  </a:cubicBezTo>
                  <a:cubicBezTo>
                    <a:pt x="4760913" y="3067050"/>
                    <a:pt x="4777582" y="3073399"/>
                    <a:pt x="4736307" y="3077368"/>
                  </a:cubicBezTo>
                  <a:cubicBezTo>
                    <a:pt x="4695032" y="3081337"/>
                    <a:pt x="4571206" y="3074987"/>
                    <a:pt x="4512469" y="3077368"/>
                  </a:cubicBezTo>
                  <a:cubicBezTo>
                    <a:pt x="4453732" y="3079749"/>
                    <a:pt x="4426744" y="3107531"/>
                    <a:pt x="4383882" y="3091656"/>
                  </a:cubicBezTo>
                  <a:cubicBezTo>
                    <a:pt x="4341020" y="3075781"/>
                    <a:pt x="4292600" y="3004343"/>
                    <a:pt x="4255294" y="2982118"/>
                  </a:cubicBezTo>
                  <a:cubicBezTo>
                    <a:pt x="4217988" y="2959893"/>
                    <a:pt x="4196556" y="2961481"/>
                    <a:pt x="4160044" y="2958306"/>
                  </a:cubicBezTo>
                  <a:cubicBezTo>
                    <a:pt x="4123532" y="2955131"/>
                    <a:pt x="4080669" y="2979737"/>
                    <a:pt x="4036219" y="2963068"/>
                  </a:cubicBezTo>
                  <a:cubicBezTo>
                    <a:pt x="3991769" y="2946399"/>
                    <a:pt x="3930650" y="2874962"/>
                    <a:pt x="3893344" y="2858293"/>
                  </a:cubicBezTo>
                  <a:cubicBezTo>
                    <a:pt x="3856038" y="2841624"/>
                    <a:pt x="3854451" y="2873375"/>
                    <a:pt x="3812382" y="2863056"/>
                  </a:cubicBezTo>
                  <a:cubicBezTo>
                    <a:pt x="3770313" y="2852737"/>
                    <a:pt x="3687763" y="2813050"/>
                    <a:pt x="3640932" y="2796381"/>
                  </a:cubicBezTo>
                  <a:cubicBezTo>
                    <a:pt x="3594101" y="2779712"/>
                    <a:pt x="3570288" y="2762249"/>
                    <a:pt x="3531394" y="2763043"/>
                  </a:cubicBezTo>
                  <a:cubicBezTo>
                    <a:pt x="3492500" y="2763837"/>
                    <a:pt x="3452019" y="2804318"/>
                    <a:pt x="3407569" y="2801143"/>
                  </a:cubicBezTo>
                  <a:cubicBezTo>
                    <a:pt x="3363119" y="2797968"/>
                    <a:pt x="3305969" y="2741612"/>
                    <a:pt x="3264694" y="2743993"/>
                  </a:cubicBezTo>
                  <a:cubicBezTo>
                    <a:pt x="3223419" y="2746374"/>
                    <a:pt x="3172619" y="2789237"/>
                    <a:pt x="3159919" y="2815431"/>
                  </a:cubicBezTo>
                  <a:cubicBezTo>
                    <a:pt x="3147219" y="2841625"/>
                    <a:pt x="3212306" y="2881312"/>
                    <a:pt x="3188494" y="2901156"/>
                  </a:cubicBezTo>
                  <a:cubicBezTo>
                    <a:pt x="3164682" y="2921000"/>
                    <a:pt x="3060700" y="2924968"/>
                    <a:pt x="3017044" y="2934493"/>
                  </a:cubicBezTo>
                  <a:cubicBezTo>
                    <a:pt x="2973388" y="2944018"/>
                    <a:pt x="2944019" y="2936081"/>
                    <a:pt x="2926557" y="2958306"/>
                  </a:cubicBezTo>
                  <a:cubicBezTo>
                    <a:pt x="2909095" y="2980531"/>
                    <a:pt x="2940050" y="3036093"/>
                    <a:pt x="2912269" y="3067843"/>
                  </a:cubicBezTo>
                  <a:cubicBezTo>
                    <a:pt x="2884488" y="3099593"/>
                    <a:pt x="2805907" y="3127375"/>
                    <a:pt x="2759869" y="3148806"/>
                  </a:cubicBezTo>
                  <a:cubicBezTo>
                    <a:pt x="2713832" y="3170237"/>
                    <a:pt x="2674144" y="3170237"/>
                    <a:pt x="2636044" y="3196431"/>
                  </a:cubicBezTo>
                  <a:cubicBezTo>
                    <a:pt x="2597944" y="3222625"/>
                    <a:pt x="2570163" y="3278981"/>
                    <a:pt x="2531269" y="3305968"/>
                  </a:cubicBezTo>
                  <a:cubicBezTo>
                    <a:pt x="2492375" y="3332956"/>
                    <a:pt x="2435226" y="3338512"/>
                    <a:pt x="2402682" y="3358356"/>
                  </a:cubicBezTo>
                  <a:cubicBezTo>
                    <a:pt x="2370138" y="3378200"/>
                    <a:pt x="2367757" y="3397250"/>
                    <a:pt x="2336007" y="3425031"/>
                  </a:cubicBezTo>
                  <a:cubicBezTo>
                    <a:pt x="2304257" y="3452812"/>
                    <a:pt x="2247107" y="3501231"/>
                    <a:pt x="2212182" y="3525043"/>
                  </a:cubicBezTo>
                  <a:cubicBezTo>
                    <a:pt x="2177257" y="3548855"/>
                    <a:pt x="2163763" y="3562350"/>
                    <a:pt x="2126457" y="3567906"/>
                  </a:cubicBezTo>
                  <a:cubicBezTo>
                    <a:pt x="2089151" y="3573462"/>
                    <a:pt x="2032794" y="3572668"/>
                    <a:pt x="1988344" y="3558381"/>
                  </a:cubicBezTo>
                  <a:cubicBezTo>
                    <a:pt x="1943894" y="3544094"/>
                    <a:pt x="1922463" y="3548856"/>
                    <a:pt x="1859757" y="3482181"/>
                  </a:cubicBezTo>
                  <a:cubicBezTo>
                    <a:pt x="1797051" y="3415506"/>
                    <a:pt x="1704182" y="3221037"/>
                    <a:pt x="1612107" y="3158331"/>
                  </a:cubicBezTo>
                  <a:cubicBezTo>
                    <a:pt x="1520032" y="3095625"/>
                    <a:pt x="1362076" y="3120230"/>
                    <a:pt x="1307307" y="3105943"/>
                  </a:cubicBezTo>
                  <a:cubicBezTo>
                    <a:pt x="1252538" y="3091656"/>
                    <a:pt x="1284288" y="3081337"/>
                    <a:pt x="1283494" y="3072606"/>
                  </a:cubicBezTo>
                  <a:cubicBezTo>
                    <a:pt x="1282700" y="3063875"/>
                    <a:pt x="1310482" y="3117850"/>
                    <a:pt x="1302544" y="3053556"/>
                  </a:cubicBezTo>
                  <a:cubicBezTo>
                    <a:pt x="1294607" y="2989262"/>
                    <a:pt x="1262063" y="2738437"/>
                    <a:pt x="1235869" y="2686843"/>
                  </a:cubicBezTo>
                  <a:cubicBezTo>
                    <a:pt x="1209675" y="2635249"/>
                    <a:pt x="1186657" y="2778124"/>
                    <a:pt x="1145382" y="2743993"/>
                  </a:cubicBezTo>
                  <a:cubicBezTo>
                    <a:pt x="1104107" y="2709862"/>
                    <a:pt x="1023938" y="2536031"/>
                    <a:pt x="988219" y="2482056"/>
                  </a:cubicBezTo>
                  <a:cubicBezTo>
                    <a:pt x="952500" y="2428081"/>
                    <a:pt x="932656" y="2456655"/>
                    <a:pt x="931069" y="2420143"/>
                  </a:cubicBezTo>
                  <a:cubicBezTo>
                    <a:pt x="929482" y="2383631"/>
                    <a:pt x="984250" y="2318543"/>
                    <a:pt x="978694" y="2262981"/>
                  </a:cubicBezTo>
                  <a:cubicBezTo>
                    <a:pt x="973138" y="2207419"/>
                    <a:pt x="929482" y="2119312"/>
                    <a:pt x="897732" y="2086768"/>
                  </a:cubicBezTo>
                  <a:cubicBezTo>
                    <a:pt x="865982" y="2054224"/>
                    <a:pt x="821531" y="2071687"/>
                    <a:pt x="788194" y="2067718"/>
                  </a:cubicBezTo>
                  <a:cubicBezTo>
                    <a:pt x="754857" y="2063749"/>
                    <a:pt x="719138" y="2074069"/>
                    <a:pt x="697707" y="2062956"/>
                  </a:cubicBezTo>
                  <a:cubicBezTo>
                    <a:pt x="676276" y="2051843"/>
                    <a:pt x="672307" y="2022474"/>
                    <a:pt x="659607" y="2001043"/>
                  </a:cubicBezTo>
                  <a:cubicBezTo>
                    <a:pt x="646907" y="1979612"/>
                    <a:pt x="670719" y="1961355"/>
                    <a:pt x="621507" y="1934368"/>
                  </a:cubicBezTo>
                  <a:cubicBezTo>
                    <a:pt x="572295" y="1907381"/>
                    <a:pt x="434976" y="1857374"/>
                    <a:pt x="364332" y="1839118"/>
                  </a:cubicBezTo>
                  <a:cubicBezTo>
                    <a:pt x="293688" y="1820862"/>
                    <a:pt x="242094" y="1842293"/>
                    <a:pt x="197644" y="1824831"/>
                  </a:cubicBezTo>
                  <a:cubicBezTo>
                    <a:pt x="153194" y="1807369"/>
                    <a:pt x="91282" y="1765299"/>
                    <a:pt x="59532" y="173434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697415" y="2626705"/>
              <a:ext cx="2611409" cy="3268087"/>
            </a:xfrm>
            <a:custGeom>
              <a:avLst/>
              <a:gdLst>
                <a:gd name="connsiteX0" fmla="*/ 676275 w 2628900"/>
                <a:gd name="connsiteY0" fmla="*/ 116682 h 3283744"/>
                <a:gd name="connsiteX1" fmla="*/ 657225 w 2628900"/>
                <a:gd name="connsiteY1" fmla="*/ 16669 h 3283744"/>
                <a:gd name="connsiteX2" fmla="*/ 752475 w 2628900"/>
                <a:gd name="connsiteY2" fmla="*/ 16669 h 3283744"/>
                <a:gd name="connsiteX3" fmla="*/ 842962 w 2628900"/>
                <a:gd name="connsiteY3" fmla="*/ 107157 h 3283744"/>
                <a:gd name="connsiteX4" fmla="*/ 1004887 w 2628900"/>
                <a:gd name="connsiteY4" fmla="*/ 116682 h 3283744"/>
                <a:gd name="connsiteX5" fmla="*/ 1247775 w 2628900"/>
                <a:gd name="connsiteY5" fmla="*/ 211932 h 3283744"/>
                <a:gd name="connsiteX6" fmla="*/ 1304925 w 2628900"/>
                <a:gd name="connsiteY6" fmla="*/ 283369 h 3283744"/>
                <a:gd name="connsiteX7" fmla="*/ 1376362 w 2628900"/>
                <a:gd name="connsiteY7" fmla="*/ 326232 h 3283744"/>
                <a:gd name="connsiteX8" fmla="*/ 1509712 w 2628900"/>
                <a:gd name="connsiteY8" fmla="*/ 335757 h 3283744"/>
                <a:gd name="connsiteX9" fmla="*/ 1600200 w 2628900"/>
                <a:gd name="connsiteY9" fmla="*/ 507207 h 3283744"/>
                <a:gd name="connsiteX10" fmla="*/ 1576387 w 2628900"/>
                <a:gd name="connsiteY10" fmla="*/ 673894 h 3283744"/>
                <a:gd name="connsiteX11" fmla="*/ 1690687 w 2628900"/>
                <a:gd name="connsiteY11" fmla="*/ 850107 h 3283744"/>
                <a:gd name="connsiteX12" fmla="*/ 1771650 w 2628900"/>
                <a:gd name="connsiteY12" fmla="*/ 969169 h 3283744"/>
                <a:gd name="connsiteX13" fmla="*/ 1871662 w 2628900"/>
                <a:gd name="connsiteY13" fmla="*/ 959644 h 3283744"/>
                <a:gd name="connsiteX14" fmla="*/ 1924050 w 2628900"/>
                <a:gd name="connsiteY14" fmla="*/ 1273969 h 3283744"/>
                <a:gd name="connsiteX15" fmla="*/ 1933575 w 2628900"/>
                <a:gd name="connsiteY15" fmla="*/ 1354932 h 3283744"/>
                <a:gd name="connsiteX16" fmla="*/ 2185987 w 2628900"/>
                <a:gd name="connsiteY16" fmla="*/ 1393032 h 3283744"/>
                <a:gd name="connsiteX17" fmla="*/ 2319337 w 2628900"/>
                <a:gd name="connsiteY17" fmla="*/ 1540669 h 3283744"/>
                <a:gd name="connsiteX18" fmla="*/ 2447925 w 2628900"/>
                <a:gd name="connsiteY18" fmla="*/ 1726407 h 3283744"/>
                <a:gd name="connsiteX19" fmla="*/ 2552700 w 2628900"/>
                <a:gd name="connsiteY19" fmla="*/ 1788319 h 3283744"/>
                <a:gd name="connsiteX20" fmla="*/ 2571750 w 2628900"/>
                <a:gd name="connsiteY20" fmla="*/ 1974057 h 3283744"/>
                <a:gd name="connsiteX21" fmla="*/ 2624137 w 2628900"/>
                <a:gd name="connsiteY21" fmla="*/ 2093119 h 3283744"/>
                <a:gd name="connsiteX22" fmla="*/ 2543175 w 2628900"/>
                <a:gd name="connsiteY22" fmla="*/ 2212182 h 3283744"/>
                <a:gd name="connsiteX23" fmla="*/ 2481262 w 2628900"/>
                <a:gd name="connsiteY23" fmla="*/ 2278857 h 3283744"/>
                <a:gd name="connsiteX24" fmla="*/ 2328862 w 2628900"/>
                <a:gd name="connsiteY24" fmla="*/ 2264569 h 3283744"/>
                <a:gd name="connsiteX25" fmla="*/ 2247900 w 2628900"/>
                <a:gd name="connsiteY25" fmla="*/ 2359819 h 3283744"/>
                <a:gd name="connsiteX26" fmla="*/ 2281237 w 2628900"/>
                <a:gd name="connsiteY26" fmla="*/ 2483644 h 3283744"/>
                <a:gd name="connsiteX27" fmla="*/ 2290762 w 2628900"/>
                <a:gd name="connsiteY27" fmla="*/ 2645569 h 3283744"/>
                <a:gd name="connsiteX28" fmla="*/ 2381250 w 2628900"/>
                <a:gd name="connsiteY28" fmla="*/ 2740819 h 3283744"/>
                <a:gd name="connsiteX29" fmla="*/ 2300287 w 2628900"/>
                <a:gd name="connsiteY29" fmla="*/ 2812257 h 3283744"/>
                <a:gd name="connsiteX30" fmla="*/ 2228850 w 2628900"/>
                <a:gd name="connsiteY30" fmla="*/ 2788444 h 3283744"/>
                <a:gd name="connsiteX31" fmla="*/ 2171700 w 2628900"/>
                <a:gd name="connsiteY31" fmla="*/ 2826544 h 3283744"/>
                <a:gd name="connsiteX32" fmla="*/ 2128837 w 2628900"/>
                <a:gd name="connsiteY32" fmla="*/ 2807494 h 3283744"/>
                <a:gd name="connsiteX33" fmla="*/ 2100262 w 2628900"/>
                <a:gd name="connsiteY33" fmla="*/ 2921794 h 3283744"/>
                <a:gd name="connsiteX34" fmla="*/ 2038350 w 2628900"/>
                <a:gd name="connsiteY34" fmla="*/ 2959894 h 3283744"/>
                <a:gd name="connsiteX35" fmla="*/ 1862137 w 2628900"/>
                <a:gd name="connsiteY35" fmla="*/ 2912269 h 3283744"/>
                <a:gd name="connsiteX36" fmla="*/ 1824037 w 2628900"/>
                <a:gd name="connsiteY36" fmla="*/ 2926557 h 3283744"/>
                <a:gd name="connsiteX37" fmla="*/ 1638300 w 2628900"/>
                <a:gd name="connsiteY37" fmla="*/ 2917032 h 3283744"/>
                <a:gd name="connsiteX38" fmla="*/ 1562100 w 2628900"/>
                <a:gd name="connsiteY38" fmla="*/ 3007519 h 3283744"/>
                <a:gd name="connsiteX39" fmla="*/ 1481137 w 2628900"/>
                <a:gd name="connsiteY39" fmla="*/ 3083719 h 3283744"/>
                <a:gd name="connsiteX40" fmla="*/ 1381125 w 2628900"/>
                <a:gd name="connsiteY40" fmla="*/ 3126582 h 3283744"/>
                <a:gd name="connsiteX41" fmla="*/ 1223962 w 2628900"/>
                <a:gd name="connsiteY41" fmla="*/ 3088482 h 3283744"/>
                <a:gd name="connsiteX42" fmla="*/ 1123950 w 2628900"/>
                <a:gd name="connsiteY42" fmla="*/ 3150394 h 3283744"/>
                <a:gd name="connsiteX43" fmla="*/ 981075 w 2628900"/>
                <a:gd name="connsiteY43" fmla="*/ 3174207 h 3283744"/>
                <a:gd name="connsiteX44" fmla="*/ 809625 w 2628900"/>
                <a:gd name="connsiteY44" fmla="*/ 3088482 h 3283744"/>
                <a:gd name="connsiteX45" fmla="*/ 657225 w 2628900"/>
                <a:gd name="connsiteY45" fmla="*/ 3064669 h 3283744"/>
                <a:gd name="connsiteX46" fmla="*/ 509587 w 2628900"/>
                <a:gd name="connsiteY46" fmla="*/ 3131344 h 3283744"/>
                <a:gd name="connsiteX47" fmla="*/ 395287 w 2628900"/>
                <a:gd name="connsiteY47" fmla="*/ 3226594 h 3283744"/>
                <a:gd name="connsiteX48" fmla="*/ 261937 w 2628900"/>
                <a:gd name="connsiteY48" fmla="*/ 3269457 h 3283744"/>
                <a:gd name="connsiteX49" fmla="*/ 90487 w 2628900"/>
                <a:gd name="connsiteY49" fmla="*/ 3140869 h 3283744"/>
                <a:gd name="connsiteX50" fmla="*/ 23812 w 2628900"/>
                <a:gd name="connsiteY50" fmla="*/ 3017044 h 3283744"/>
                <a:gd name="connsiteX51" fmla="*/ 33337 w 2628900"/>
                <a:gd name="connsiteY51" fmla="*/ 2907507 h 3283744"/>
                <a:gd name="connsiteX52" fmla="*/ 19050 w 2628900"/>
                <a:gd name="connsiteY52" fmla="*/ 2788444 h 3283744"/>
                <a:gd name="connsiteX53" fmla="*/ 147637 w 2628900"/>
                <a:gd name="connsiteY53" fmla="*/ 2736057 h 3283744"/>
                <a:gd name="connsiteX54" fmla="*/ 304800 w 2628900"/>
                <a:gd name="connsiteY54" fmla="*/ 2678907 h 3283744"/>
                <a:gd name="connsiteX55" fmla="*/ 309562 w 2628900"/>
                <a:gd name="connsiteY55" fmla="*/ 2626519 h 3283744"/>
                <a:gd name="connsiteX56" fmla="*/ 223837 w 2628900"/>
                <a:gd name="connsiteY56" fmla="*/ 2545557 h 3283744"/>
                <a:gd name="connsiteX57" fmla="*/ 242887 w 2628900"/>
                <a:gd name="connsiteY57" fmla="*/ 2459832 h 3283744"/>
                <a:gd name="connsiteX58" fmla="*/ 285750 w 2628900"/>
                <a:gd name="connsiteY58" fmla="*/ 2374107 h 3283744"/>
                <a:gd name="connsiteX59" fmla="*/ 347662 w 2628900"/>
                <a:gd name="connsiteY59" fmla="*/ 2426494 h 3283744"/>
                <a:gd name="connsiteX60" fmla="*/ 457200 w 2628900"/>
                <a:gd name="connsiteY60" fmla="*/ 2397919 h 3283744"/>
                <a:gd name="connsiteX61" fmla="*/ 533400 w 2628900"/>
                <a:gd name="connsiteY61" fmla="*/ 2293144 h 3283744"/>
                <a:gd name="connsiteX62" fmla="*/ 404812 w 2628900"/>
                <a:gd name="connsiteY62" fmla="*/ 2183607 h 3283744"/>
                <a:gd name="connsiteX63" fmla="*/ 476250 w 2628900"/>
                <a:gd name="connsiteY63" fmla="*/ 2059782 h 3283744"/>
                <a:gd name="connsiteX64" fmla="*/ 600075 w 2628900"/>
                <a:gd name="connsiteY64" fmla="*/ 2021682 h 3283744"/>
                <a:gd name="connsiteX65" fmla="*/ 595312 w 2628900"/>
                <a:gd name="connsiteY65" fmla="*/ 1940719 h 3283744"/>
                <a:gd name="connsiteX66" fmla="*/ 671512 w 2628900"/>
                <a:gd name="connsiteY66" fmla="*/ 1902619 h 3283744"/>
                <a:gd name="connsiteX67" fmla="*/ 709612 w 2628900"/>
                <a:gd name="connsiteY67" fmla="*/ 1769269 h 3283744"/>
                <a:gd name="connsiteX68" fmla="*/ 619125 w 2628900"/>
                <a:gd name="connsiteY68" fmla="*/ 1678782 h 3283744"/>
                <a:gd name="connsiteX69" fmla="*/ 638175 w 2628900"/>
                <a:gd name="connsiteY69" fmla="*/ 1497807 h 3283744"/>
                <a:gd name="connsiteX70" fmla="*/ 557212 w 2628900"/>
                <a:gd name="connsiteY70" fmla="*/ 1497807 h 3283744"/>
                <a:gd name="connsiteX71" fmla="*/ 433387 w 2628900"/>
                <a:gd name="connsiteY71" fmla="*/ 1412082 h 3283744"/>
                <a:gd name="connsiteX72" fmla="*/ 442912 w 2628900"/>
                <a:gd name="connsiteY72" fmla="*/ 1316832 h 3283744"/>
                <a:gd name="connsiteX73" fmla="*/ 376237 w 2628900"/>
                <a:gd name="connsiteY73" fmla="*/ 1231107 h 3283744"/>
                <a:gd name="connsiteX74" fmla="*/ 552450 w 2628900"/>
                <a:gd name="connsiteY74" fmla="*/ 1154907 h 3283744"/>
                <a:gd name="connsiteX75" fmla="*/ 595312 w 2628900"/>
                <a:gd name="connsiteY75" fmla="*/ 983457 h 3283744"/>
                <a:gd name="connsiteX76" fmla="*/ 671512 w 2628900"/>
                <a:gd name="connsiteY76" fmla="*/ 835819 h 3283744"/>
                <a:gd name="connsiteX77" fmla="*/ 704850 w 2628900"/>
                <a:gd name="connsiteY77" fmla="*/ 673894 h 3283744"/>
                <a:gd name="connsiteX78" fmla="*/ 690562 w 2628900"/>
                <a:gd name="connsiteY78" fmla="*/ 550069 h 3283744"/>
                <a:gd name="connsiteX79" fmla="*/ 619125 w 2628900"/>
                <a:gd name="connsiteY79" fmla="*/ 359569 h 3283744"/>
                <a:gd name="connsiteX80" fmla="*/ 671512 w 2628900"/>
                <a:gd name="connsiteY80" fmla="*/ 283369 h 3283744"/>
                <a:gd name="connsiteX81" fmla="*/ 704850 w 2628900"/>
                <a:gd name="connsiteY81" fmla="*/ 183357 h 3283744"/>
                <a:gd name="connsiteX82" fmla="*/ 676275 w 2628900"/>
                <a:gd name="connsiteY82" fmla="*/ 116682 h 3283744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63310 w 2611409"/>
                <a:gd name="connsiteY11" fmla="*/ 669139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1920498 w 2611409"/>
                <a:gd name="connsiteY16" fmla="*/ 1350177 h 3268087"/>
                <a:gd name="connsiteX17" fmla="*/ 2172910 w 2611409"/>
                <a:gd name="connsiteY17" fmla="*/ 1388277 h 3268087"/>
                <a:gd name="connsiteX18" fmla="*/ 2306260 w 2611409"/>
                <a:gd name="connsiteY18" fmla="*/ 1535914 h 3268087"/>
                <a:gd name="connsiteX19" fmla="*/ 2434848 w 2611409"/>
                <a:gd name="connsiteY19" fmla="*/ 1721652 h 3268087"/>
                <a:gd name="connsiteX20" fmla="*/ 2539623 w 2611409"/>
                <a:gd name="connsiteY20" fmla="*/ 1783564 h 3268087"/>
                <a:gd name="connsiteX21" fmla="*/ 2558673 w 2611409"/>
                <a:gd name="connsiteY21" fmla="*/ 1969302 h 3268087"/>
                <a:gd name="connsiteX22" fmla="*/ 2611060 w 2611409"/>
                <a:gd name="connsiteY22" fmla="*/ 2088364 h 3268087"/>
                <a:gd name="connsiteX23" fmla="*/ 2530098 w 2611409"/>
                <a:gd name="connsiteY23" fmla="*/ 2207427 h 3268087"/>
                <a:gd name="connsiteX24" fmla="*/ 2468185 w 2611409"/>
                <a:gd name="connsiteY24" fmla="*/ 2274102 h 3268087"/>
                <a:gd name="connsiteX25" fmla="*/ 2315785 w 2611409"/>
                <a:gd name="connsiteY25" fmla="*/ 2259814 h 3268087"/>
                <a:gd name="connsiteX26" fmla="*/ 2234823 w 2611409"/>
                <a:gd name="connsiteY26" fmla="*/ 2355064 h 3268087"/>
                <a:gd name="connsiteX27" fmla="*/ 2268160 w 2611409"/>
                <a:gd name="connsiteY27" fmla="*/ 2478889 h 3268087"/>
                <a:gd name="connsiteX28" fmla="*/ 2277685 w 2611409"/>
                <a:gd name="connsiteY28" fmla="*/ 2640814 h 3268087"/>
                <a:gd name="connsiteX29" fmla="*/ 2368173 w 2611409"/>
                <a:gd name="connsiteY29" fmla="*/ 2736064 h 3268087"/>
                <a:gd name="connsiteX30" fmla="*/ 2287210 w 2611409"/>
                <a:gd name="connsiteY30" fmla="*/ 2807502 h 3268087"/>
                <a:gd name="connsiteX31" fmla="*/ 2215773 w 2611409"/>
                <a:gd name="connsiteY31" fmla="*/ 2783689 h 3268087"/>
                <a:gd name="connsiteX32" fmla="*/ 2158623 w 2611409"/>
                <a:gd name="connsiteY32" fmla="*/ 2821789 h 3268087"/>
                <a:gd name="connsiteX33" fmla="*/ 2115760 w 2611409"/>
                <a:gd name="connsiteY33" fmla="*/ 2802739 h 3268087"/>
                <a:gd name="connsiteX34" fmla="*/ 2087185 w 2611409"/>
                <a:gd name="connsiteY34" fmla="*/ 2917039 h 3268087"/>
                <a:gd name="connsiteX35" fmla="*/ 2025273 w 2611409"/>
                <a:gd name="connsiteY35" fmla="*/ 2955139 h 3268087"/>
                <a:gd name="connsiteX36" fmla="*/ 1849060 w 2611409"/>
                <a:gd name="connsiteY36" fmla="*/ 2907514 h 3268087"/>
                <a:gd name="connsiteX37" fmla="*/ 1810960 w 2611409"/>
                <a:gd name="connsiteY37" fmla="*/ 2921802 h 3268087"/>
                <a:gd name="connsiteX38" fmla="*/ 1625223 w 2611409"/>
                <a:gd name="connsiteY38" fmla="*/ 2912277 h 3268087"/>
                <a:gd name="connsiteX39" fmla="*/ 1549023 w 2611409"/>
                <a:gd name="connsiteY39" fmla="*/ 3002764 h 3268087"/>
                <a:gd name="connsiteX40" fmla="*/ 1468060 w 2611409"/>
                <a:gd name="connsiteY40" fmla="*/ 3078964 h 3268087"/>
                <a:gd name="connsiteX41" fmla="*/ 1368048 w 2611409"/>
                <a:gd name="connsiteY41" fmla="*/ 3121827 h 3268087"/>
                <a:gd name="connsiteX42" fmla="*/ 1210885 w 2611409"/>
                <a:gd name="connsiteY42" fmla="*/ 3083727 h 3268087"/>
                <a:gd name="connsiteX43" fmla="*/ 1110873 w 2611409"/>
                <a:gd name="connsiteY43" fmla="*/ 3145639 h 3268087"/>
                <a:gd name="connsiteX44" fmla="*/ 967998 w 2611409"/>
                <a:gd name="connsiteY44" fmla="*/ 3169452 h 3268087"/>
                <a:gd name="connsiteX45" fmla="*/ 796548 w 2611409"/>
                <a:gd name="connsiteY45" fmla="*/ 3083727 h 3268087"/>
                <a:gd name="connsiteX46" fmla="*/ 644148 w 2611409"/>
                <a:gd name="connsiteY46" fmla="*/ 3059914 h 3268087"/>
                <a:gd name="connsiteX47" fmla="*/ 496510 w 2611409"/>
                <a:gd name="connsiteY47" fmla="*/ 3126589 h 3268087"/>
                <a:gd name="connsiteX48" fmla="*/ 382210 w 2611409"/>
                <a:gd name="connsiteY48" fmla="*/ 3221839 h 3268087"/>
                <a:gd name="connsiteX49" fmla="*/ 248860 w 2611409"/>
                <a:gd name="connsiteY49" fmla="*/ 3264702 h 3268087"/>
                <a:gd name="connsiteX50" fmla="*/ 77410 w 2611409"/>
                <a:gd name="connsiteY50" fmla="*/ 3136114 h 3268087"/>
                <a:gd name="connsiteX51" fmla="*/ 10735 w 2611409"/>
                <a:gd name="connsiteY51" fmla="*/ 3012289 h 3268087"/>
                <a:gd name="connsiteX52" fmla="*/ 20260 w 2611409"/>
                <a:gd name="connsiteY52" fmla="*/ 2902752 h 3268087"/>
                <a:gd name="connsiteX53" fmla="*/ 5973 w 2611409"/>
                <a:gd name="connsiteY53" fmla="*/ 2783689 h 3268087"/>
                <a:gd name="connsiteX54" fmla="*/ 134560 w 2611409"/>
                <a:gd name="connsiteY54" fmla="*/ 2731302 h 3268087"/>
                <a:gd name="connsiteX55" fmla="*/ 291723 w 2611409"/>
                <a:gd name="connsiteY55" fmla="*/ 2674152 h 3268087"/>
                <a:gd name="connsiteX56" fmla="*/ 296485 w 2611409"/>
                <a:gd name="connsiteY56" fmla="*/ 2621764 h 3268087"/>
                <a:gd name="connsiteX57" fmla="*/ 210760 w 2611409"/>
                <a:gd name="connsiteY57" fmla="*/ 2540802 h 3268087"/>
                <a:gd name="connsiteX58" fmla="*/ 229810 w 2611409"/>
                <a:gd name="connsiteY58" fmla="*/ 2455077 h 3268087"/>
                <a:gd name="connsiteX59" fmla="*/ 272673 w 2611409"/>
                <a:gd name="connsiteY59" fmla="*/ 2369352 h 3268087"/>
                <a:gd name="connsiteX60" fmla="*/ 334585 w 2611409"/>
                <a:gd name="connsiteY60" fmla="*/ 2421739 h 3268087"/>
                <a:gd name="connsiteX61" fmla="*/ 444123 w 2611409"/>
                <a:gd name="connsiteY61" fmla="*/ 2393164 h 3268087"/>
                <a:gd name="connsiteX62" fmla="*/ 520323 w 2611409"/>
                <a:gd name="connsiteY62" fmla="*/ 2288389 h 3268087"/>
                <a:gd name="connsiteX63" fmla="*/ 391735 w 2611409"/>
                <a:gd name="connsiteY63" fmla="*/ 2178852 h 3268087"/>
                <a:gd name="connsiteX64" fmla="*/ 463173 w 2611409"/>
                <a:gd name="connsiteY64" fmla="*/ 2055027 h 3268087"/>
                <a:gd name="connsiteX65" fmla="*/ 586998 w 2611409"/>
                <a:gd name="connsiteY65" fmla="*/ 2016927 h 3268087"/>
                <a:gd name="connsiteX66" fmla="*/ 582235 w 2611409"/>
                <a:gd name="connsiteY66" fmla="*/ 1935964 h 3268087"/>
                <a:gd name="connsiteX67" fmla="*/ 658435 w 2611409"/>
                <a:gd name="connsiteY67" fmla="*/ 1897864 h 3268087"/>
                <a:gd name="connsiteX68" fmla="*/ 696535 w 2611409"/>
                <a:gd name="connsiteY68" fmla="*/ 1764514 h 3268087"/>
                <a:gd name="connsiteX69" fmla="*/ 606048 w 2611409"/>
                <a:gd name="connsiteY69" fmla="*/ 1674027 h 3268087"/>
                <a:gd name="connsiteX70" fmla="*/ 625098 w 2611409"/>
                <a:gd name="connsiteY70" fmla="*/ 1493052 h 3268087"/>
                <a:gd name="connsiteX71" fmla="*/ 544135 w 2611409"/>
                <a:gd name="connsiteY71" fmla="*/ 1493052 h 3268087"/>
                <a:gd name="connsiteX72" fmla="*/ 420310 w 2611409"/>
                <a:gd name="connsiteY72" fmla="*/ 1407327 h 3268087"/>
                <a:gd name="connsiteX73" fmla="*/ 429835 w 2611409"/>
                <a:gd name="connsiteY73" fmla="*/ 1312077 h 3268087"/>
                <a:gd name="connsiteX74" fmla="*/ 363160 w 2611409"/>
                <a:gd name="connsiteY74" fmla="*/ 1226352 h 3268087"/>
                <a:gd name="connsiteX75" fmla="*/ 539373 w 2611409"/>
                <a:gd name="connsiteY75" fmla="*/ 1150152 h 3268087"/>
                <a:gd name="connsiteX76" fmla="*/ 582235 w 2611409"/>
                <a:gd name="connsiteY76" fmla="*/ 978702 h 3268087"/>
                <a:gd name="connsiteX77" fmla="*/ 658435 w 2611409"/>
                <a:gd name="connsiteY77" fmla="*/ 831064 h 3268087"/>
                <a:gd name="connsiteX78" fmla="*/ 691773 w 2611409"/>
                <a:gd name="connsiteY78" fmla="*/ 669139 h 3268087"/>
                <a:gd name="connsiteX79" fmla="*/ 677485 w 2611409"/>
                <a:gd name="connsiteY79" fmla="*/ 545314 h 3268087"/>
                <a:gd name="connsiteX80" fmla="*/ 606048 w 2611409"/>
                <a:gd name="connsiteY80" fmla="*/ 354814 h 3268087"/>
                <a:gd name="connsiteX81" fmla="*/ 658435 w 2611409"/>
                <a:gd name="connsiteY81" fmla="*/ 278614 h 3268087"/>
                <a:gd name="connsiteX82" fmla="*/ 691773 w 2611409"/>
                <a:gd name="connsiteY82" fmla="*/ 178602 h 3268087"/>
                <a:gd name="connsiteX83" fmla="*/ 663198 w 2611409"/>
                <a:gd name="connsiteY83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1920498 w 2611409"/>
                <a:gd name="connsiteY16" fmla="*/ 1350177 h 3268087"/>
                <a:gd name="connsiteX17" fmla="*/ 2172910 w 2611409"/>
                <a:gd name="connsiteY17" fmla="*/ 1388277 h 3268087"/>
                <a:gd name="connsiteX18" fmla="*/ 2306260 w 2611409"/>
                <a:gd name="connsiteY18" fmla="*/ 1535914 h 3268087"/>
                <a:gd name="connsiteX19" fmla="*/ 2434848 w 2611409"/>
                <a:gd name="connsiteY19" fmla="*/ 1721652 h 3268087"/>
                <a:gd name="connsiteX20" fmla="*/ 2539623 w 2611409"/>
                <a:gd name="connsiteY20" fmla="*/ 1783564 h 3268087"/>
                <a:gd name="connsiteX21" fmla="*/ 2558673 w 2611409"/>
                <a:gd name="connsiteY21" fmla="*/ 1969302 h 3268087"/>
                <a:gd name="connsiteX22" fmla="*/ 2611060 w 2611409"/>
                <a:gd name="connsiteY22" fmla="*/ 2088364 h 3268087"/>
                <a:gd name="connsiteX23" fmla="*/ 2530098 w 2611409"/>
                <a:gd name="connsiteY23" fmla="*/ 2207427 h 3268087"/>
                <a:gd name="connsiteX24" fmla="*/ 2468185 w 2611409"/>
                <a:gd name="connsiteY24" fmla="*/ 2274102 h 3268087"/>
                <a:gd name="connsiteX25" fmla="*/ 2315785 w 2611409"/>
                <a:gd name="connsiteY25" fmla="*/ 2259814 h 3268087"/>
                <a:gd name="connsiteX26" fmla="*/ 2234823 w 2611409"/>
                <a:gd name="connsiteY26" fmla="*/ 2355064 h 3268087"/>
                <a:gd name="connsiteX27" fmla="*/ 2268160 w 2611409"/>
                <a:gd name="connsiteY27" fmla="*/ 2478889 h 3268087"/>
                <a:gd name="connsiteX28" fmla="*/ 2277685 w 2611409"/>
                <a:gd name="connsiteY28" fmla="*/ 2640814 h 3268087"/>
                <a:gd name="connsiteX29" fmla="*/ 2368173 w 2611409"/>
                <a:gd name="connsiteY29" fmla="*/ 2736064 h 3268087"/>
                <a:gd name="connsiteX30" fmla="*/ 2287210 w 2611409"/>
                <a:gd name="connsiteY30" fmla="*/ 2807502 h 3268087"/>
                <a:gd name="connsiteX31" fmla="*/ 2215773 w 2611409"/>
                <a:gd name="connsiteY31" fmla="*/ 2783689 h 3268087"/>
                <a:gd name="connsiteX32" fmla="*/ 2158623 w 2611409"/>
                <a:gd name="connsiteY32" fmla="*/ 2821789 h 3268087"/>
                <a:gd name="connsiteX33" fmla="*/ 2115760 w 2611409"/>
                <a:gd name="connsiteY33" fmla="*/ 2802739 h 3268087"/>
                <a:gd name="connsiteX34" fmla="*/ 2087185 w 2611409"/>
                <a:gd name="connsiteY34" fmla="*/ 2917039 h 3268087"/>
                <a:gd name="connsiteX35" fmla="*/ 2025273 w 2611409"/>
                <a:gd name="connsiteY35" fmla="*/ 2955139 h 3268087"/>
                <a:gd name="connsiteX36" fmla="*/ 1849060 w 2611409"/>
                <a:gd name="connsiteY36" fmla="*/ 2907514 h 3268087"/>
                <a:gd name="connsiteX37" fmla="*/ 1810960 w 2611409"/>
                <a:gd name="connsiteY37" fmla="*/ 2921802 h 3268087"/>
                <a:gd name="connsiteX38" fmla="*/ 1625223 w 2611409"/>
                <a:gd name="connsiteY38" fmla="*/ 2912277 h 3268087"/>
                <a:gd name="connsiteX39" fmla="*/ 1549023 w 2611409"/>
                <a:gd name="connsiteY39" fmla="*/ 3002764 h 3268087"/>
                <a:gd name="connsiteX40" fmla="*/ 1468060 w 2611409"/>
                <a:gd name="connsiteY40" fmla="*/ 3078964 h 3268087"/>
                <a:gd name="connsiteX41" fmla="*/ 1368048 w 2611409"/>
                <a:gd name="connsiteY41" fmla="*/ 3121827 h 3268087"/>
                <a:gd name="connsiteX42" fmla="*/ 1210885 w 2611409"/>
                <a:gd name="connsiteY42" fmla="*/ 3083727 h 3268087"/>
                <a:gd name="connsiteX43" fmla="*/ 1110873 w 2611409"/>
                <a:gd name="connsiteY43" fmla="*/ 3145639 h 3268087"/>
                <a:gd name="connsiteX44" fmla="*/ 967998 w 2611409"/>
                <a:gd name="connsiteY44" fmla="*/ 3169452 h 3268087"/>
                <a:gd name="connsiteX45" fmla="*/ 796548 w 2611409"/>
                <a:gd name="connsiteY45" fmla="*/ 3083727 h 3268087"/>
                <a:gd name="connsiteX46" fmla="*/ 644148 w 2611409"/>
                <a:gd name="connsiteY46" fmla="*/ 3059914 h 3268087"/>
                <a:gd name="connsiteX47" fmla="*/ 496510 w 2611409"/>
                <a:gd name="connsiteY47" fmla="*/ 3126589 h 3268087"/>
                <a:gd name="connsiteX48" fmla="*/ 382210 w 2611409"/>
                <a:gd name="connsiteY48" fmla="*/ 3221839 h 3268087"/>
                <a:gd name="connsiteX49" fmla="*/ 248860 w 2611409"/>
                <a:gd name="connsiteY49" fmla="*/ 3264702 h 3268087"/>
                <a:gd name="connsiteX50" fmla="*/ 77410 w 2611409"/>
                <a:gd name="connsiteY50" fmla="*/ 3136114 h 3268087"/>
                <a:gd name="connsiteX51" fmla="*/ 10735 w 2611409"/>
                <a:gd name="connsiteY51" fmla="*/ 3012289 h 3268087"/>
                <a:gd name="connsiteX52" fmla="*/ 20260 w 2611409"/>
                <a:gd name="connsiteY52" fmla="*/ 2902752 h 3268087"/>
                <a:gd name="connsiteX53" fmla="*/ 5973 w 2611409"/>
                <a:gd name="connsiteY53" fmla="*/ 2783689 h 3268087"/>
                <a:gd name="connsiteX54" fmla="*/ 134560 w 2611409"/>
                <a:gd name="connsiteY54" fmla="*/ 2731302 h 3268087"/>
                <a:gd name="connsiteX55" fmla="*/ 291723 w 2611409"/>
                <a:gd name="connsiteY55" fmla="*/ 2674152 h 3268087"/>
                <a:gd name="connsiteX56" fmla="*/ 296485 w 2611409"/>
                <a:gd name="connsiteY56" fmla="*/ 2621764 h 3268087"/>
                <a:gd name="connsiteX57" fmla="*/ 210760 w 2611409"/>
                <a:gd name="connsiteY57" fmla="*/ 2540802 h 3268087"/>
                <a:gd name="connsiteX58" fmla="*/ 229810 w 2611409"/>
                <a:gd name="connsiteY58" fmla="*/ 2455077 h 3268087"/>
                <a:gd name="connsiteX59" fmla="*/ 272673 w 2611409"/>
                <a:gd name="connsiteY59" fmla="*/ 2369352 h 3268087"/>
                <a:gd name="connsiteX60" fmla="*/ 334585 w 2611409"/>
                <a:gd name="connsiteY60" fmla="*/ 2421739 h 3268087"/>
                <a:gd name="connsiteX61" fmla="*/ 444123 w 2611409"/>
                <a:gd name="connsiteY61" fmla="*/ 2393164 h 3268087"/>
                <a:gd name="connsiteX62" fmla="*/ 520323 w 2611409"/>
                <a:gd name="connsiteY62" fmla="*/ 2288389 h 3268087"/>
                <a:gd name="connsiteX63" fmla="*/ 391735 w 2611409"/>
                <a:gd name="connsiteY63" fmla="*/ 2178852 h 3268087"/>
                <a:gd name="connsiteX64" fmla="*/ 463173 w 2611409"/>
                <a:gd name="connsiteY64" fmla="*/ 2055027 h 3268087"/>
                <a:gd name="connsiteX65" fmla="*/ 586998 w 2611409"/>
                <a:gd name="connsiteY65" fmla="*/ 2016927 h 3268087"/>
                <a:gd name="connsiteX66" fmla="*/ 582235 w 2611409"/>
                <a:gd name="connsiteY66" fmla="*/ 1935964 h 3268087"/>
                <a:gd name="connsiteX67" fmla="*/ 658435 w 2611409"/>
                <a:gd name="connsiteY67" fmla="*/ 1897864 h 3268087"/>
                <a:gd name="connsiteX68" fmla="*/ 696535 w 2611409"/>
                <a:gd name="connsiteY68" fmla="*/ 1764514 h 3268087"/>
                <a:gd name="connsiteX69" fmla="*/ 606048 w 2611409"/>
                <a:gd name="connsiteY69" fmla="*/ 1674027 h 3268087"/>
                <a:gd name="connsiteX70" fmla="*/ 625098 w 2611409"/>
                <a:gd name="connsiteY70" fmla="*/ 1493052 h 3268087"/>
                <a:gd name="connsiteX71" fmla="*/ 544135 w 2611409"/>
                <a:gd name="connsiteY71" fmla="*/ 1493052 h 3268087"/>
                <a:gd name="connsiteX72" fmla="*/ 420310 w 2611409"/>
                <a:gd name="connsiteY72" fmla="*/ 1407327 h 3268087"/>
                <a:gd name="connsiteX73" fmla="*/ 429835 w 2611409"/>
                <a:gd name="connsiteY73" fmla="*/ 1312077 h 3268087"/>
                <a:gd name="connsiteX74" fmla="*/ 363160 w 2611409"/>
                <a:gd name="connsiteY74" fmla="*/ 1226352 h 3268087"/>
                <a:gd name="connsiteX75" fmla="*/ 539373 w 2611409"/>
                <a:gd name="connsiteY75" fmla="*/ 1150152 h 3268087"/>
                <a:gd name="connsiteX76" fmla="*/ 582235 w 2611409"/>
                <a:gd name="connsiteY76" fmla="*/ 978702 h 3268087"/>
                <a:gd name="connsiteX77" fmla="*/ 658435 w 2611409"/>
                <a:gd name="connsiteY77" fmla="*/ 831064 h 3268087"/>
                <a:gd name="connsiteX78" fmla="*/ 691773 w 2611409"/>
                <a:gd name="connsiteY78" fmla="*/ 669139 h 3268087"/>
                <a:gd name="connsiteX79" fmla="*/ 677485 w 2611409"/>
                <a:gd name="connsiteY79" fmla="*/ 545314 h 3268087"/>
                <a:gd name="connsiteX80" fmla="*/ 606048 w 2611409"/>
                <a:gd name="connsiteY80" fmla="*/ 354814 h 3268087"/>
                <a:gd name="connsiteX81" fmla="*/ 658435 w 2611409"/>
                <a:gd name="connsiteY81" fmla="*/ 278614 h 3268087"/>
                <a:gd name="connsiteX82" fmla="*/ 691773 w 2611409"/>
                <a:gd name="connsiteY82" fmla="*/ 178602 h 3268087"/>
                <a:gd name="connsiteX83" fmla="*/ 663198 w 2611409"/>
                <a:gd name="connsiteY83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10973 w 2611409"/>
                <a:gd name="connsiteY15" fmla="*/ 1269214 h 3268087"/>
                <a:gd name="connsiteX16" fmla="*/ 2172910 w 2611409"/>
                <a:gd name="connsiteY16" fmla="*/ 1388277 h 3268087"/>
                <a:gd name="connsiteX17" fmla="*/ 2306260 w 2611409"/>
                <a:gd name="connsiteY17" fmla="*/ 1535914 h 3268087"/>
                <a:gd name="connsiteX18" fmla="*/ 2434848 w 2611409"/>
                <a:gd name="connsiteY18" fmla="*/ 1721652 h 3268087"/>
                <a:gd name="connsiteX19" fmla="*/ 2539623 w 2611409"/>
                <a:gd name="connsiteY19" fmla="*/ 1783564 h 3268087"/>
                <a:gd name="connsiteX20" fmla="*/ 2558673 w 2611409"/>
                <a:gd name="connsiteY20" fmla="*/ 1969302 h 3268087"/>
                <a:gd name="connsiteX21" fmla="*/ 2611060 w 2611409"/>
                <a:gd name="connsiteY21" fmla="*/ 2088364 h 3268087"/>
                <a:gd name="connsiteX22" fmla="*/ 2530098 w 2611409"/>
                <a:gd name="connsiteY22" fmla="*/ 2207427 h 3268087"/>
                <a:gd name="connsiteX23" fmla="*/ 2468185 w 2611409"/>
                <a:gd name="connsiteY23" fmla="*/ 2274102 h 3268087"/>
                <a:gd name="connsiteX24" fmla="*/ 2315785 w 2611409"/>
                <a:gd name="connsiteY24" fmla="*/ 2259814 h 3268087"/>
                <a:gd name="connsiteX25" fmla="*/ 2234823 w 2611409"/>
                <a:gd name="connsiteY25" fmla="*/ 2355064 h 3268087"/>
                <a:gd name="connsiteX26" fmla="*/ 2268160 w 2611409"/>
                <a:gd name="connsiteY26" fmla="*/ 2478889 h 3268087"/>
                <a:gd name="connsiteX27" fmla="*/ 2277685 w 2611409"/>
                <a:gd name="connsiteY27" fmla="*/ 2640814 h 3268087"/>
                <a:gd name="connsiteX28" fmla="*/ 2368173 w 2611409"/>
                <a:gd name="connsiteY28" fmla="*/ 2736064 h 3268087"/>
                <a:gd name="connsiteX29" fmla="*/ 2287210 w 2611409"/>
                <a:gd name="connsiteY29" fmla="*/ 2807502 h 3268087"/>
                <a:gd name="connsiteX30" fmla="*/ 2215773 w 2611409"/>
                <a:gd name="connsiteY30" fmla="*/ 2783689 h 3268087"/>
                <a:gd name="connsiteX31" fmla="*/ 2158623 w 2611409"/>
                <a:gd name="connsiteY31" fmla="*/ 2821789 h 3268087"/>
                <a:gd name="connsiteX32" fmla="*/ 2115760 w 2611409"/>
                <a:gd name="connsiteY32" fmla="*/ 2802739 h 3268087"/>
                <a:gd name="connsiteX33" fmla="*/ 2087185 w 2611409"/>
                <a:gd name="connsiteY33" fmla="*/ 2917039 h 3268087"/>
                <a:gd name="connsiteX34" fmla="*/ 2025273 w 2611409"/>
                <a:gd name="connsiteY34" fmla="*/ 2955139 h 3268087"/>
                <a:gd name="connsiteX35" fmla="*/ 1849060 w 2611409"/>
                <a:gd name="connsiteY35" fmla="*/ 2907514 h 3268087"/>
                <a:gd name="connsiteX36" fmla="*/ 1810960 w 2611409"/>
                <a:gd name="connsiteY36" fmla="*/ 2921802 h 3268087"/>
                <a:gd name="connsiteX37" fmla="*/ 1625223 w 2611409"/>
                <a:gd name="connsiteY37" fmla="*/ 2912277 h 3268087"/>
                <a:gd name="connsiteX38" fmla="*/ 1549023 w 2611409"/>
                <a:gd name="connsiteY38" fmla="*/ 3002764 h 3268087"/>
                <a:gd name="connsiteX39" fmla="*/ 1468060 w 2611409"/>
                <a:gd name="connsiteY39" fmla="*/ 3078964 h 3268087"/>
                <a:gd name="connsiteX40" fmla="*/ 1368048 w 2611409"/>
                <a:gd name="connsiteY40" fmla="*/ 3121827 h 3268087"/>
                <a:gd name="connsiteX41" fmla="*/ 1210885 w 2611409"/>
                <a:gd name="connsiteY41" fmla="*/ 3083727 h 3268087"/>
                <a:gd name="connsiteX42" fmla="*/ 1110873 w 2611409"/>
                <a:gd name="connsiteY42" fmla="*/ 3145639 h 3268087"/>
                <a:gd name="connsiteX43" fmla="*/ 967998 w 2611409"/>
                <a:gd name="connsiteY43" fmla="*/ 3169452 h 3268087"/>
                <a:gd name="connsiteX44" fmla="*/ 796548 w 2611409"/>
                <a:gd name="connsiteY44" fmla="*/ 3083727 h 3268087"/>
                <a:gd name="connsiteX45" fmla="*/ 644148 w 2611409"/>
                <a:gd name="connsiteY45" fmla="*/ 3059914 h 3268087"/>
                <a:gd name="connsiteX46" fmla="*/ 496510 w 2611409"/>
                <a:gd name="connsiteY46" fmla="*/ 3126589 h 3268087"/>
                <a:gd name="connsiteX47" fmla="*/ 382210 w 2611409"/>
                <a:gd name="connsiteY47" fmla="*/ 3221839 h 3268087"/>
                <a:gd name="connsiteX48" fmla="*/ 248860 w 2611409"/>
                <a:gd name="connsiteY48" fmla="*/ 3264702 h 3268087"/>
                <a:gd name="connsiteX49" fmla="*/ 77410 w 2611409"/>
                <a:gd name="connsiteY49" fmla="*/ 3136114 h 3268087"/>
                <a:gd name="connsiteX50" fmla="*/ 10735 w 2611409"/>
                <a:gd name="connsiteY50" fmla="*/ 3012289 h 3268087"/>
                <a:gd name="connsiteX51" fmla="*/ 20260 w 2611409"/>
                <a:gd name="connsiteY51" fmla="*/ 2902752 h 3268087"/>
                <a:gd name="connsiteX52" fmla="*/ 5973 w 2611409"/>
                <a:gd name="connsiteY52" fmla="*/ 2783689 h 3268087"/>
                <a:gd name="connsiteX53" fmla="*/ 134560 w 2611409"/>
                <a:gd name="connsiteY53" fmla="*/ 2731302 h 3268087"/>
                <a:gd name="connsiteX54" fmla="*/ 291723 w 2611409"/>
                <a:gd name="connsiteY54" fmla="*/ 2674152 h 3268087"/>
                <a:gd name="connsiteX55" fmla="*/ 296485 w 2611409"/>
                <a:gd name="connsiteY55" fmla="*/ 2621764 h 3268087"/>
                <a:gd name="connsiteX56" fmla="*/ 210760 w 2611409"/>
                <a:gd name="connsiteY56" fmla="*/ 2540802 h 3268087"/>
                <a:gd name="connsiteX57" fmla="*/ 229810 w 2611409"/>
                <a:gd name="connsiteY57" fmla="*/ 2455077 h 3268087"/>
                <a:gd name="connsiteX58" fmla="*/ 272673 w 2611409"/>
                <a:gd name="connsiteY58" fmla="*/ 2369352 h 3268087"/>
                <a:gd name="connsiteX59" fmla="*/ 334585 w 2611409"/>
                <a:gd name="connsiteY59" fmla="*/ 2421739 h 3268087"/>
                <a:gd name="connsiteX60" fmla="*/ 444123 w 2611409"/>
                <a:gd name="connsiteY60" fmla="*/ 2393164 h 3268087"/>
                <a:gd name="connsiteX61" fmla="*/ 520323 w 2611409"/>
                <a:gd name="connsiteY61" fmla="*/ 2288389 h 3268087"/>
                <a:gd name="connsiteX62" fmla="*/ 391735 w 2611409"/>
                <a:gd name="connsiteY62" fmla="*/ 2178852 h 3268087"/>
                <a:gd name="connsiteX63" fmla="*/ 463173 w 2611409"/>
                <a:gd name="connsiteY63" fmla="*/ 2055027 h 3268087"/>
                <a:gd name="connsiteX64" fmla="*/ 586998 w 2611409"/>
                <a:gd name="connsiteY64" fmla="*/ 2016927 h 3268087"/>
                <a:gd name="connsiteX65" fmla="*/ 582235 w 2611409"/>
                <a:gd name="connsiteY65" fmla="*/ 1935964 h 3268087"/>
                <a:gd name="connsiteX66" fmla="*/ 658435 w 2611409"/>
                <a:gd name="connsiteY66" fmla="*/ 1897864 h 3268087"/>
                <a:gd name="connsiteX67" fmla="*/ 696535 w 2611409"/>
                <a:gd name="connsiteY67" fmla="*/ 1764514 h 3268087"/>
                <a:gd name="connsiteX68" fmla="*/ 606048 w 2611409"/>
                <a:gd name="connsiteY68" fmla="*/ 1674027 h 3268087"/>
                <a:gd name="connsiteX69" fmla="*/ 625098 w 2611409"/>
                <a:gd name="connsiteY69" fmla="*/ 1493052 h 3268087"/>
                <a:gd name="connsiteX70" fmla="*/ 544135 w 2611409"/>
                <a:gd name="connsiteY70" fmla="*/ 1493052 h 3268087"/>
                <a:gd name="connsiteX71" fmla="*/ 420310 w 2611409"/>
                <a:gd name="connsiteY71" fmla="*/ 1407327 h 3268087"/>
                <a:gd name="connsiteX72" fmla="*/ 429835 w 2611409"/>
                <a:gd name="connsiteY72" fmla="*/ 1312077 h 3268087"/>
                <a:gd name="connsiteX73" fmla="*/ 363160 w 2611409"/>
                <a:gd name="connsiteY73" fmla="*/ 1226352 h 3268087"/>
                <a:gd name="connsiteX74" fmla="*/ 539373 w 2611409"/>
                <a:gd name="connsiteY74" fmla="*/ 1150152 h 3268087"/>
                <a:gd name="connsiteX75" fmla="*/ 582235 w 2611409"/>
                <a:gd name="connsiteY75" fmla="*/ 978702 h 3268087"/>
                <a:gd name="connsiteX76" fmla="*/ 658435 w 2611409"/>
                <a:gd name="connsiteY76" fmla="*/ 831064 h 3268087"/>
                <a:gd name="connsiteX77" fmla="*/ 691773 w 2611409"/>
                <a:gd name="connsiteY77" fmla="*/ 669139 h 3268087"/>
                <a:gd name="connsiteX78" fmla="*/ 677485 w 2611409"/>
                <a:gd name="connsiteY78" fmla="*/ 545314 h 3268087"/>
                <a:gd name="connsiteX79" fmla="*/ 606048 w 2611409"/>
                <a:gd name="connsiteY79" fmla="*/ 354814 h 3268087"/>
                <a:gd name="connsiteX80" fmla="*/ 658435 w 2611409"/>
                <a:gd name="connsiteY80" fmla="*/ 278614 h 3268087"/>
                <a:gd name="connsiteX81" fmla="*/ 691773 w 2611409"/>
                <a:gd name="connsiteY81" fmla="*/ 178602 h 3268087"/>
                <a:gd name="connsiteX82" fmla="*/ 663198 w 2611409"/>
                <a:gd name="connsiteY82" fmla="*/ 111927 h 3268087"/>
                <a:gd name="connsiteX0" fmla="*/ 663198 w 2611409"/>
                <a:gd name="connsiteY0" fmla="*/ 111927 h 3268087"/>
                <a:gd name="connsiteX1" fmla="*/ 644148 w 2611409"/>
                <a:gd name="connsiteY1" fmla="*/ 11914 h 3268087"/>
                <a:gd name="connsiteX2" fmla="*/ 739398 w 2611409"/>
                <a:gd name="connsiteY2" fmla="*/ 11914 h 3268087"/>
                <a:gd name="connsiteX3" fmla="*/ 829885 w 2611409"/>
                <a:gd name="connsiteY3" fmla="*/ 102402 h 3268087"/>
                <a:gd name="connsiteX4" fmla="*/ 991810 w 2611409"/>
                <a:gd name="connsiteY4" fmla="*/ 111927 h 3268087"/>
                <a:gd name="connsiteX5" fmla="*/ 1234698 w 2611409"/>
                <a:gd name="connsiteY5" fmla="*/ 207177 h 3268087"/>
                <a:gd name="connsiteX6" fmla="*/ 1291848 w 2611409"/>
                <a:gd name="connsiteY6" fmla="*/ 278614 h 3268087"/>
                <a:gd name="connsiteX7" fmla="*/ 1363285 w 2611409"/>
                <a:gd name="connsiteY7" fmla="*/ 321477 h 3268087"/>
                <a:gd name="connsiteX8" fmla="*/ 1496635 w 2611409"/>
                <a:gd name="connsiteY8" fmla="*/ 331002 h 3268087"/>
                <a:gd name="connsiteX9" fmla="*/ 1587123 w 2611409"/>
                <a:gd name="connsiteY9" fmla="*/ 502452 h 3268087"/>
                <a:gd name="connsiteX10" fmla="*/ 1617285 w 2611409"/>
                <a:gd name="connsiteY10" fmla="*/ 606687 h 3268087"/>
                <a:gd name="connsiteX11" fmla="*/ 1587123 w 2611409"/>
                <a:gd name="connsiteY11" fmla="*/ 678664 h 3268087"/>
                <a:gd name="connsiteX12" fmla="*/ 1677610 w 2611409"/>
                <a:gd name="connsiteY12" fmla="*/ 845352 h 3268087"/>
                <a:gd name="connsiteX13" fmla="*/ 1758573 w 2611409"/>
                <a:gd name="connsiteY13" fmla="*/ 964414 h 3268087"/>
                <a:gd name="connsiteX14" fmla="*/ 1858585 w 2611409"/>
                <a:gd name="connsiteY14" fmla="*/ 954889 h 3268087"/>
                <a:gd name="connsiteX15" fmla="*/ 1977648 w 2611409"/>
                <a:gd name="connsiteY15" fmla="*/ 1326364 h 3268087"/>
                <a:gd name="connsiteX16" fmla="*/ 2172910 w 2611409"/>
                <a:gd name="connsiteY16" fmla="*/ 1388277 h 3268087"/>
                <a:gd name="connsiteX17" fmla="*/ 2306260 w 2611409"/>
                <a:gd name="connsiteY17" fmla="*/ 1535914 h 3268087"/>
                <a:gd name="connsiteX18" fmla="*/ 2434848 w 2611409"/>
                <a:gd name="connsiteY18" fmla="*/ 1721652 h 3268087"/>
                <a:gd name="connsiteX19" fmla="*/ 2539623 w 2611409"/>
                <a:gd name="connsiteY19" fmla="*/ 1783564 h 3268087"/>
                <a:gd name="connsiteX20" fmla="*/ 2558673 w 2611409"/>
                <a:gd name="connsiteY20" fmla="*/ 1969302 h 3268087"/>
                <a:gd name="connsiteX21" fmla="*/ 2611060 w 2611409"/>
                <a:gd name="connsiteY21" fmla="*/ 2088364 h 3268087"/>
                <a:gd name="connsiteX22" fmla="*/ 2530098 w 2611409"/>
                <a:gd name="connsiteY22" fmla="*/ 2207427 h 3268087"/>
                <a:gd name="connsiteX23" fmla="*/ 2468185 w 2611409"/>
                <a:gd name="connsiteY23" fmla="*/ 2274102 h 3268087"/>
                <a:gd name="connsiteX24" fmla="*/ 2315785 w 2611409"/>
                <a:gd name="connsiteY24" fmla="*/ 2259814 h 3268087"/>
                <a:gd name="connsiteX25" fmla="*/ 2234823 w 2611409"/>
                <a:gd name="connsiteY25" fmla="*/ 2355064 h 3268087"/>
                <a:gd name="connsiteX26" fmla="*/ 2268160 w 2611409"/>
                <a:gd name="connsiteY26" fmla="*/ 2478889 h 3268087"/>
                <a:gd name="connsiteX27" fmla="*/ 2277685 w 2611409"/>
                <a:gd name="connsiteY27" fmla="*/ 2640814 h 3268087"/>
                <a:gd name="connsiteX28" fmla="*/ 2368173 w 2611409"/>
                <a:gd name="connsiteY28" fmla="*/ 2736064 h 3268087"/>
                <a:gd name="connsiteX29" fmla="*/ 2287210 w 2611409"/>
                <a:gd name="connsiteY29" fmla="*/ 2807502 h 3268087"/>
                <a:gd name="connsiteX30" fmla="*/ 2215773 w 2611409"/>
                <a:gd name="connsiteY30" fmla="*/ 2783689 h 3268087"/>
                <a:gd name="connsiteX31" fmla="*/ 2158623 w 2611409"/>
                <a:gd name="connsiteY31" fmla="*/ 2821789 h 3268087"/>
                <a:gd name="connsiteX32" fmla="*/ 2115760 w 2611409"/>
                <a:gd name="connsiteY32" fmla="*/ 2802739 h 3268087"/>
                <a:gd name="connsiteX33" fmla="*/ 2087185 w 2611409"/>
                <a:gd name="connsiteY33" fmla="*/ 2917039 h 3268087"/>
                <a:gd name="connsiteX34" fmla="*/ 2025273 w 2611409"/>
                <a:gd name="connsiteY34" fmla="*/ 2955139 h 3268087"/>
                <a:gd name="connsiteX35" fmla="*/ 1849060 w 2611409"/>
                <a:gd name="connsiteY35" fmla="*/ 2907514 h 3268087"/>
                <a:gd name="connsiteX36" fmla="*/ 1810960 w 2611409"/>
                <a:gd name="connsiteY36" fmla="*/ 2921802 h 3268087"/>
                <a:gd name="connsiteX37" fmla="*/ 1625223 w 2611409"/>
                <a:gd name="connsiteY37" fmla="*/ 2912277 h 3268087"/>
                <a:gd name="connsiteX38" fmla="*/ 1549023 w 2611409"/>
                <a:gd name="connsiteY38" fmla="*/ 3002764 h 3268087"/>
                <a:gd name="connsiteX39" fmla="*/ 1468060 w 2611409"/>
                <a:gd name="connsiteY39" fmla="*/ 3078964 h 3268087"/>
                <a:gd name="connsiteX40" fmla="*/ 1368048 w 2611409"/>
                <a:gd name="connsiteY40" fmla="*/ 3121827 h 3268087"/>
                <a:gd name="connsiteX41" fmla="*/ 1210885 w 2611409"/>
                <a:gd name="connsiteY41" fmla="*/ 3083727 h 3268087"/>
                <a:gd name="connsiteX42" fmla="*/ 1110873 w 2611409"/>
                <a:gd name="connsiteY42" fmla="*/ 3145639 h 3268087"/>
                <a:gd name="connsiteX43" fmla="*/ 967998 w 2611409"/>
                <a:gd name="connsiteY43" fmla="*/ 3169452 h 3268087"/>
                <a:gd name="connsiteX44" fmla="*/ 796548 w 2611409"/>
                <a:gd name="connsiteY44" fmla="*/ 3083727 h 3268087"/>
                <a:gd name="connsiteX45" fmla="*/ 644148 w 2611409"/>
                <a:gd name="connsiteY45" fmla="*/ 3059914 h 3268087"/>
                <a:gd name="connsiteX46" fmla="*/ 496510 w 2611409"/>
                <a:gd name="connsiteY46" fmla="*/ 3126589 h 3268087"/>
                <a:gd name="connsiteX47" fmla="*/ 382210 w 2611409"/>
                <a:gd name="connsiteY47" fmla="*/ 3221839 h 3268087"/>
                <a:gd name="connsiteX48" fmla="*/ 248860 w 2611409"/>
                <a:gd name="connsiteY48" fmla="*/ 3264702 h 3268087"/>
                <a:gd name="connsiteX49" fmla="*/ 77410 w 2611409"/>
                <a:gd name="connsiteY49" fmla="*/ 3136114 h 3268087"/>
                <a:gd name="connsiteX50" fmla="*/ 10735 w 2611409"/>
                <a:gd name="connsiteY50" fmla="*/ 3012289 h 3268087"/>
                <a:gd name="connsiteX51" fmla="*/ 20260 w 2611409"/>
                <a:gd name="connsiteY51" fmla="*/ 2902752 h 3268087"/>
                <a:gd name="connsiteX52" fmla="*/ 5973 w 2611409"/>
                <a:gd name="connsiteY52" fmla="*/ 2783689 h 3268087"/>
                <a:gd name="connsiteX53" fmla="*/ 134560 w 2611409"/>
                <a:gd name="connsiteY53" fmla="*/ 2731302 h 3268087"/>
                <a:gd name="connsiteX54" fmla="*/ 291723 w 2611409"/>
                <a:gd name="connsiteY54" fmla="*/ 2674152 h 3268087"/>
                <a:gd name="connsiteX55" fmla="*/ 296485 w 2611409"/>
                <a:gd name="connsiteY55" fmla="*/ 2621764 h 3268087"/>
                <a:gd name="connsiteX56" fmla="*/ 210760 w 2611409"/>
                <a:gd name="connsiteY56" fmla="*/ 2540802 h 3268087"/>
                <a:gd name="connsiteX57" fmla="*/ 229810 w 2611409"/>
                <a:gd name="connsiteY57" fmla="*/ 2455077 h 3268087"/>
                <a:gd name="connsiteX58" fmla="*/ 272673 w 2611409"/>
                <a:gd name="connsiteY58" fmla="*/ 2369352 h 3268087"/>
                <a:gd name="connsiteX59" fmla="*/ 334585 w 2611409"/>
                <a:gd name="connsiteY59" fmla="*/ 2421739 h 3268087"/>
                <a:gd name="connsiteX60" fmla="*/ 444123 w 2611409"/>
                <a:gd name="connsiteY60" fmla="*/ 2393164 h 3268087"/>
                <a:gd name="connsiteX61" fmla="*/ 520323 w 2611409"/>
                <a:gd name="connsiteY61" fmla="*/ 2288389 h 3268087"/>
                <a:gd name="connsiteX62" fmla="*/ 391735 w 2611409"/>
                <a:gd name="connsiteY62" fmla="*/ 2178852 h 3268087"/>
                <a:gd name="connsiteX63" fmla="*/ 463173 w 2611409"/>
                <a:gd name="connsiteY63" fmla="*/ 2055027 h 3268087"/>
                <a:gd name="connsiteX64" fmla="*/ 586998 w 2611409"/>
                <a:gd name="connsiteY64" fmla="*/ 2016927 h 3268087"/>
                <a:gd name="connsiteX65" fmla="*/ 582235 w 2611409"/>
                <a:gd name="connsiteY65" fmla="*/ 1935964 h 3268087"/>
                <a:gd name="connsiteX66" fmla="*/ 658435 w 2611409"/>
                <a:gd name="connsiteY66" fmla="*/ 1897864 h 3268087"/>
                <a:gd name="connsiteX67" fmla="*/ 696535 w 2611409"/>
                <a:gd name="connsiteY67" fmla="*/ 1764514 h 3268087"/>
                <a:gd name="connsiteX68" fmla="*/ 606048 w 2611409"/>
                <a:gd name="connsiteY68" fmla="*/ 1674027 h 3268087"/>
                <a:gd name="connsiteX69" fmla="*/ 625098 w 2611409"/>
                <a:gd name="connsiteY69" fmla="*/ 1493052 h 3268087"/>
                <a:gd name="connsiteX70" fmla="*/ 544135 w 2611409"/>
                <a:gd name="connsiteY70" fmla="*/ 1493052 h 3268087"/>
                <a:gd name="connsiteX71" fmla="*/ 420310 w 2611409"/>
                <a:gd name="connsiteY71" fmla="*/ 1407327 h 3268087"/>
                <a:gd name="connsiteX72" fmla="*/ 429835 w 2611409"/>
                <a:gd name="connsiteY72" fmla="*/ 1312077 h 3268087"/>
                <a:gd name="connsiteX73" fmla="*/ 363160 w 2611409"/>
                <a:gd name="connsiteY73" fmla="*/ 1226352 h 3268087"/>
                <a:gd name="connsiteX74" fmla="*/ 539373 w 2611409"/>
                <a:gd name="connsiteY74" fmla="*/ 1150152 h 3268087"/>
                <a:gd name="connsiteX75" fmla="*/ 582235 w 2611409"/>
                <a:gd name="connsiteY75" fmla="*/ 978702 h 3268087"/>
                <a:gd name="connsiteX76" fmla="*/ 658435 w 2611409"/>
                <a:gd name="connsiteY76" fmla="*/ 831064 h 3268087"/>
                <a:gd name="connsiteX77" fmla="*/ 691773 w 2611409"/>
                <a:gd name="connsiteY77" fmla="*/ 669139 h 3268087"/>
                <a:gd name="connsiteX78" fmla="*/ 677485 w 2611409"/>
                <a:gd name="connsiteY78" fmla="*/ 545314 h 3268087"/>
                <a:gd name="connsiteX79" fmla="*/ 606048 w 2611409"/>
                <a:gd name="connsiteY79" fmla="*/ 354814 h 3268087"/>
                <a:gd name="connsiteX80" fmla="*/ 658435 w 2611409"/>
                <a:gd name="connsiteY80" fmla="*/ 278614 h 3268087"/>
                <a:gd name="connsiteX81" fmla="*/ 691773 w 2611409"/>
                <a:gd name="connsiteY81" fmla="*/ 178602 h 3268087"/>
                <a:gd name="connsiteX82" fmla="*/ 663198 w 2611409"/>
                <a:gd name="connsiteY82" fmla="*/ 111927 h 326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11409" h="3268087">
                  <a:moveTo>
                    <a:pt x="663198" y="111927"/>
                  </a:moveTo>
                  <a:cubicBezTo>
                    <a:pt x="655260" y="84146"/>
                    <a:pt x="631448" y="28583"/>
                    <a:pt x="644148" y="11914"/>
                  </a:cubicBezTo>
                  <a:cubicBezTo>
                    <a:pt x="656848" y="-4755"/>
                    <a:pt x="708442" y="-3167"/>
                    <a:pt x="739398" y="11914"/>
                  </a:cubicBezTo>
                  <a:cubicBezTo>
                    <a:pt x="770354" y="26995"/>
                    <a:pt x="787816" y="85733"/>
                    <a:pt x="829885" y="102402"/>
                  </a:cubicBezTo>
                  <a:cubicBezTo>
                    <a:pt x="871954" y="119071"/>
                    <a:pt x="924341" y="94465"/>
                    <a:pt x="991810" y="111927"/>
                  </a:cubicBezTo>
                  <a:cubicBezTo>
                    <a:pt x="1059279" y="129389"/>
                    <a:pt x="1184692" y="179396"/>
                    <a:pt x="1234698" y="207177"/>
                  </a:cubicBezTo>
                  <a:cubicBezTo>
                    <a:pt x="1284704" y="234958"/>
                    <a:pt x="1270417" y="259564"/>
                    <a:pt x="1291848" y="278614"/>
                  </a:cubicBezTo>
                  <a:cubicBezTo>
                    <a:pt x="1313279" y="297664"/>
                    <a:pt x="1329154" y="312746"/>
                    <a:pt x="1363285" y="321477"/>
                  </a:cubicBezTo>
                  <a:cubicBezTo>
                    <a:pt x="1397416" y="330208"/>
                    <a:pt x="1459329" y="300839"/>
                    <a:pt x="1496635" y="331002"/>
                  </a:cubicBezTo>
                  <a:cubicBezTo>
                    <a:pt x="1533941" y="361165"/>
                    <a:pt x="1567015" y="456505"/>
                    <a:pt x="1587123" y="502452"/>
                  </a:cubicBezTo>
                  <a:cubicBezTo>
                    <a:pt x="1607231" y="548400"/>
                    <a:pt x="1621254" y="578906"/>
                    <a:pt x="1617285" y="606687"/>
                  </a:cubicBezTo>
                  <a:cubicBezTo>
                    <a:pt x="1613316" y="634468"/>
                    <a:pt x="1577069" y="638887"/>
                    <a:pt x="1587123" y="678664"/>
                  </a:cubicBezTo>
                  <a:cubicBezTo>
                    <a:pt x="1597177" y="718442"/>
                    <a:pt x="1649035" y="797727"/>
                    <a:pt x="1677610" y="845352"/>
                  </a:cubicBezTo>
                  <a:cubicBezTo>
                    <a:pt x="1706185" y="892977"/>
                    <a:pt x="1728411" y="946158"/>
                    <a:pt x="1758573" y="964414"/>
                  </a:cubicBezTo>
                  <a:cubicBezTo>
                    <a:pt x="1788735" y="982670"/>
                    <a:pt x="1822073" y="894564"/>
                    <a:pt x="1858585" y="954889"/>
                  </a:cubicBezTo>
                  <a:cubicBezTo>
                    <a:pt x="1895097" y="1015214"/>
                    <a:pt x="1925261" y="1254133"/>
                    <a:pt x="1977648" y="1326364"/>
                  </a:cubicBezTo>
                  <a:cubicBezTo>
                    <a:pt x="2030036" y="1398595"/>
                    <a:pt x="2118141" y="1353352"/>
                    <a:pt x="2172910" y="1388277"/>
                  </a:cubicBezTo>
                  <a:cubicBezTo>
                    <a:pt x="2227679" y="1423202"/>
                    <a:pt x="2262604" y="1480352"/>
                    <a:pt x="2306260" y="1535914"/>
                  </a:cubicBezTo>
                  <a:cubicBezTo>
                    <a:pt x="2349916" y="1591477"/>
                    <a:pt x="2395954" y="1680377"/>
                    <a:pt x="2434848" y="1721652"/>
                  </a:cubicBezTo>
                  <a:cubicBezTo>
                    <a:pt x="2473742" y="1762927"/>
                    <a:pt x="2518986" y="1742289"/>
                    <a:pt x="2539623" y="1783564"/>
                  </a:cubicBezTo>
                  <a:cubicBezTo>
                    <a:pt x="2560261" y="1824839"/>
                    <a:pt x="2546767" y="1918502"/>
                    <a:pt x="2558673" y="1969302"/>
                  </a:cubicBezTo>
                  <a:cubicBezTo>
                    <a:pt x="2570579" y="2020102"/>
                    <a:pt x="2615823" y="2048677"/>
                    <a:pt x="2611060" y="2088364"/>
                  </a:cubicBezTo>
                  <a:cubicBezTo>
                    <a:pt x="2606298" y="2128052"/>
                    <a:pt x="2553911" y="2176471"/>
                    <a:pt x="2530098" y="2207427"/>
                  </a:cubicBezTo>
                  <a:cubicBezTo>
                    <a:pt x="2506286" y="2238383"/>
                    <a:pt x="2503904" y="2265371"/>
                    <a:pt x="2468185" y="2274102"/>
                  </a:cubicBezTo>
                  <a:cubicBezTo>
                    <a:pt x="2432466" y="2282833"/>
                    <a:pt x="2354679" y="2246320"/>
                    <a:pt x="2315785" y="2259814"/>
                  </a:cubicBezTo>
                  <a:cubicBezTo>
                    <a:pt x="2276891" y="2273308"/>
                    <a:pt x="2242760" y="2318552"/>
                    <a:pt x="2234823" y="2355064"/>
                  </a:cubicBezTo>
                  <a:cubicBezTo>
                    <a:pt x="2226886" y="2391576"/>
                    <a:pt x="2261016" y="2431264"/>
                    <a:pt x="2268160" y="2478889"/>
                  </a:cubicBezTo>
                  <a:cubicBezTo>
                    <a:pt x="2275304" y="2526514"/>
                    <a:pt x="2261016" y="2597952"/>
                    <a:pt x="2277685" y="2640814"/>
                  </a:cubicBezTo>
                  <a:cubicBezTo>
                    <a:pt x="2294354" y="2683676"/>
                    <a:pt x="2366586" y="2708283"/>
                    <a:pt x="2368173" y="2736064"/>
                  </a:cubicBezTo>
                  <a:cubicBezTo>
                    <a:pt x="2369760" y="2763845"/>
                    <a:pt x="2312610" y="2799565"/>
                    <a:pt x="2287210" y="2807502"/>
                  </a:cubicBezTo>
                  <a:cubicBezTo>
                    <a:pt x="2261810" y="2815439"/>
                    <a:pt x="2237204" y="2781308"/>
                    <a:pt x="2215773" y="2783689"/>
                  </a:cubicBezTo>
                  <a:cubicBezTo>
                    <a:pt x="2194342" y="2786070"/>
                    <a:pt x="2175292" y="2818614"/>
                    <a:pt x="2158623" y="2821789"/>
                  </a:cubicBezTo>
                  <a:cubicBezTo>
                    <a:pt x="2141954" y="2824964"/>
                    <a:pt x="2127666" y="2786864"/>
                    <a:pt x="2115760" y="2802739"/>
                  </a:cubicBezTo>
                  <a:cubicBezTo>
                    <a:pt x="2103854" y="2818614"/>
                    <a:pt x="2102266" y="2891639"/>
                    <a:pt x="2087185" y="2917039"/>
                  </a:cubicBezTo>
                  <a:cubicBezTo>
                    <a:pt x="2072104" y="2942439"/>
                    <a:pt x="2064960" y="2956726"/>
                    <a:pt x="2025273" y="2955139"/>
                  </a:cubicBezTo>
                  <a:cubicBezTo>
                    <a:pt x="1985586" y="2953552"/>
                    <a:pt x="1884779" y="2913070"/>
                    <a:pt x="1849060" y="2907514"/>
                  </a:cubicBezTo>
                  <a:cubicBezTo>
                    <a:pt x="1813341" y="2901958"/>
                    <a:pt x="1848266" y="2921008"/>
                    <a:pt x="1810960" y="2921802"/>
                  </a:cubicBezTo>
                  <a:cubicBezTo>
                    <a:pt x="1773654" y="2922596"/>
                    <a:pt x="1668879" y="2898783"/>
                    <a:pt x="1625223" y="2912277"/>
                  </a:cubicBezTo>
                  <a:cubicBezTo>
                    <a:pt x="1581567" y="2925771"/>
                    <a:pt x="1575217" y="2974983"/>
                    <a:pt x="1549023" y="3002764"/>
                  </a:cubicBezTo>
                  <a:cubicBezTo>
                    <a:pt x="1522829" y="3030545"/>
                    <a:pt x="1498223" y="3059120"/>
                    <a:pt x="1468060" y="3078964"/>
                  </a:cubicBezTo>
                  <a:cubicBezTo>
                    <a:pt x="1437898" y="3098808"/>
                    <a:pt x="1410910" y="3121033"/>
                    <a:pt x="1368048" y="3121827"/>
                  </a:cubicBezTo>
                  <a:cubicBezTo>
                    <a:pt x="1325186" y="3122621"/>
                    <a:pt x="1253747" y="3079758"/>
                    <a:pt x="1210885" y="3083727"/>
                  </a:cubicBezTo>
                  <a:cubicBezTo>
                    <a:pt x="1168023" y="3087696"/>
                    <a:pt x="1151354" y="3131352"/>
                    <a:pt x="1110873" y="3145639"/>
                  </a:cubicBezTo>
                  <a:cubicBezTo>
                    <a:pt x="1070392" y="3159926"/>
                    <a:pt x="1020385" y="3179771"/>
                    <a:pt x="967998" y="3169452"/>
                  </a:cubicBezTo>
                  <a:cubicBezTo>
                    <a:pt x="915611" y="3159133"/>
                    <a:pt x="850523" y="3101983"/>
                    <a:pt x="796548" y="3083727"/>
                  </a:cubicBezTo>
                  <a:cubicBezTo>
                    <a:pt x="742573" y="3065471"/>
                    <a:pt x="694154" y="3052770"/>
                    <a:pt x="644148" y="3059914"/>
                  </a:cubicBezTo>
                  <a:cubicBezTo>
                    <a:pt x="594142" y="3067058"/>
                    <a:pt x="540166" y="3099602"/>
                    <a:pt x="496510" y="3126589"/>
                  </a:cubicBezTo>
                  <a:cubicBezTo>
                    <a:pt x="452854" y="3153576"/>
                    <a:pt x="423485" y="3198820"/>
                    <a:pt x="382210" y="3221839"/>
                  </a:cubicBezTo>
                  <a:cubicBezTo>
                    <a:pt x="340935" y="3244858"/>
                    <a:pt x="299660" y="3278989"/>
                    <a:pt x="248860" y="3264702"/>
                  </a:cubicBezTo>
                  <a:cubicBezTo>
                    <a:pt x="198060" y="3250415"/>
                    <a:pt x="117097" y="3178183"/>
                    <a:pt x="77410" y="3136114"/>
                  </a:cubicBezTo>
                  <a:cubicBezTo>
                    <a:pt x="37723" y="3094045"/>
                    <a:pt x="20260" y="3051183"/>
                    <a:pt x="10735" y="3012289"/>
                  </a:cubicBezTo>
                  <a:cubicBezTo>
                    <a:pt x="1210" y="2973395"/>
                    <a:pt x="21054" y="2940852"/>
                    <a:pt x="20260" y="2902752"/>
                  </a:cubicBezTo>
                  <a:cubicBezTo>
                    <a:pt x="19466" y="2864652"/>
                    <a:pt x="-13077" y="2812264"/>
                    <a:pt x="5973" y="2783689"/>
                  </a:cubicBezTo>
                  <a:cubicBezTo>
                    <a:pt x="25023" y="2755114"/>
                    <a:pt x="86935" y="2749558"/>
                    <a:pt x="134560" y="2731302"/>
                  </a:cubicBezTo>
                  <a:cubicBezTo>
                    <a:pt x="182185" y="2713046"/>
                    <a:pt x="264736" y="2692408"/>
                    <a:pt x="291723" y="2674152"/>
                  </a:cubicBezTo>
                  <a:cubicBezTo>
                    <a:pt x="318711" y="2655896"/>
                    <a:pt x="309979" y="2643989"/>
                    <a:pt x="296485" y="2621764"/>
                  </a:cubicBezTo>
                  <a:cubicBezTo>
                    <a:pt x="282991" y="2599539"/>
                    <a:pt x="221872" y="2568583"/>
                    <a:pt x="210760" y="2540802"/>
                  </a:cubicBezTo>
                  <a:cubicBezTo>
                    <a:pt x="199648" y="2513021"/>
                    <a:pt x="219491" y="2483652"/>
                    <a:pt x="229810" y="2455077"/>
                  </a:cubicBezTo>
                  <a:cubicBezTo>
                    <a:pt x="240129" y="2426502"/>
                    <a:pt x="255211" y="2374908"/>
                    <a:pt x="272673" y="2369352"/>
                  </a:cubicBezTo>
                  <a:cubicBezTo>
                    <a:pt x="290135" y="2363796"/>
                    <a:pt x="306010" y="2417770"/>
                    <a:pt x="334585" y="2421739"/>
                  </a:cubicBezTo>
                  <a:cubicBezTo>
                    <a:pt x="363160" y="2425708"/>
                    <a:pt x="413167" y="2415389"/>
                    <a:pt x="444123" y="2393164"/>
                  </a:cubicBezTo>
                  <a:cubicBezTo>
                    <a:pt x="475079" y="2370939"/>
                    <a:pt x="529054" y="2324108"/>
                    <a:pt x="520323" y="2288389"/>
                  </a:cubicBezTo>
                  <a:cubicBezTo>
                    <a:pt x="511592" y="2252670"/>
                    <a:pt x="401260" y="2217746"/>
                    <a:pt x="391735" y="2178852"/>
                  </a:cubicBezTo>
                  <a:cubicBezTo>
                    <a:pt x="382210" y="2139958"/>
                    <a:pt x="430629" y="2082014"/>
                    <a:pt x="463173" y="2055027"/>
                  </a:cubicBezTo>
                  <a:cubicBezTo>
                    <a:pt x="495717" y="2028040"/>
                    <a:pt x="567154" y="2036771"/>
                    <a:pt x="586998" y="2016927"/>
                  </a:cubicBezTo>
                  <a:cubicBezTo>
                    <a:pt x="606842" y="1997083"/>
                    <a:pt x="570329" y="1955808"/>
                    <a:pt x="582235" y="1935964"/>
                  </a:cubicBezTo>
                  <a:cubicBezTo>
                    <a:pt x="594141" y="1916120"/>
                    <a:pt x="639385" y="1926439"/>
                    <a:pt x="658435" y="1897864"/>
                  </a:cubicBezTo>
                  <a:cubicBezTo>
                    <a:pt x="677485" y="1869289"/>
                    <a:pt x="705266" y="1801820"/>
                    <a:pt x="696535" y="1764514"/>
                  </a:cubicBezTo>
                  <a:cubicBezTo>
                    <a:pt x="687804" y="1727208"/>
                    <a:pt x="617954" y="1719271"/>
                    <a:pt x="606048" y="1674027"/>
                  </a:cubicBezTo>
                  <a:cubicBezTo>
                    <a:pt x="594142" y="1628783"/>
                    <a:pt x="635417" y="1523214"/>
                    <a:pt x="625098" y="1493052"/>
                  </a:cubicBezTo>
                  <a:cubicBezTo>
                    <a:pt x="614779" y="1462890"/>
                    <a:pt x="578266" y="1507339"/>
                    <a:pt x="544135" y="1493052"/>
                  </a:cubicBezTo>
                  <a:cubicBezTo>
                    <a:pt x="510004" y="1478765"/>
                    <a:pt x="439360" y="1437490"/>
                    <a:pt x="420310" y="1407327"/>
                  </a:cubicBezTo>
                  <a:cubicBezTo>
                    <a:pt x="401260" y="1377165"/>
                    <a:pt x="439360" y="1342239"/>
                    <a:pt x="429835" y="1312077"/>
                  </a:cubicBezTo>
                  <a:cubicBezTo>
                    <a:pt x="420310" y="1281915"/>
                    <a:pt x="344904" y="1253340"/>
                    <a:pt x="363160" y="1226352"/>
                  </a:cubicBezTo>
                  <a:cubicBezTo>
                    <a:pt x="381416" y="1199365"/>
                    <a:pt x="502861" y="1191427"/>
                    <a:pt x="539373" y="1150152"/>
                  </a:cubicBezTo>
                  <a:cubicBezTo>
                    <a:pt x="575885" y="1108877"/>
                    <a:pt x="562391" y="1031883"/>
                    <a:pt x="582235" y="978702"/>
                  </a:cubicBezTo>
                  <a:cubicBezTo>
                    <a:pt x="602079" y="925521"/>
                    <a:pt x="640179" y="882658"/>
                    <a:pt x="658435" y="831064"/>
                  </a:cubicBezTo>
                  <a:cubicBezTo>
                    <a:pt x="676691" y="779470"/>
                    <a:pt x="688598" y="716764"/>
                    <a:pt x="691773" y="669139"/>
                  </a:cubicBezTo>
                  <a:cubicBezTo>
                    <a:pt x="694948" y="621514"/>
                    <a:pt x="691772" y="597701"/>
                    <a:pt x="677485" y="545314"/>
                  </a:cubicBezTo>
                  <a:cubicBezTo>
                    <a:pt x="663198" y="492927"/>
                    <a:pt x="609223" y="399264"/>
                    <a:pt x="606048" y="354814"/>
                  </a:cubicBezTo>
                  <a:cubicBezTo>
                    <a:pt x="602873" y="310364"/>
                    <a:pt x="644148" y="307983"/>
                    <a:pt x="658435" y="278614"/>
                  </a:cubicBezTo>
                  <a:cubicBezTo>
                    <a:pt x="672722" y="249245"/>
                    <a:pt x="691773" y="206383"/>
                    <a:pt x="691773" y="178602"/>
                  </a:cubicBezTo>
                  <a:cubicBezTo>
                    <a:pt x="691773" y="150821"/>
                    <a:pt x="671136" y="139708"/>
                    <a:pt x="663198" y="111927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915743" y="3626019"/>
              <a:ext cx="3180422" cy="2486296"/>
            </a:xfrm>
            <a:custGeom>
              <a:avLst/>
              <a:gdLst>
                <a:gd name="connsiteX0" fmla="*/ 320675 w 3140868"/>
                <a:gd name="connsiteY0" fmla="*/ 762794 h 2490788"/>
                <a:gd name="connsiteX1" fmla="*/ 406400 w 3140868"/>
                <a:gd name="connsiteY1" fmla="*/ 800894 h 2490788"/>
                <a:gd name="connsiteX2" fmla="*/ 520700 w 3140868"/>
                <a:gd name="connsiteY2" fmla="*/ 810419 h 2490788"/>
                <a:gd name="connsiteX3" fmla="*/ 701675 w 3140868"/>
                <a:gd name="connsiteY3" fmla="*/ 700882 h 2490788"/>
                <a:gd name="connsiteX4" fmla="*/ 749300 w 3140868"/>
                <a:gd name="connsiteY4" fmla="*/ 619919 h 2490788"/>
                <a:gd name="connsiteX5" fmla="*/ 901700 w 3140868"/>
                <a:gd name="connsiteY5" fmla="*/ 558007 h 2490788"/>
                <a:gd name="connsiteX6" fmla="*/ 1054100 w 3140868"/>
                <a:gd name="connsiteY6" fmla="*/ 438944 h 2490788"/>
                <a:gd name="connsiteX7" fmla="*/ 1187450 w 3140868"/>
                <a:gd name="connsiteY7" fmla="*/ 386557 h 2490788"/>
                <a:gd name="connsiteX8" fmla="*/ 1296987 w 3140868"/>
                <a:gd name="connsiteY8" fmla="*/ 324644 h 2490788"/>
                <a:gd name="connsiteX9" fmla="*/ 1296987 w 3140868"/>
                <a:gd name="connsiteY9" fmla="*/ 219869 h 2490788"/>
                <a:gd name="connsiteX10" fmla="*/ 1416050 w 3140868"/>
                <a:gd name="connsiteY10" fmla="*/ 191294 h 2490788"/>
                <a:gd name="connsiteX11" fmla="*/ 1554162 w 3140868"/>
                <a:gd name="connsiteY11" fmla="*/ 143669 h 2490788"/>
                <a:gd name="connsiteX12" fmla="*/ 1563687 w 3140868"/>
                <a:gd name="connsiteY12" fmla="*/ 43657 h 2490788"/>
                <a:gd name="connsiteX13" fmla="*/ 1673225 w 3140868"/>
                <a:gd name="connsiteY13" fmla="*/ 794 h 2490788"/>
                <a:gd name="connsiteX14" fmla="*/ 1787525 w 3140868"/>
                <a:gd name="connsiteY14" fmla="*/ 48419 h 2490788"/>
                <a:gd name="connsiteX15" fmla="*/ 1925637 w 3140868"/>
                <a:gd name="connsiteY15" fmla="*/ 19844 h 2490788"/>
                <a:gd name="connsiteX16" fmla="*/ 2068512 w 3140868"/>
                <a:gd name="connsiteY16" fmla="*/ 67469 h 2490788"/>
                <a:gd name="connsiteX17" fmla="*/ 2201862 w 3140868"/>
                <a:gd name="connsiteY17" fmla="*/ 110332 h 2490788"/>
                <a:gd name="connsiteX18" fmla="*/ 2306637 w 3140868"/>
                <a:gd name="connsiteY18" fmla="*/ 110332 h 2490788"/>
                <a:gd name="connsiteX19" fmla="*/ 2444750 w 3140868"/>
                <a:gd name="connsiteY19" fmla="*/ 186532 h 2490788"/>
                <a:gd name="connsiteX20" fmla="*/ 2582862 w 3140868"/>
                <a:gd name="connsiteY20" fmla="*/ 200819 h 2490788"/>
                <a:gd name="connsiteX21" fmla="*/ 2682875 w 3140868"/>
                <a:gd name="connsiteY21" fmla="*/ 262732 h 2490788"/>
                <a:gd name="connsiteX22" fmla="*/ 2801937 w 3140868"/>
                <a:gd name="connsiteY22" fmla="*/ 329407 h 2490788"/>
                <a:gd name="connsiteX23" fmla="*/ 3097212 w 3140868"/>
                <a:gd name="connsiteY23" fmla="*/ 329407 h 2490788"/>
                <a:gd name="connsiteX24" fmla="*/ 3063875 w 3140868"/>
                <a:gd name="connsiteY24" fmla="*/ 448469 h 2490788"/>
                <a:gd name="connsiteX25" fmla="*/ 2944812 w 3140868"/>
                <a:gd name="connsiteY25" fmla="*/ 600869 h 2490788"/>
                <a:gd name="connsiteX26" fmla="*/ 2859087 w 3140868"/>
                <a:gd name="connsiteY26" fmla="*/ 715169 h 2490788"/>
                <a:gd name="connsiteX27" fmla="*/ 2949575 w 3140868"/>
                <a:gd name="connsiteY27" fmla="*/ 805657 h 2490788"/>
                <a:gd name="connsiteX28" fmla="*/ 2882900 w 3140868"/>
                <a:gd name="connsiteY28" fmla="*/ 929482 h 2490788"/>
                <a:gd name="connsiteX29" fmla="*/ 2782887 w 3140868"/>
                <a:gd name="connsiteY29" fmla="*/ 939007 h 2490788"/>
                <a:gd name="connsiteX30" fmla="*/ 2663825 w 3140868"/>
                <a:gd name="connsiteY30" fmla="*/ 977107 h 2490788"/>
                <a:gd name="connsiteX31" fmla="*/ 2535237 w 3140868"/>
                <a:gd name="connsiteY31" fmla="*/ 943769 h 2490788"/>
                <a:gd name="connsiteX32" fmla="*/ 2435225 w 3140868"/>
                <a:gd name="connsiteY32" fmla="*/ 958057 h 2490788"/>
                <a:gd name="connsiteX33" fmla="*/ 2325687 w 3140868"/>
                <a:gd name="connsiteY33" fmla="*/ 977107 h 2490788"/>
                <a:gd name="connsiteX34" fmla="*/ 2254250 w 3140868"/>
                <a:gd name="connsiteY34" fmla="*/ 838994 h 2490788"/>
                <a:gd name="connsiteX35" fmla="*/ 2187575 w 3140868"/>
                <a:gd name="connsiteY35" fmla="*/ 729457 h 2490788"/>
                <a:gd name="connsiteX36" fmla="*/ 2149475 w 3140868"/>
                <a:gd name="connsiteY36" fmla="*/ 677069 h 2490788"/>
                <a:gd name="connsiteX37" fmla="*/ 2068512 w 3140868"/>
                <a:gd name="connsiteY37" fmla="*/ 834232 h 2490788"/>
                <a:gd name="connsiteX38" fmla="*/ 2001837 w 3140868"/>
                <a:gd name="connsiteY38" fmla="*/ 1019969 h 2490788"/>
                <a:gd name="connsiteX39" fmla="*/ 2016125 w 3140868"/>
                <a:gd name="connsiteY39" fmla="*/ 1062832 h 2490788"/>
                <a:gd name="connsiteX40" fmla="*/ 2078037 w 3140868"/>
                <a:gd name="connsiteY40" fmla="*/ 1115219 h 2490788"/>
                <a:gd name="connsiteX41" fmla="*/ 2082800 w 3140868"/>
                <a:gd name="connsiteY41" fmla="*/ 1196182 h 2490788"/>
                <a:gd name="connsiteX42" fmla="*/ 2149475 w 3140868"/>
                <a:gd name="connsiteY42" fmla="*/ 1277144 h 2490788"/>
                <a:gd name="connsiteX43" fmla="*/ 2206625 w 3140868"/>
                <a:gd name="connsiteY43" fmla="*/ 1391444 h 2490788"/>
                <a:gd name="connsiteX44" fmla="*/ 2273300 w 3140868"/>
                <a:gd name="connsiteY44" fmla="*/ 1467644 h 2490788"/>
                <a:gd name="connsiteX45" fmla="*/ 2344737 w 3140868"/>
                <a:gd name="connsiteY45" fmla="*/ 1562894 h 2490788"/>
                <a:gd name="connsiteX46" fmla="*/ 2392362 w 3140868"/>
                <a:gd name="connsiteY46" fmla="*/ 1581944 h 2490788"/>
                <a:gd name="connsiteX47" fmla="*/ 2206625 w 3140868"/>
                <a:gd name="connsiteY47" fmla="*/ 1643857 h 2490788"/>
                <a:gd name="connsiteX48" fmla="*/ 2082800 w 3140868"/>
                <a:gd name="connsiteY48" fmla="*/ 1729582 h 2490788"/>
                <a:gd name="connsiteX49" fmla="*/ 1987550 w 3140868"/>
                <a:gd name="connsiteY49" fmla="*/ 1705769 h 2490788"/>
                <a:gd name="connsiteX50" fmla="*/ 1954212 w 3140868"/>
                <a:gd name="connsiteY50" fmla="*/ 1772444 h 2490788"/>
                <a:gd name="connsiteX51" fmla="*/ 1987550 w 3140868"/>
                <a:gd name="connsiteY51" fmla="*/ 1896269 h 2490788"/>
                <a:gd name="connsiteX52" fmla="*/ 1963737 w 3140868"/>
                <a:gd name="connsiteY52" fmla="*/ 1962944 h 2490788"/>
                <a:gd name="connsiteX53" fmla="*/ 1930400 w 3140868"/>
                <a:gd name="connsiteY53" fmla="*/ 2015332 h 2490788"/>
                <a:gd name="connsiteX54" fmla="*/ 1839912 w 3140868"/>
                <a:gd name="connsiteY54" fmla="*/ 2010569 h 2490788"/>
                <a:gd name="connsiteX55" fmla="*/ 1878012 w 3140868"/>
                <a:gd name="connsiteY55" fmla="*/ 2120107 h 2490788"/>
                <a:gd name="connsiteX56" fmla="*/ 1868487 w 3140868"/>
                <a:gd name="connsiteY56" fmla="*/ 2191544 h 2490788"/>
                <a:gd name="connsiteX57" fmla="*/ 1930400 w 3140868"/>
                <a:gd name="connsiteY57" fmla="*/ 2267744 h 2490788"/>
                <a:gd name="connsiteX58" fmla="*/ 1825625 w 3140868"/>
                <a:gd name="connsiteY58" fmla="*/ 2315369 h 2490788"/>
                <a:gd name="connsiteX59" fmla="*/ 1792287 w 3140868"/>
                <a:gd name="connsiteY59" fmla="*/ 2420144 h 2490788"/>
                <a:gd name="connsiteX60" fmla="*/ 1749425 w 3140868"/>
                <a:gd name="connsiteY60" fmla="*/ 2482057 h 2490788"/>
                <a:gd name="connsiteX61" fmla="*/ 1577975 w 3140868"/>
                <a:gd name="connsiteY61" fmla="*/ 2472532 h 2490788"/>
                <a:gd name="connsiteX62" fmla="*/ 1430337 w 3140868"/>
                <a:gd name="connsiteY62" fmla="*/ 2386807 h 2490788"/>
                <a:gd name="connsiteX63" fmla="*/ 1387475 w 3140868"/>
                <a:gd name="connsiteY63" fmla="*/ 2448719 h 2490788"/>
                <a:gd name="connsiteX64" fmla="*/ 1292225 w 3140868"/>
                <a:gd name="connsiteY64" fmla="*/ 2424907 h 2490788"/>
                <a:gd name="connsiteX65" fmla="*/ 1192212 w 3140868"/>
                <a:gd name="connsiteY65" fmla="*/ 2372519 h 2490788"/>
                <a:gd name="connsiteX66" fmla="*/ 1054100 w 3140868"/>
                <a:gd name="connsiteY66" fmla="*/ 2286794 h 2490788"/>
                <a:gd name="connsiteX67" fmla="*/ 868362 w 3140868"/>
                <a:gd name="connsiteY67" fmla="*/ 2272507 h 2490788"/>
                <a:gd name="connsiteX68" fmla="*/ 763587 w 3140868"/>
                <a:gd name="connsiteY68" fmla="*/ 2191544 h 2490788"/>
                <a:gd name="connsiteX69" fmla="*/ 677862 w 3140868"/>
                <a:gd name="connsiteY69" fmla="*/ 2143919 h 2490788"/>
                <a:gd name="connsiteX70" fmla="*/ 501650 w 3140868"/>
                <a:gd name="connsiteY70" fmla="*/ 2162969 h 2490788"/>
                <a:gd name="connsiteX71" fmla="*/ 311150 w 3140868"/>
                <a:gd name="connsiteY71" fmla="*/ 2096294 h 2490788"/>
                <a:gd name="connsiteX72" fmla="*/ 225425 w 3140868"/>
                <a:gd name="connsiteY72" fmla="*/ 1972469 h 2490788"/>
                <a:gd name="connsiteX73" fmla="*/ 144462 w 3140868"/>
                <a:gd name="connsiteY73" fmla="*/ 1972469 h 2490788"/>
                <a:gd name="connsiteX74" fmla="*/ 87312 w 3140868"/>
                <a:gd name="connsiteY74" fmla="*/ 1843882 h 2490788"/>
                <a:gd name="connsiteX75" fmla="*/ 63500 w 3140868"/>
                <a:gd name="connsiteY75" fmla="*/ 1796257 h 2490788"/>
                <a:gd name="connsiteX76" fmla="*/ 125412 w 3140868"/>
                <a:gd name="connsiteY76" fmla="*/ 1743869 h 2490788"/>
                <a:gd name="connsiteX77" fmla="*/ 139700 w 3140868"/>
                <a:gd name="connsiteY77" fmla="*/ 1729582 h 2490788"/>
                <a:gd name="connsiteX78" fmla="*/ 87312 w 3140868"/>
                <a:gd name="connsiteY78" fmla="*/ 1662907 h 2490788"/>
                <a:gd name="connsiteX79" fmla="*/ 34925 w 3140868"/>
                <a:gd name="connsiteY79" fmla="*/ 1615282 h 2490788"/>
                <a:gd name="connsiteX80" fmla="*/ 49212 w 3140868"/>
                <a:gd name="connsiteY80" fmla="*/ 1520032 h 2490788"/>
                <a:gd name="connsiteX81" fmla="*/ 6350 w 3140868"/>
                <a:gd name="connsiteY81" fmla="*/ 1367632 h 2490788"/>
                <a:gd name="connsiteX82" fmla="*/ 87312 w 3140868"/>
                <a:gd name="connsiteY82" fmla="*/ 1262857 h 2490788"/>
                <a:gd name="connsiteX83" fmla="*/ 225425 w 3140868"/>
                <a:gd name="connsiteY83" fmla="*/ 1267619 h 2490788"/>
                <a:gd name="connsiteX84" fmla="*/ 258762 w 3140868"/>
                <a:gd name="connsiteY84" fmla="*/ 1267619 h 2490788"/>
                <a:gd name="connsiteX85" fmla="*/ 315912 w 3140868"/>
                <a:gd name="connsiteY85" fmla="*/ 1186657 h 2490788"/>
                <a:gd name="connsiteX86" fmla="*/ 392112 w 3140868"/>
                <a:gd name="connsiteY86" fmla="*/ 1077119 h 2490788"/>
                <a:gd name="connsiteX87" fmla="*/ 363537 w 3140868"/>
                <a:gd name="connsiteY87" fmla="*/ 1015207 h 2490788"/>
                <a:gd name="connsiteX88" fmla="*/ 315912 w 3140868"/>
                <a:gd name="connsiteY88" fmla="*/ 939007 h 2490788"/>
                <a:gd name="connsiteX89" fmla="*/ 320675 w 3140868"/>
                <a:gd name="connsiteY89" fmla="*/ 829469 h 2490788"/>
                <a:gd name="connsiteX90" fmla="*/ 320675 w 3140868"/>
                <a:gd name="connsiteY90" fmla="*/ 762794 h 2490788"/>
                <a:gd name="connsiteX0" fmla="*/ 314945 w 3180422"/>
                <a:gd name="connsiteY0" fmla="*/ 762024 h 2486296"/>
                <a:gd name="connsiteX1" fmla="*/ 400670 w 3180422"/>
                <a:gd name="connsiteY1" fmla="*/ 800124 h 2486296"/>
                <a:gd name="connsiteX2" fmla="*/ 514970 w 3180422"/>
                <a:gd name="connsiteY2" fmla="*/ 809649 h 2486296"/>
                <a:gd name="connsiteX3" fmla="*/ 695945 w 3180422"/>
                <a:gd name="connsiteY3" fmla="*/ 700112 h 2486296"/>
                <a:gd name="connsiteX4" fmla="*/ 743570 w 3180422"/>
                <a:gd name="connsiteY4" fmla="*/ 619149 h 2486296"/>
                <a:gd name="connsiteX5" fmla="*/ 895970 w 3180422"/>
                <a:gd name="connsiteY5" fmla="*/ 557237 h 2486296"/>
                <a:gd name="connsiteX6" fmla="*/ 1048370 w 3180422"/>
                <a:gd name="connsiteY6" fmla="*/ 438174 h 2486296"/>
                <a:gd name="connsiteX7" fmla="*/ 1181720 w 3180422"/>
                <a:gd name="connsiteY7" fmla="*/ 385787 h 2486296"/>
                <a:gd name="connsiteX8" fmla="*/ 1291257 w 3180422"/>
                <a:gd name="connsiteY8" fmla="*/ 323874 h 2486296"/>
                <a:gd name="connsiteX9" fmla="*/ 1291257 w 3180422"/>
                <a:gd name="connsiteY9" fmla="*/ 219099 h 2486296"/>
                <a:gd name="connsiteX10" fmla="*/ 1410320 w 3180422"/>
                <a:gd name="connsiteY10" fmla="*/ 190524 h 2486296"/>
                <a:gd name="connsiteX11" fmla="*/ 1548432 w 3180422"/>
                <a:gd name="connsiteY11" fmla="*/ 142899 h 2486296"/>
                <a:gd name="connsiteX12" fmla="*/ 1557957 w 3180422"/>
                <a:gd name="connsiteY12" fmla="*/ 42887 h 2486296"/>
                <a:gd name="connsiteX13" fmla="*/ 1667495 w 3180422"/>
                <a:gd name="connsiteY13" fmla="*/ 24 h 2486296"/>
                <a:gd name="connsiteX14" fmla="*/ 1781795 w 3180422"/>
                <a:gd name="connsiteY14" fmla="*/ 47649 h 2486296"/>
                <a:gd name="connsiteX15" fmla="*/ 1919907 w 3180422"/>
                <a:gd name="connsiteY15" fmla="*/ 19074 h 2486296"/>
                <a:gd name="connsiteX16" fmla="*/ 2062782 w 3180422"/>
                <a:gd name="connsiteY16" fmla="*/ 66699 h 2486296"/>
                <a:gd name="connsiteX17" fmla="*/ 2196132 w 3180422"/>
                <a:gd name="connsiteY17" fmla="*/ 109562 h 2486296"/>
                <a:gd name="connsiteX18" fmla="*/ 2300907 w 3180422"/>
                <a:gd name="connsiteY18" fmla="*/ 109562 h 2486296"/>
                <a:gd name="connsiteX19" fmla="*/ 2439020 w 3180422"/>
                <a:gd name="connsiteY19" fmla="*/ 185762 h 2486296"/>
                <a:gd name="connsiteX20" fmla="*/ 2577132 w 3180422"/>
                <a:gd name="connsiteY20" fmla="*/ 200049 h 2486296"/>
                <a:gd name="connsiteX21" fmla="*/ 2677145 w 3180422"/>
                <a:gd name="connsiteY21" fmla="*/ 261962 h 2486296"/>
                <a:gd name="connsiteX22" fmla="*/ 2796207 w 3180422"/>
                <a:gd name="connsiteY22" fmla="*/ 328637 h 2486296"/>
                <a:gd name="connsiteX23" fmla="*/ 3170857 w 3180422"/>
                <a:gd name="connsiteY23" fmla="*/ 392137 h 2486296"/>
                <a:gd name="connsiteX24" fmla="*/ 3058145 w 3180422"/>
                <a:gd name="connsiteY24" fmla="*/ 447699 h 2486296"/>
                <a:gd name="connsiteX25" fmla="*/ 2939082 w 3180422"/>
                <a:gd name="connsiteY25" fmla="*/ 600099 h 2486296"/>
                <a:gd name="connsiteX26" fmla="*/ 2853357 w 3180422"/>
                <a:gd name="connsiteY26" fmla="*/ 714399 h 2486296"/>
                <a:gd name="connsiteX27" fmla="*/ 2943845 w 3180422"/>
                <a:gd name="connsiteY27" fmla="*/ 804887 h 2486296"/>
                <a:gd name="connsiteX28" fmla="*/ 2877170 w 3180422"/>
                <a:gd name="connsiteY28" fmla="*/ 928712 h 2486296"/>
                <a:gd name="connsiteX29" fmla="*/ 2777157 w 3180422"/>
                <a:gd name="connsiteY29" fmla="*/ 938237 h 2486296"/>
                <a:gd name="connsiteX30" fmla="*/ 2658095 w 3180422"/>
                <a:gd name="connsiteY30" fmla="*/ 976337 h 2486296"/>
                <a:gd name="connsiteX31" fmla="*/ 2529507 w 3180422"/>
                <a:gd name="connsiteY31" fmla="*/ 942999 h 2486296"/>
                <a:gd name="connsiteX32" fmla="*/ 2429495 w 3180422"/>
                <a:gd name="connsiteY32" fmla="*/ 957287 h 2486296"/>
                <a:gd name="connsiteX33" fmla="*/ 2319957 w 3180422"/>
                <a:gd name="connsiteY33" fmla="*/ 976337 h 2486296"/>
                <a:gd name="connsiteX34" fmla="*/ 2248520 w 3180422"/>
                <a:gd name="connsiteY34" fmla="*/ 838224 h 2486296"/>
                <a:gd name="connsiteX35" fmla="*/ 2181845 w 3180422"/>
                <a:gd name="connsiteY35" fmla="*/ 728687 h 2486296"/>
                <a:gd name="connsiteX36" fmla="*/ 2143745 w 3180422"/>
                <a:gd name="connsiteY36" fmla="*/ 676299 h 2486296"/>
                <a:gd name="connsiteX37" fmla="*/ 2062782 w 3180422"/>
                <a:gd name="connsiteY37" fmla="*/ 833462 h 2486296"/>
                <a:gd name="connsiteX38" fmla="*/ 1996107 w 3180422"/>
                <a:gd name="connsiteY38" fmla="*/ 1019199 h 2486296"/>
                <a:gd name="connsiteX39" fmla="*/ 2010395 w 3180422"/>
                <a:gd name="connsiteY39" fmla="*/ 1062062 h 2486296"/>
                <a:gd name="connsiteX40" fmla="*/ 2072307 w 3180422"/>
                <a:gd name="connsiteY40" fmla="*/ 1114449 h 2486296"/>
                <a:gd name="connsiteX41" fmla="*/ 2077070 w 3180422"/>
                <a:gd name="connsiteY41" fmla="*/ 1195412 h 2486296"/>
                <a:gd name="connsiteX42" fmla="*/ 2143745 w 3180422"/>
                <a:gd name="connsiteY42" fmla="*/ 1276374 h 2486296"/>
                <a:gd name="connsiteX43" fmla="*/ 2200895 w 3180422"/>
                <a:gd name="connsiteY43" fmla="*/ 1390674 h 2486296"/>
                <a:gd name="connsiteX44" fmla="*/ 2267570 w 3180422"/>
                <a:gd name="connsiteY44" fmla="*/ 1466874 h 2486296"/>
                <a:gd name="connsiteX45" fmla="*/ 2339007 w 3180422"/>
                <a:gd name="connsiteY45" fmla="*/ 1562124 h 2486296"/>
                <a:gd name="connsiteX46" fmla="*/ 2386632 w 3180422"/>
                <a:gd name="connsiteY46" fmla="*/ 1581174 h 2486296"/>
                <a:gd name="connsiteX47" fmla="*/ 2200895 w 3180422"/>
                <a:gd name="connsiteY47" fmla="*/ 1643087 h 2486296"/>
                <a:gd name="connsiteX48" fmla="*/ 2077070 w 3180422"/>
                <a:gd name="connsiteY48" fmla="*/ 1728812 h 2486296"/>
                <a:gd name="connsiteX49" fmla="*/ 1981820 w 3180422"/>
                <a:gd name="connsiteY49" fmla="*/ 1704999 h 2486296"/>
                <a:gd name="connsiteX50" fmla="*/ 1948482 w 3180422"/>
                <a:gd name="connsiteY50" fmla="*/ 1771674 h 2486296"/>
                <a:gd name="connsiteX51" fmla="*/ 1981820 w 3180422"/>
                <a:gd name="connsiteY51" fmla="*/ 1895499 h 2486296"/>
                <a:gd name="connsiteX52" fmla="*/ 1958007 w 3180422"/>
                <a:gd name="connsiteY52" fmla="*/ 1962174 h 2486296"/>
                <a:gd name="connsiteX53" fmla="*/ 1924670 w 3180422"/>
                <a:gd name="connsiteY53" fmla="*/ 2014562 h 2486296"/>
                <a:gd name="connsiteX54" fmla="*/ 1834182 w 3180422"/>
                <a:gd name="connsiteY54" fmla="*/ 2009799 h 2486296"/>
                <a:gd name="connsiteX55" fmla="*/ 1872282 w 3180422"/>
                <a:gd name="connsiteY55" fmla="*/ 2119337 h 2486296"/>
                <a:gd name="connsiteX56" fmla="*/ 1862757 w 3180422"/>
                <a:gd name="connsiteY56" fmla="*/ 2190774 h 2486296"/>
                <a:gd name="connsiteX57" fmla="*/ 1924670 w 3180422"/>
                <a:gd name="connsiteY57" fmla="*/ 2266974 h 2486296"/>
                <a:gd name="connsiteX58" fmla="*/ 1819895 w 3180422"/>
                <a:gd name="connsiteY58" fmla="*/ 2314599 h 2486296"/>
                <a:gd name="connsiteX59" fmla="*/ 1786557 w 3180422"/>
                <a:gd name="connsiteY59" fmla="*/ 2419374 h 2486296"/>
                <a:gd name="connsiteX60" fmla="*/ 1743695 w 3180422"/>
                <a:gd name="connsiteY60" fmla="*/ 2481287 h 2486296"/>
                <a:gd name="connsiteX61" fmla="*/ 1572245 w 3180422"/>
                <a:gd name="connsiteY61" fmla="*/ 2471762 h 2486296"/>
                <a:gd name="connsiteX62" fmla="*/ 1424607 w 3180422"/>
                <a:gd name="connsiteY62" fmla="*/ 2386037 h 2486296"/>
                <a:gd name="connsiteX63" fmla="*/ 1381745 w 3180422"/>
                <a:gd name="connsiteY63" fmla="*/ 2447949 h 2486296"/>
                <a:gd name="connsiteX64" fmla="*/ 1286495 w 3180422"/>
                <a:gd name="connsiteY64" fmla="*/ 2424137 h 2486296"/>
                <a:gd name="connsiteX65" fmla="*/ 1186482 w 3180422"/>
                <a:gd name="connsiteY65" fmla="*/ 2371749 h 2486296"/>
                <a:gd name="connsiteX66" fmla="*/ 1048370 w 3180422"/>
                <a:gd name="connsiteY66" fmla="*/ 2286024 h 2486296"/>
                <a:gd name="connsiteX67" fmla="*/ 862632 w 3180422"/>
                <a:gd name="connsiteY67" fmla="*/ 2271737 h 2486296"/>
                <a:gd name="connsiteX68" fmla="*/ 757857 w 3180422"/>
                <a:gd name="connsiteY68" fmla="*/ 2190774 h 2486296"/>
                <a:gd name="connsiteX69" fmla="*/ 672132 w 3180422"/>
                <a:gd name="connsiteY69" fmla="*/ 2143149 h 2486296"/>
                <a:gd name="connsiteX70" fmla="*/ 495920 w 3180422"/>
                <a:gd name="connsiteY70" fmla="*/ 2162199 h 2486296"/>
                <a:gd name="connsiteX71" fmla="*/ 305420 w 3180422"/>
                <a:gd name="connsiteY71" fmla="*/ 2095524 h 2486296"/>
                <a:gd name="connsiteX72" fmla="*/ 219695 w 3180422"/>
                <a:gd name="connsiteY72" fmla="*/ 1971699 h 2486296"/>
                <a:gd name="connsiteX73" fmla="*/ 138732 w 3180422"/>
                <a:gd name="connsiteY73" fmla="*/ 1971699 h 2486296"/>
                <a:gd name="connsiteX74" fmla="*/ 81582 w 3180422"/>
                <a:gd name="connsiteY74" fmla="*/ 1843112 h 2486296"/>
                <a:gd name="connsiteX75" fmla="*/ 57770 w 3180422"/>
                <a:gd name="connsiteY75" fmla="*/ 1795487 h 2486296"/>
                <a:gd name="connsiteX76" fmla="*/ 119682 w 3180422"/>
                <a:gd name="connsiteY76" fmla="*/ 1743099 h 2486296"/>
                <a:gd name="connsiteX77" fmla="*/ 133970 w 3180422"/>
                <a:gd name="connsiteY77" fmla="*/ 1728812 h 2486296"/>
                <a:gd name="connsiteX78" fmla="*/ 81582 w 3180422"/>
                <a:gd name="connsiteY78" fmla="*/ 1662137 h 2486296"/>
                <a:gd name="connsiteX79" fmla="*/ 29195 w 3180422"/>
                <a:gd name="connsiteY79" fmla="*/ 1614512 h 2486296"/>
                <a:gd name="connsiteX80" fmla="*/ 43482 w 3180422"/>
                <a:gd name="connsiteY80" fmla="*/ 1519262 h 2486296"/>
                <a:gd name="connsiteX81" fmla="*/ 620 w 3180422"/>
                <a:gd name="connsiteY81" fmla="*/ 1366862 h 2486296"/>
                <a:gd name="connsiteX82" fmla="*/ 81582 w 3180422"/>
                <a:gd name="connsiteY82" fmla="*/ 1262087 h 2486296"/>
                <a:gd name="connsiteX83" fmla="*/ 219695 w 3180422"/>
                <a:gd name="connsiteY83" fmla="*/ 1266849 h 2486296"/>
                <a:gd name="connsiteX84" fmla="*/ 253032 w 3180422"/>
                <a:gd name="connsiteY84" fmla="*/ 1266849 h 2486296"/>
                <a:gd name="connsiteX85" fmla="*/ 310182 w 3180422"/>
                <a:gd name="connsiteY85" fmla="*/ 1185887 h 2486296"/>
                <a:gd name="connsiteX86" fmla="*/ 386382 w 3180422"/>
                <a:gd name="connsiteY86" fmla="*/ 1076349 h 2486296"/>
                <a:gd name="connsiteX87" fmla="*/ 357807 w 3180422"/>
                <a:gd name="connsiteY87" fmla="*/ 1014437 h 2486296"/>
                <a:gd name="connsiteX88" fmla="*/ 310182 w 3180422"/>
                <a:gd name="connsiteY88" fmla="*/ 938237 h 2486296"/>
                <a:gd name="connsiteX89" fmla="*/ 314945 w 3180422"/>
                <a:gd name="connsiteY89" fmla="*/ 828699 h 2486296"/>
                <a:gd name="connsiteX90" fmla="*/ 314945 w 3180422"/>
                <a:gd name="connsiteY90" fmla="*/ 762024 h 2486296"/>
                <a:gd name="connsiteX0" fmla="*/ 314945 w 3183907"/>
                <a:gd name="connsiteY0" fmla="*/ 762024 h 2486296"/>
                <a:gd name="connsiteX1" fmla="*/ 400670 w 3183907"/>
                <a:gd name="connsiteY1" fmla="*/ 800124 h 2486296"/>
                <a:gd name="connsiteX2" fmla="*/ 514970 w 3183907"/>
                <a:gd name="connsiteY2" fmla="*/ 809649 h 2486296"/>
                <a:gd name="connsiteX3" fmla="*/ 695945 w 3183907"/>
                <a:gd name="connsiteY3" fmla="*/ 700112 h 2486296"/>
                <a:gd name="connsiteX4" fmla="*/ 743570 w 3183907"/>
                <a:gd name="connsiteY4" fmla="*/ 619149 h 2486296"/>
                <a:gd name="connsiteX5" fmla="*/ 895970 w 3183907"/>
                <a:gd name="connsiteY5" fmla="*/ 557237 h 2486296"/>
                <a:gd name="connsiteX6" fmla="*/ 1048370 w 3183907"/>
                <a:gd name="connsiteY6" fmla="*/ 438174 h 2486296"/>
                <a:gd name="connsiteX7" fmla="*/ 1181720 w 3183907"/>
                <a:gd name="connsiteY7" fmla="*/ 385787 h 2486296"/>
                <a:gd name="connsiteX8" fmla="*/ 1291257 w 3183907"/>
                <a:gd name="connsiteY8" fmla="*/ 323874 h 2486296"/>
                <a:gd name="connsiteX9" fmla="*/ 1291257 w 3183907"/>
                <a:gd name="connsiteY9" fmla="*/ 219099 h 2486296"/>
                <a:gd name="connsiteX10" fmla="*/ 1410320 w 3183907"/>
                <a:gd name="connsiteY10" fmla="*/ 190524 h 2486296"/>
                <a:gd name="connsiteX11" fmla="*/ 1548432 w 3183907"/>
                <a:gd name="connsiteY11" fmla="*/ 142899 h 2486296"/>
                <a:gd name="connsiteX12" fmla="*/ 1557957 w 3183907"/>
                <a:gd name="connsiteY12" fmla="*/ 42887 h 2486296"/>
                <a:gd name="connsiteX13" fmla="*/ 1667495 w 3183907"/>
                <a:gd name="connsiteY13" fmla="*/ 24 h 2486296"/>
                <a:gd name="connsiteX14" fmla="*/ 1781795 w 3183907"/>
                <a:gd name="connsiteY14" fmla="*/ 47649 h 2486296"/>
                <a:gd name="connsiteX15" fmla="*/ 1919907 w 3183907"/>
                <a:gd name="connsiteY15" fmla="*/ 19074 h 2486296"/>
                <a:gd name="connsiteX16" fmla="*/ 2062782 w 3183907"/>
                <a:gd name="connsiteY16" fmla="*/ 66699 h 2486296"/>
                <a:gd name="connsiteX17" fmla="*/ 2196132 w 3183907"/>
                <a:gd name="connsiteY17" fmla="*/ 109562 h 2486296"/>
                <a:gd name="connsiteX18" fmla="*/ 2300907 w 3183907"/>
                <a:gd name="connsiteY18" fmla="*/ 109562 h 2486296"/>
                <a:gd name="connsiteX19" fmla="*/ 2439020 w 3183907"/>
                <a:gd name="connsiteY19" fmla="*/ 185762 h 2486296"/>
                <a:gd name="connsiteX20" fmla="*/ 2577132 w 3183907"/>
                <a:gd name="connsiteY20" fmla="*/ 200049 h 2486296"/>
                <a:gd name="connsiteX21" fmla="*/ 2677145 w 3183907"/>
                <a:gd name="connsiteY21" fmla="*/ 261962 h 2486296"/>
                <a:gd name="connsiteX22" fmla="*/ 2796207 w 3183907"/>
                <a:gd name="connsiteY22" fmla="*/ 328637 h 2486296"/>
                <a:gd name="connsiteX23" fmla="*/ 3170857 w 3183907"/>
                <a:gd name="connsiteY23" fmla="*/ 392137 h 2486296"/>
                <a:gd name="connsiteX24" fmla="*/ 3094657 w 3183907"/>
                <a:gd name="connsiteY24" fmla="*/ 467797 h 2486296"/>
                <a:gd name="connsiteX25" fmla="*/ 3058145 w 3183907"/>
                <a:gd name="connsiteY25" fmla="*/ 447699 h 2486296"/>
                <a:gd name="connsiteX26" fmla="*/ 2939082 w 3183907"/>
                <a:gd name="connsiteY26" fmla="*/ 600099 h 2486296"/>
                <a:gd name="connsiteX27" fmla="*/ 2853357 w 3183907"/>
                <a:gd name="connsiteY27" fmla="*/ 714399 h 2486296"/>
                <a:gd name="connsiteX28" fmla="*/ 2943845 w 3183907"/>
                <a:gd name="connsiteY28" fmla="*/ 804887 h 2486296"/>
                <a:gd name="connsiteX29" fmla="*/ 2877170 w 3183907"/>
                <a:gd name="connsiteY29" fmla="*/ 928712 h 2486296"/>
                <a:gd name="connsiteX30" fmla="*/ 2777157 w 3183907"/>
                <a:gd name="connsiteY30" fmla="*/ 938237 h 2486296"/>
                <a:gd name="connsiteX31" fmla="*/ 2658095 w 3183907"/>
                <a:gd name="connsiteY31" fmla="*/ 976337 h 2486296"/>
                <a:gd name="connsiteX32" fmla="*/ 2529507 w 3183907"/>
                <a:gd name="connsiteY32" fmla="*/ 942999 h 2486296"/>
                <a:gd name="connsiteX33" fmla="*/ 2429495 w 3183907"/>
                <a:gd name="connsiteY33" fmla="*/ 957287 h 2486296"/>
                <a:gd name="connsiteX34" fmla="*/ 2319957 w 3183907"/>
                <a:gd name="connsiteY34" fmla="*/ 976337 h 2486296"/>
                <a:gd name="connsiteX35" fmla="*/ 2248520 w 3183907"/>
                <a:gd name="connsiteY35" fmla="*/ 838224 h 2486296"/>
                <a:gd name="connsiteX36" fmla="*/ 2181845 w 3183907"/>
                <a:gd name="connsiteY36" fmla="*/ 728687 h 2486296"/>
                <a:gd name="connsiteX37" fmla="*/ 2143745 w 3183907"/>
                <a:gd name="connsiteY37" fmla="*/ 676299 h 2486296"/>
                <a:gd name="connsiteX38" fmla="*/ 2062782 w 3183907"/>
                <a:gd name="connsiteY38" fmla="*/ 833462 h 2486296"/>
                <a:gd name="connsiteX39" fmla="*/ 1996107 w 3183907"/>
                <a:gd name="connsiteY39" fmla="*/ 1019199 h 2486296"/>
                <a:gd name="connsiteX40" fmla="*/ 2010395 w 3183907"/>
                <a:gd name="connsiteY40" fmla="*/ 1062062 h 2486296"/>
                <a:gd name="connsiteX41" fmla="*/ 2072307 w 3183907"/>
                <a:gd name="connsiteY41" fmla="*/ 1114449 h 2486296"/>
                <a:gd name="connsiteX42" fmla="*/ 2077070 w 3183907"/>
                <a:gd name="connsiteY42" fmla="*/ 1195412 h 2486296"/>
                <a:gd name="connsiteX43" fmla="*/ 2143745 w 3183907"/>
                <a:gd name="connsiteY43" fmla="*/ 1276374 h 2486296"/>
                <a:gd name="connsiteX44" fmla="*/ 2200895 w 3183907"/>
                <a:gd name="connsiteY44" fmla="*/ 1390674 h 2486296"/>
                <a:gd name="connsiteX45" fmla="*/ 2267570 w 3183907"/>
                <a:gd name="connsiteY45" fmla="*/ 1466874 h 2486296"/>
                <a:gd name="connsiteX46" fmla="*/ 2339007 w 3183907"/>
                <a:gd name="connsiteY46" fmla="*/ 1562124 h 2486296"/>
                <a:gd name="connsiteX47" fmla="*/ 2386632 w 3183907"/>
                <a:gd name="connsiteY47" fmla="*/ 1581174 h 2486296"/>
                <a:gd name="connsiteX48" fmla="*/ 2200895 w 3183907"/>
                <a:gd name="connsiteY48" fmla="*/ 1643087 h 2486296"/>
                <a:gd name="connsiteX49" fmla="*/ 2077070 w 3183907"/>
                <a:gd name="connsiteY49" fmla="*/ 1728812 h 2486296"/>
                <a:gd name="connsiteX50" fmla="*/ 1981820 w 3183907"/>
                <a:gd name="connsiteY50" fmla="*/ 1704999 h 2486296"/>
                <a:gd name="connsiteX51" fmla="*/ 1948482 w 3183907"/>
                <a:gd name="connsiteY51" fmla="*/ 1771674 h 2486296"/>
                <a:gd name="connsiteX52" fmla="*/ 1981820 w 3183907"/>
                <a:gd name="connsiteY52" fmla="*/ 1895499 h 2486296"/>
                <a:gd name="connsiteX53" fmla="*/ 1958007 w 3183907"/>
                <a:gd name="connsiteY53" fmla="*/ 1962174 h 2486296"/>
                <a:gd name="connsiteX54" fmla="*/ 1924670 w 3183907"/>
                <a:gd name="connsiteY54" fmla="*/ 2014562 h 2486296"/>
                <a:gd name="connsiteX55" fmla="*/ 1834182 w 3183907"/>
                <a:gd name="connsiteY55" fmla="*/ 2009799 h 2486296"/>
                <a:gd name="connsiteX56" fmla="*/ 1872282 w 3183907"/>
                <a:gd name="connsiteY56" fmla="*/ 2119337 h 2486296"/>
                <a:gd name="connsiteX57" fmla="*/ 1862757 w 3183907"/>
                <a:gd name="connsiteY57" fmla="*/ 2190774 h 2486296"/>
                <a:gd name="connsiteX58" fmla="*/ 1924670 w 3183907"/>
                <a:gd name="connsiteY58" fmla="*/ 2266974 h 2486296"/>
                <a:gd name="connsiteX59" fmla="*/ 1819895 w 3183907"/>
                <a:gd name="connsiteY59" fmla="*/ 2314599 h 2486296"/>
                <a:gd name="connsiteX60" fmla="*/ 1786557 w 3183907"/>
                <a:gd name="connsiteY60" fmla="*/ 2419374 h 2486296"/>
                <a:gd name="connsiteX61" fmla="*/ 1743695 w 3183907"/>
                <a:gd name="connsiteY61" fmla="*/ 2481287 h 2486296"/>
                <a:gd name="connsiteX62" fmla="*/ 1572245 w 3183907"/>
                <a:gd name="connsiteY62" fmla="*/ 2471762 h 2486296"/>
                <a:gd name="connsiteX63" fmla="*/ 1424607 w 3183907"/>
                <a:gd name="connsiteY63" fmla="*/ 2386037 h 2486296"/>
                <a:gd name="connsiteX64" fmla="*/ 1381745 w 3183907"/>
                <a:gd name="connsiteY64" fmla="*/ 2447949 h 2486296"/>
                <a:gd name="connsiteX65" fmla="*/ 1286495 w 3183907"/>
                <a:gd name="connsiteY65" fmla="*/ 2424137 h 2486296"/>
                <a:gd name="connsiteX66" fmla="*/ 1186482 w 3183907"/>
                <a:gd name="connsiteY66" fmla="*/ 2371749 h 2486296"/>
                <a:gd name="connsiteX67" fmla="*/ 1048370 w 3183907"/>
                <a:gd name="connsiteY67" fmla="*/ 2286024 h 2486296"/>
                <a:gd name="connsiteX68" fmla="*/ 862632 w 3183907"/>
                <a:gd name="connsiteY68" fmla="*/ 2271737 h 2486296"/>
                <a:gd name="connsiteX69" fmla="*/ 757857 w 3183907"/>
                <a:gd name="connsiteY69" fmla="*/ 2190774 h 2486296"/>
                <a:gd name="connsiteX70" fmla="*/ 672132 w 3183907"/>
                <a:gd name="connsiteY70" fmla="*/ 2143149 h 2486296"/>
                <a:gd name="connsiteX71" fmla="*/ 495920 w 3183907"/>
                <a:gd name="connsiteY71" fmla="*/ 2162199 h 2486296"/>
                <a:gd name="connsiteX72" fmla="*/ 305420 w 3183907"/>
                <a:gd name="connsiteY72" fmla="*/ 2095524 h 2486296"/>
                <a:gd name="connsiteX73" fmla="*/ 219695 w 3183907"/>
                <a:gd name="connsiteY73" fmla="*/ 1971699 h 2486296"/>
                <a:gd name="connsiteX74" fmla="*/ 138732 w 3183907"/>
                <a:gd name="connsiteY74" fmla="*/ 1971699 h 2486296"/>
                <a:gd name="connsiteX75" fmla="*/ 81582 w 3183907"/>
                <a:gd name="connsiteY75" fmla="*/ 1843112 h 2486296"/>
                <a:gd name="connsiteX76" fmla="*/ 57770 w 3183907"/>
                <a:gd name="connsiteY76" fmla="*/ 1795487 h 2486296"/>
                <a:gd name="connsiteX77" fmla="*/ 119682 w 3183907"/>
                <a:gd name="connsiteY77" fmla="*/ 1743099 h 2486296"/>
                <a:gd name="connsiteX78" fmla="*/ 133970 w 3183907"/>
                <a:gd name="connsiteY78" fmla="*/ 1728812 h 2486296"/>
                <a:gd name="connsiteX79" fmla="*/ 81582 w 3183907"/>
                <a:gd name="connsiteY79" fmla="*/ 1662137 h 2486296"/>
                <a:gd name="connsiteX80" fmla="*/ 29195 w 3183907"/>
                <a:gd name="connsiteY80" fmla="*/ 1614512 h 2486296"/>
                <a:gd name="connsiteX81" fmla="*/ 43482 w 3183907"/>
                <a:gd name="connsiteY81" fmla="*/ 1519262 h 2486296"/>
                <a:gd name="connsiteX82" fmla="*/ 620 w 3183907"/>
                <a:gd name="connsiteY82" fmla="*/ 1366862 h 2486296"/>
                <a:gd name="connsiteX83" fmla="*/ 81582 w 3183907"/>
                <a:gd name="connsiteY83" fmla="*/ 1262087 h 2486296"/>
                <a:gd name="connsiteX84" fmla="*/ 219695 w 3183907"/>
                <a:gd name="connsiteY84" fmla="*/ 1266849 h 2486296"/>
                <a:gd name="connsiteX85" fmla="*/ 253032 w 3183907"/>
                <a:gd name="connsiteY85" fmla="*/ 1266849 h 2486296"/>
                <a:gd name="connsiteX86" fmla="*/ 310182 w 3183907"/>
                <a:gd name="connsiteY86" fmla="*/ 1185887 h 2486296"/>
                <a:gd name="connsiteX87" fmla="*/ 386382 w 3183907"/>
                <a:gd name="connsiteY87" fmla="*/ 1076349 h 2486296"/>
                <a:gd name="connsiteX88" fmla="*/ 357807 w 3183907"/>
                <a:gd name="connsiteY88" fmla="*/ 1014437 h 2486296"/>
                <a:gd name="connsiteX89" fmla="*/ 310182 w 3183907"/>
                <a:gd name="connsiteY89" fmla="*/ 938237 h 2486296"/>
                <a:gd name="connsiteX90" fmla="*/ 314945 w 3183907"/>
                <a:gd name="connsiteY90" fmla="*/ 828699 h 2486296"/>
                <a:gd name="connsiteX91" fmla="*/ 314945 w 3183907"/>
                <a:gd name="connsiteY91" fmla="*/ 762024 h 2486296"/>
                <a:gd name="connsiteX0" fmla="*/ 314945 w 3180422"/>
                <a:gd name="connsiteY0" fmla="*/ 762024 h 2486296"/>
                <a:gd name="connsiteX1" fmla="*/ 400670 w 3180422"/>
                <a:gd name="connsiteY1" fmla="*/ 800124 h 2486296"/>
                <a:gd name="connsiteX2" fmla="*/ 514970 w 3180422"/>
                <a:gd name="connsiteY2" fmla="*/ 809649 h 2486296"/>
                <a:gd name="connsiteX3" fmla="*/ 695945 w 3180422"/>
                <a:gd name="connsiteY3" fmla="*/ 700112 h 2486296"/>
                <a:gd name="connsiteX4" fmla="*/ 743570 w 3180422"/>
                <a:gd name="connsiteY4" fmla="*/ 619149 h 2486296"/>
                <a:gd name="connsiteX5" fmla="*/ 895970 w 3180422"/>
                <a:gd name="connsiteY5" fmla="*/ 557237 h 2486296"/>
                <a:gd name="connsiteX6" fmla="*/ 1048370 w 3180422"/>
                <a:gd name="connsiteY6" fmla="*/ 438174 h 2486296"/>
                <a:gd name="connsiteX7" fmla="*/ 1181720 w 3180422"/>
                <a:gd name="connsiteY7" fmla="*/ 385787 h 2486296"/>
                <a:gd name="connsiteX8" fmla="*/ 1291257 w 3180422"/>
                <a:gd name="connsiteY8" fmla="*/ 323874 h 2486296"/>
                <a:gd name="connsiteX9" fmla="*/ 1291257 w 3180422"/>
                <a:gd name="connsiteY9" fmla="*/ 219099 h 2486296"/>
                <a:gd name="connsiteX10" fmla="*/ 1410320 w 3180422"/>
                <a:gd name="connsiteY10" fmla="*/ 190524 h 2486296"/>
                <a:gd name="connsiteX11" fmla="*/ 1548432 w 3180422"/>
                <a:gd name="connsiteY11" fmla="*/ 142899 h 2486296"/>
                <a:gd name="connsiteX12" fmla="*/ 1557957 w 3180422"/>
                <a:gd name="connsiteY12" fmla="*/ 42887 h 2486296"/>
                <a:gd name="connsiteX13" fmla="*/ 1667495 w 3180422"/>
                <a:gd name="connsiteY13" fmla="*/ 24 h 2486296"/>
                <a:gd name="connsiteX14" fmla="*/ 1781795 w 3180422"/>
                <a:gd name="connsiteY14" fmla="*/ 47649 h 2486296"/>
                <a:gd name="connsiteX15" fmla="*/ 1919907 w 3180422"/>
                <a:gd name="connsiteY15" fmla="*/ 19074 h 2486296"/>
                <a:gd name="connsiteX16" fmla="*/ 2062782 w 3180422"/>
                <a:gd name="connsiteY16" fmla="*/ 66699 h 2486296"/>
                <a:gd name="connsiteX17" fmla="*/ 2196132 w 3180422"/>
                <a:gd name="connsiteY17" fmla="*/ 109562 h 2486296"/>
                <a:gd name="connsiteX18" fmla="*/ 2300907 w 3180422"/>
                <a:gd name="connsiteY18" fmla="*/ 109562 h 2486296"/>
                <a:gd name="connsiteX19" fmla="*/ 2439020 w 3180422"/>
                <a:gd name="connsiteY19" fmla="*/ 185762 h 2486296"/>
                <a:gd name="connsiteX20" fmla="*/ 2577132 w 3180422"/>
                <a:gd name="connsiteY20" fmla="*/ 200049 h 2486296"/>
                <a:gd name="connsiteX21" fmla="*/ 2677145 w 3180422"/>
                <a:gd name="connsiteY21" fmla="*/ 261962 h 2486296"/>
                <a:gd name="connsiteX22" fmla="*/ 2796207 w 3180422"/>
                <a:gd name="connsiteY22" fmla="*/ 328637 h 2486296"/>
                <a:gd name="connsiteX23" fmla="*/ 3170857 w 3180422"/>
                <a:gd name="connsiteY23" fmla="*/ 392137 h 2486296"/>
                <a:gd name="connsiteX24" fmla="*/ 3058145 w 3180422"/>
                <a:gd name="connsiteY24" fmla="*/ 447699 h 2486296"/>
                <a:gd name="connsiteX25" fmla="*/ 2939082 w 3180422"/>
                <a:gd name="connsiteY25" fmla="*/ 600099 h 2486296"/>
                <a:gd name="connsiteX26" fmla="*/ 2853357 w 3180422"/>
                <a:gd name="connsiteY26" fmla="*/ 714399 h 2486296"/>
                <a:gd name="connsiteX27" fmla="*/ 2943845 w 3180422"/>
                <a:gd name="connsiteY27" fmla="*/ 804887 h 2486296"/>
                <a:gd name="connsiteX28" fmla="*/ 2877170 w 3180422"/>
                <a:gd name="connsiteY28" fmla="*/ 928712 h 2486296"/>
                <a:gd name="connsiteX29" fmla="*/ 2777157 w 3180422"/>
                <a:gd name="connsiteY29" fmla="*/ 938237 h 2486296"/>
                <a:gd name="connsiteX30" fmla="*/ 2658095 w 3180422"/>
                <a:gd name="connsiteY30" fmla="*/ 976337 h 2486296"/>
                <a:gd name="connsiteX31" fmla="*/ 2529507 w 3180422"/>
                <a:gd name="connsiteY31" fmla="*/ 942999 h 2486296"/>
                <a:gd name="connsiteX32" fmla="*/ 2429495 w 3180422"/>
                <a:gd name="connsiteY32" fmla="*/ 957287 h 2486296"/>
                <a:gd name="connsiteX33" fmla="*/ 2319957 w 3180422"/>
                <a:gd name="connsiteY33" fmla="*/ 976337 h 2486296"/>
                <a:gd name="connsiteX34" fmla="*/ 2248520 w 3180422"/>
                <a:gd name="connsiteY34" fmla="*/ 838224 h 2486296"/>
                <a:gd name="connsiteX35" fmla="*/ 2181845 w 3180422"/>
                <a:gd name="connsiteY35" fmla="*/ 728687 h 2486296"/>
                <a:gd name="connsiteX36" fmla="*/ 2143745 w 3180422"/>
                <a:gd name="connsiteY36" fmla="*/ 676299 h 2486296"/>
                <a:gd name="connsiteX37" fmla="*/ 2062782 w 3180422"/>
                <a:gd name="connsiteY37" fmla="*/ 833462 h 2486296"/>
                <a:gd name="connsiteX38" fmla="*/ 1996107 w 3180422"/>
                <a:gd name="connsiteY38" fmla="*/ 1019199 h 2486296"/>
                <a:gd name="connsiteX39" fmla="*/ 2010395 w 3180422"/>
                <a:gd name="connsiteY39" fmla="*/ 1062062 h 2486296"/>
                <a:gd name="connsiteX40" fmla="*/ 2072307 w 3180422"/>
                <a:gd name="connsiteY40" fmla="*/ 1114449 h 2486296"/>
                <a:gd name="connsiteX41" fmla="*/ 2077070 w 3180422"/>
                <a:gd name="connsiteY41" fmla="*/ 1195412 h 2486296"/>
                <a:gd name="connsiteX42" fmla="*/ 2143745 w 3180422"/>
                <a:gd name="connsiteY42" fmla="*/ 1276374 h 2486296"/>
                <a:gd name="connsiteX43" fmla="*/ 2200895 w 3180422"/>
                <a:gd name="connsiteY43" fmla="*/ 1390674 h 2486296"/>
                <a:gd name="connsiteX44" fmla="*/ 2267570 w 3180422"/>
                <a:gd name="connsiteY44" fmla="*/ 1466874 h 2486296"/>
                <a:gd name="connsiteX45" fmla="*/ 2339007 w 3180422"/>
                <a:gd name="connsiteY45" fmla="*/ 1562124 h 2486296"/>
                <a:gd name="connsiteX46" fmla="*/ 2386632 w 3180422"/>
                <a:gd name="connsiteY46" fmla="*/ 1581174 h 2486296"/>
                <a:gd name="connsiteX47" fmla="*/ 2200895 w 3180422"/>
                <a:gd name="connsiteY47" fmla="*/ 1643087 h 2486296"/>
                <a:gd name="connsiteX48" fmla="*/ 2077070 w 3180422"/>
                <a:gd name="connsiteY48" fmla="*/ 1728812 h 2486296"/>
                <a:gd name="connsiteX49" fmla="*/ 1981820 w 3180422"/>
                <a:gd name="connsiteY49" fmla="*/ 1704999 h 2486296"/>
                <a:gd name="connsiteX50" fmla="*/ 1948482 w 3180422"/>
                <a:gd name="connsiteY50" fmla="*/ 1771674 h 2486296"/>
                <a:gd name="connsiteX51" fmla="*/ 1981820 w 3180422"/>
                <a:gd name="connsiteY51" fmla="*/ 1895499 h 2486296"/>
                <a:gd name="connsiteX52" fmla="*/ 1958007 w 3180422"/>
                <a:gd name="connsiteY52" fmla="*/ 1962174 h 2486296"/>
                <a:gd name="connsiteX53" fmla="*/ 1924670 w 3180422"/>
                <a:gd name="connsiteY53" fmla="*/ 2014562 h 2486296"/>
                <a:gd name="connsiteX54" fmla="*/ 1834182 w 3180422"/>
                <a:gd name="connsiteY54" fmla="*/ 2009799 h 2486296"/>
                <a:gd name="connsiteX55" fmla="*/ 1872282 w 3180422"/>
                <a:gd name="connsiteY55" fmla="*/ 2119337 h 2486296"/>
                <a:gd name="connsiteX56" fmla="*/ 1862757 w 3180422"/>
                <a:gd name="connsiteY56" fmla="*/ 2190774 h 2486296"/>
                <a:gd name="connsiteX57" fmla="*/ 1924670 w 3180422"/>
                <a:gd name="connsiteY57" fmla="*/ 2266974 h 2486296"/>
                <a:gd name="connsiteX58" fmla="*/ 1819895 w 3180422"/>
                <a:gd name="connsiteY58" fmla="*/ 2314599 h 2486296"/>
                <a:gd name="connsiteX59" fmla="*/ 1786557 w 3180422"/>
                <a:gd name="connsiteY59" fmla="*/ 2419374 h 2486296"/>
                <a:gd name="connsiteX60" fmla="*/ 1743695 w 3180422"/>
                <a:gd name="connsiteY60" fmla="*/ 2481287 h 2486296"/>
                <a:gd name="connsiteX61" fmla="*/ 1572245 w 3180422"/>
                <a:gd name="connsiteY61" fmla="*/ 2471762 h 2486296"/>
                <a:gd name="connsiteX62" fmla="*/ 1424607 w 3180422"/>
                <a:gd name="connsiteY62" fmla="*/ 2386037 h 2486296"/>
                <a:gd name="connsiteX63" fmla="*/ 1381745 w 3180422"/>
                <a:gd name="connsiteY63" fmla="*/ 2447949 h 2486296"/>
                <a:gd name="connsiteX64" fmla="*/ 1286495 w 3180422"/>
                <a:gd name="connsiteY64" fmla="*/ 2424137 h 2486296"/>
                <a:gd name="connsiteX65" fmla="*/ 1186482 w 3180422"/>
                <a:gd name="connsiteY65" fmla="*/ 2371749 h 2486296"/>
                <a:gd name="connsiteX66" fmla="*/ 1048370 w 3180422"/>
                <a:gd name="connsiteY66" fmla="*/ 2286024 h 2486296"/>
                <a:gd name="connsiteX67" fmla="*/ 862632 w 3180422"/>
                <a:gd name="connsiteY67" fmla="*/ 2271737 h 2486296"/>
                <a:gd name="connsiteX68" fmla="*/ 757857 w 3180422"/>
                <a:gd name="connsiteY68" fmla="*/ 2190774 h 2486296"/>
                <a:gd name="connsiteX69" fmla="*/ 672132 w 3180422"/>
                <a:gd name="connsiteY69" fmla="*/ 2143149 h 2486296"/>
                <a:gd name="connsiteX70" fmla="*/ 495920 w 3180422"/>
                <a:gd name="connsiteY70" fmla="*/ 2162199 h 2486296"/>
                <a:gd name="connsiteX71" fmla="*/ 305420 w 3180422"/>
                <a:gd name="connsiteY71" fmla="*/ 2095524 h 2486296"/>
                <a:gd name="connsiteX72" fmla="*/ 219695 w 3180422"/>
                <a:gd name="connsiteY72" fmla="*/ 1971699 h 2486296"/>
                <a:gd name="connsiteX73" fmla="*/ 138732 w 3180422"/>
                <a:gd name="connsiteY73" fmla="*/ 1971699 h 2486296"/>
                <a:gd name="connsiteX74" fmla="*/ 81582 w 3180422"/>
                <a:gd name="connsiteY74" fmla="*/ 1843112 h 2486296"/>
                <a:gd name="connsiteX75" fmla="*/ 57770 w 3180422"/>
                <a:gd name="connsiteY75" fmla="*/ 1795487 h 2486296"/>
                <a:gd name="connsiteX76" fmla="*/ 119682 w 3180422"/>
                <a:gd name="connsiteY76" fmla="*/ 1743099 h 2486296"/>
                <a:gd name="connsiteX77" fmla="*/ 133970 w 3180422"/>
                <a:gd name="connsiteY77" fmla="*/ 1728812 h 2486296"/>
                <a:gd name="connsiteX78" fmla="*/ 81582 w 3180422"/>
                <a:gd name="connsiteY78" fmla="*/ 1662137 h 2486296"/>
                <a:gd name="connsiteX79" fmla="*/ 29195 w 3180422"/>
                <a:gd name="connsiteY79" fmla="*/ 1614512 h 2486296"/>
                <a:gd name="connsiteX80" fmla="*/ 43482 w 3180422"/>
                <a:gd name="connsiteY80" fmla="*/ 1519262 h 2486296"/>
                <a:gd name="connsiteX81" fmla="*/ 620 w 3180422"/>
                <a:gd name="connsiteY81" fmla="*/ 1366862 h 2486296"/>
                <a:gd name="connsiteX82" fmla="*/ 81582 w 3180422"/>
                <a:gd name="connsiteY82" fmla="*/ 1262087 h 2486296"/>
                <a:gd name="connsiteX83" fmla="*/ 219695 w 3180422"/>
                <a:gd name="connsiteY83" fmla="*/ 1266849 h 2486296"/>
                <a:gd name="connsiteX84" fmla="*/ 253032 w 3180422"/>
                <a:gd name="connsiteY84" fmla="*/ 1266849 h 2486296"/>
                <a:gd name="connsiteX85" fmla="*/ 310182 w 3180422"/>
                <a:gd name="connsiteY85" fmla="*/ 1185887 h 2486296"/>
                <a:gd name="connsiteX86" fmla="*/ 386382 w 3180422"/>
                <a:gd name="connsiteY86" fmla="*/ 1076349 h 2486296"/>
                <a:gd name="connsiteX87" fmla="*/ 357807 w 3180422"/>
                <a:gd name="connsiteY87" fmla="*/ 1014437 h 2486296"/>
                <a:gd name="connsiteX88" fmla="*/ 310182 w 3180422"/>
                <a:gd name="connsiteY88" fmla="*/ 938237 h 2486296"/>
                <a:gd name="connsiteX89" fmla="*/ 314945 w 3180422"/>
                <a:gd name="connsiteY89" fmla="*/ 828699 h 2486296"/>
                <a:gd name="connsiteX90" fmla="*/ 314945 w 3180422"/>
                <a:gd name="connsiteY90" fmla="*/ 762024 h 24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180422" h="2486296">
                  <a:moveTo>
                    <a:pt x="314945" y="762024"/>
                  </a:moveTo>
                  <a:cubicBezTo>
                    <a:pt x="329233" y="757261"/>
                    <a:pt x="367333" y="792187"/>
                    <a:pt x="400670" y="800124"/>
                  </a:cubicBezTo>
                  <a:cubicBezTo>
                    <a:pt x="434007" y="808061"/>
                    <a:pt x="465758" y="826318"/>
                    <a:pt x="514970" y="809649"/>
                  </a:cubicBezTo>
                  <a:cubicBezTo>
                    <a:pt x="564182" y="792980"/>
                    <a:pt x="657845" y="731862"/>
                    <a:pt x="695945" y="700112"/>
                  </a:cubicBezTo>
                  <a:cubicBezTo>
                    <a:pt x="734045" y="668362"/>
                    <a:pt x="710233" y="642961"/>
                    <a:pt x="743570" y="619149"/>
                  </a:cubicBezTo>
                  <a:cubicBezTo>
                    <a:pt x="776907" y="595337"/>
                    <a:pt x="845170" y="587399"/>
                    <a:pt x="895970" y="557237"/>
                  </a:cubicBezTo>
                  <a:cubicBezTo>
                    <a:pt x="946770" y="527075"/>
                    <a:pt x="1000745" y="466749"/>
                    <a:pt x="1048370" y="438174"/>
                  </a:cubicBezTo>
                  <a:cubicBezTo>
                    <a:pt x="1095995" y="409599"/>
                    <a:pt x="1141239" y="404837"/>
                    <a:pt x="1181720" y="385787"/>
                  </a:cubicBezTo>
                  <a:cubicBezTo>
                    <a:pt x="1222201" y="366737"/>
                    <a:pt x="1273001" y="351655"/>
                    <a:pt x="1291257" y="323874"/>
                  </a:cubicBezTo>
                  <a:cubicBezTo>
                    <a:pt x="1309513" y="296093"/>
                    <a:pt x="1271413" y="241324"/>
                    <a:pt x="1291257" y="219099"/>
                  </a:cubicBezTo>
                  <a:cubicBezTo>
                    <a:pt x="1311101" y="196874"/>
                    <a:pt x="1367458" y="203224"/>
                    <a:pt x="1410320" y="190524"/>
                  </a:cubicBezTo>
                  <a:cubicBezTo>
                    <a:pt x="1453183" y="177824"/>
                    <a:pt x="1523826" y="167505"/>
                    <a:pt x="1548432" y="142899"/>
                  </a:cubicBezTo>
                  <a:cubicBezTo>
                    <a:pt x="1573038" y="118293"/>
                    <a:pt x="1538113" y="66700"/>
                    <a:pt x="1557957" y="42887"/>
                  </a:cubicBezTo>
                  <a:cubicBezTo>
                    <a:pt x="1577801" y="19074"/>
                    <a:pt x="1630189" y="-770"/>
                    <a:pt x="1667495" y="24"/>
                  </a:cubicBezTo>
                  <a:cubicBezTo>
                    <a:pt x="1704801" y="818"/>
                    <a:pt x="1739726" y="44474"/>
                    <a:pt x="1781795" y="47649"/>
                  </a:cubicBezTo>
                  <a:cubicBezTo>
                    <a:pt x="1823864" y="50824"/>
                    <a:pt x="1873076" y="15899"/>
                    <a:pt x="1919907" y="19074"/>
                  </a:cubicBezTo>
                  <a:cubicBezTo>
                    <a:pt x="1966738" y="22249"/>
                    <a:pt x="2062782" y="66699"/>
                    <a:pt x="2062782" y="66699"/>
                  </a:cubicBezTo>
                  <a:cubicBezTo>
                    <a:pt x="2108819" y="81780"/>
                    <a:pt x="2156445" y="102418"/>
                    <a:pt x="2196132" y="109562"/>
                  </a:cubicBezTo>
                  <a:cubicBezTo>
                    <a:pt x="2235819" y="116706"/>
                    <a:pt x="2260426" y="96862"/>
                    <a:pt x="2300907" y="109562"/>
                  </a:cubicBezTo>
                  <a:cubicBezTo>
                    <a:pt x="2341388" y="122262"/>
                    <a:pt x="2392983" y="170681"/>
                    <a:pt x="2439020" y="185762"/>
                  </a:cubicBezTo>
                  <a:cubicBezTo>
                    <a:pt x="2485058" y="200843"/>
                    <a:pt x="2537445" y="187349"/>
                    <a:pt x="2577132" y="200049"/>
                  </a:cubicBezTo>
                  <a:cubicBezTo>
                    <a:pt x="2616820" y="212749"/>
                    <a:pt x="2640633" y="240531"/>
                    <a:pt x="2677145" y="261962"/>
                  </a:cubicBezTo>
                  <a:cubicBezTo>
                    <a:pt x="2713657" y="283393"/>
                    <a:pt x="2713922" y="306941"/>
                    <a:pt x="2796207" y="328637"/>
                  </a:cubicBezTo>
                  <a:cubicBezTo>
                    <a:pt x="2878492" y="350333"/>
                    <a:pt x="3127201" y="372293"/>
                    <a:pt x="3170857" y="392137"/>
                  </a:cubicBezTo>
                  <a:cubicBezTo>
                    <a:pt x="3214513" y="411981"/>
                    <a:pt x="3096774" y="413039"/>
                    <a:pt x="3058145" y="447699"/>
                  </a:cubicBezTo>
                  <a:cubicBezTo>
                    <a:pt x="3019516" y="482359"/>
                    <a:pt x="2973213" y="555649"/>
                    <a:pt x="2939082" y="600099"/>
                  </a:cubicBezTo>
                  <a:cubicBezTo>
                    <a:pt x="2904951" y="644549"/>
                    <a:pt x="2852563" y="680268"/>
                    <a:pt x="2853357" y="714399"/>
                  </a:cubicBezTo>
                  <a:cubicBezTo>
                    <a:pt x="2854151" y="748530"/>
                    <a:pt x="2939876" y="769168"/>
                    <a:pt x="2943845" y="804887"/>
                  </a:cubicBezTo>
                  <a:cubicBezTo>
                    <a:pt x="2947814" y="840606"/>
                    <a:pt x="2904951" y="906487"/>
                    <a:pt x="2877170" y="928712"/>
                  </a:cubicBezTo>
                  <a:cubicBezTo>
                    <a:pt x="2849389" y="950937"/>
                    <a:pt x="2813669" y="930300"/>
                    <a:pt x="2777157" y="938237"/>
                  </a:cubicBezTo>
                  <a:cubicBezTo>
                    <a:pt x="2740645" y="946174"/>
                    <a:pt x="2699370" y="975543"/>
                    <a:pt x="2658095" y="976337"/>
                  </a:cubicBezTo>
                  <a:cubicBezTo>
                    <a:pt x="2616820" y="977131"/>
                    <a:pt x="2567607" y="946174"/>
                    <a:pt x="2529507" y="942999"/>
                  </a:cubicBezTo>
                  <a:cubicBezTo>
                    <a:pt x="2491407" y="939824"/>
                    <a:pt x="2464420" y="951731"/>
                    <a:pt x="2429495" y="957287"/>
                  </a:cubicBezTo>
                  <a:cubicBezTo>
                    <a:pt x="2394570" y="962843"/>
                    <a:pt x="2350120" y="996181"/>
                    <a:pt x="2319957" y="976337"/>
                  </a:cubicBezTo>
                  <a:cubicBezTo>
                    <a:pt x="2289795" y="956493"/>
                    <a:pt x="2271539" y="879499"/>
                    <a:pt x="2248520" y="838224"/>
                  </a:cubicBezTo>
                  <a:cubicBezTo>
                    <a:pt x="2225501" y="796949"/>
                    <a:pt x="2199308" y="755675"/>
                    <a:pt x="2181845" y="728687"/>
                  </a:cubicBezTo>
                  <a:cubicBezTo>
                    <a:pt x="2164382" y="701699"/>
                    <a:pt x="2163589" y="658837"/>
                    <a:pt x="2143745" y="676299"/>
                  </a:cubicBezTo>
                  <a:cubicBezTo>
                    <a:pt x="2123901" y="693761"/>
                    <a:pt x="2087388" y="776312"/>
                    <a:pt x="2062782" y="833462"/>
                  </a:cubicBezTo>
                  <a:cubicBezTo>
                    <a:pt x="2038176" y="890612"/>
                    <a:pt x="2004838" y="981099"/>
                    <a:pt x="1996107" y="1019199"/>
                  </a:cubicBezTo>
                  <a:cubicBezTo>
                    <a:pt x="1987376" y="1057299"/>
                    <a:pt x="1997695" y="1046187"/>
                    <a:pt x="2010395" y="1062062"/>
                  </a:cubicBezTo>
                  <a:cubicBezTo>
                    <a:pt x="2023095" y="1077937"/>
                    <a:pt x="2061195" y="1092224"/>
                    <a:pt x="2072307" y="1114449"/>
                  </a:cubicBezTo>
                  <a:cubicBezTo>
                    <a:pt x="2083419" y="1136674"/>
                    <a:pt x="2065164" y="1168425"/>
                    <a:pt x="2077070" y="1195412"/>
                  </a:cubicBezTo>
                  <a:cubicBezTo>
                    <a:pt x="2088976" y="1222399"/>
                    <a:pt x="2123108" y="1243830"/>
                    <a:pt x="2143745" y="1276374"/>
                  </a:cubicBezTo>
                  <a:cubicBezTo>
                    <a:pt x="2164383" y="1308918"/>
                    <a:pt x="2180258" y="1358924"/>
                    <a:pt x="2200895" y="1390674"/>
                  </a:cubicBezTo>
                  <a:cubicBezTo>
                    <a:pt x="2221532" y="1422424"/>
                    <a:pt x="2244551" y="1438299"/>
                    <a:pt x="2267570" y="1466874"/>
                  </a:cubicBezTo>
                  <a:cubicBezTo>
                    <a:pt x="2290589" y="1495449"/>
                    <a:pt x="2319163" y="1543074"/>
                    <a:pt x="2339007" y="1562124"/>
                  </a:cubicBezTo>
                  <a:cubicBezTo>
                    <a:pt x="2358851" y="1581174"/>
                    <a:pt x="2409651" y="1567680"/>
                    <a:pt x="2386632" y="1581174"/>
                  </a:cubicBezTo>
                  <a:cubicBezTo>
                    <a:pt x="2363613" y="1594668"/>
                    <a:pt x="2252489" y="1618481"/>
                    <a:pt x="2200895" y="1643087"/>
                  </a:cubicBezTo>
                  <a:cubicBezTo>
                    <a:pt x="2149301" y="1667693"/>
                    <a:pt x="2113582" y="1718493"/>
                    <a:pt x="2077070" y="1728812"/>
                  </a:cubicBezTo>
                  <a:cubicBezTo>
                    <a:pt x="2040558" y="1739131"/>
                    <a:pt x="2003251" y="1697855"/>
                    <a:pt x="1981820" y="1704999"/>
                  </a:cubicBezTo>
                  <a:cubicBezTo>
                    <a:pt x="1960389" y="1712143"/>
                    <a:pt x="1948482" y="1739924"/>
                    <a:pt x="1948482" y="1771674"/>
                  </a:cubicBezTo>
                  <a:cubicBezTo>
                    <a:pt x="1948482" y="1803424"/>
                    <a:pt x="1980232" y="1863749"/>
                    <a:pt x="1981820" y="1895499"/>
                  </a:cubicBezTo>
                  <a:cubicBezTo>
                    <a:pt x="1983408" y="1927249"/>
                    <a:pt x="1967532" y="1942330"/>
                    <a:pt x="1958007" y="1962174"/>
                  </a:cubicBezTo>
                  <a:cubicBezTo>
                    <a:pt x="1948482" y="1982018"/>
                    <a:pt x="1945308" y="2006625"/>
                    <a:pt x="1924670" y="2014562"/>
                  </a:cubicBezTo>
                  <a:cubicBezTo>
                    <a:pt x="1904033" y="2022500"/>
                    <a:pt x="1842913" y="1992337"/>
                    <a:pt x="1834182" y="2009799"/>
                  </a:cubicBezTo>
                  <a:cubicBezTo>
                    <a:pt x="1825451" y="2027261"/>
                    <a:pt x="1867520" y="2089175"/>
                    <a:pt x="1872282" y="2119337"/>
                  </a:cubicBezTo>
                  <a:cubicBezTo>
                    <a:pt x="1877045" y="2149500"/>
                    <a:pt x="1854026" y="2166168"/>
                    <a:pt x="1862757" y="2190774"/>
                  </a:cubicBezTo>
                  <a:cubicBezTo>
                    <a:pt x="1871488" y="2215380"/>
                    <a:pt x="1931814" y="2246337"/>
                    <a:pt x="1924670" y="2266974"/>
                  </a:cubicBezTo>
                  <a:cubicBezTo>
                    <a:pt x="1917526" y="2287611"/>
                    <a:pt x="1842914" y="2289199"/>
                    <a:pt x="1819895" y="2314599"/>
                  </a:cubicBezTo>
                  <a:cubicBezTo>
                    <a:pt x="1796876" y="2339999"/>
                    <a:pt x="1799257" y="2391593"/>
                    <a:pt x="1786557" y="2419374"/>
                  </a:cubicBezTo>
                  <a:cubicBezTo>
                    <a:pt x="1773857" y="2447155"/>
                    <a:pt x="1779414" y="2472556"/>
                    <a:pt x="1743695" y="2481287"/>
                  </a:cubicBezTo>
                  <a:cubicBezTo>
                    <a:pt x="1707976" y="2490018"/>
                    <a:pt x="1625426" y="2487637"/>
                    <a:pt x="1572245" y="2471762"/>
                  </a:cubicBezTo>
                  <a:cubicBezTo>
                    <a:pt x="1519064" y="2455887"/>
                    <a:pt x="1456357" y="2390006"/>
                    <a:pt x="1424607" y="2386037"/>
                  </a:cubicBezTo>
                  <a:cubicBezTo>
                    <a:pt x="1392857" y="2382068"/>
                    <a:pt x="1404764" y="2441599"/>
                    <a:pt x="1381745" y="2447949"/>
                  </a:cubicBezTo>
                  <a:cubicBezTo>
                    <a:pt x="1358726" y="2454299"/>
                    <a:pt x="1319039" y="2436837"/>
                    <a:pt x="1286495" y="2424137"/>
                  </a:cubicBezTo>
                  <a:cubicBezTo>
                    <a:pt x="1253951" y="2411437"/>
                    <a:pt x="1226169" y="2394768"/>
                    <a:pt x="1186482" y="2371749"/>
                  </a:cubicBezTo>
                  <a:cubicBezTo>
                    <a:pt x="1146795" y="2348730"/>
                    <a:pt x="1102345" y="2302693"/>
                    <a:pt x="1048370" y="2286024"/>
                  </a:cubicBezTo>
                  <a:cubicBezTo>
                    <a:pt x="994395" y="2269355"/>
                    <a:pt x="911051" y="2287612"/>
                    <a:pt x="862632" y="2271737"/>
                  </a:cubicBezTo>
                  <a:cubicBezTo>
                    <a:pt x="814213" y="2255862"/>
                    <a:pt x="789607" y="2212205"/>
                    <a:pt x="757857" y="2190774"/>
                  </a:cubicBezTo>
                  <a:cubicBezTo>
                    <a:pt x="726107" y="2169343"/>
                    <a:pt x="715788" y="2147911"/>
                    <a:pt x="672132" y="2143149"/>
                  </a:cubicBezTo>
                  <a:cubicBezTo>
                    <a:pt x="628476" y="2138387"/>
                    <a:pt x="557039" y="2170137"/>
                    <a:pt x="495920" y="2162199"/>
                  </a:cubicBezTo>
                  <a:cubicBezTo>
                    <a:pt x="434801" y="2154262"/>
                    <a:pt x="351457" y="2127274"/>
                    <a:pt x="305420" y="2095524"/>
                  </a:cubicBezTo>
                  <a:cubicBezTo>
                    <a:pt x="259383" y="2063774"/>
                    <a:pt x="247476" y="1992337"/>
                    <a:pt x="219695" y="1971699"/>
                  </a:cubicBezTo>
                  <a:cubicBezTo>
                    <a:pt x="191914" y="1951062"/>
                    <a:pt x="161751" y="1993130"/>
                    <a:pt x="138732" y="1971699"/>
                  </a:cubicBezTo>
                  <a:cubicBezTo>
                    <a:pt x="115713" y="1950268"/>
                    <a:pt x="95076" y="1872481"/>
                    <a:pt x="81582" y="1843112"/>
                  </a:cubicBezTo>
                  <a:cubicBezTo>
                    <a:pt x="68088" y="1813743"/>
                    <a:pt x="51420" y="1812156"/>
                    <a:pt x="57770" y="1795487"/>
                  </a:cubicBezTo>
                  <a:cubicBezTo>
                    <a:pt x="64120" y="1778818"/>
                    <a:pt x="106982" y="1754211"/>
                    <a:pt x="119682" y="1743099"/>
                  </a:cubicBezTo>
                  <a:cubicBezTo>
                    <a:pt x="132382" y="1731987"/>
                    <a:pt x="140320" y="1742306"/>
                    <a:pt x="133970" y="1728812"/>
                  </a:cubicBezTo>
                  <a:cubicBezTo>
                    <a:pt x="127620" y="1715318"/>
                    <a:pt x="99044" y="1681187"/>
                    <a:pt x="81582" y="1662137"/>
                  </a:cubicBezTo>
                  <a:cubicBezTo>
                    <a:pt x="64120" y="1643087"/>
                    <a:pt x="35545" y="1638324"/>
                    <a:pt x="29195" y="1614512"/>
                  </a:cubicBezTo>
                  <a:cubicBezTo>
                    <a:pt x="22845" y="1590700"/>
                    <a:pt x="48244" y="1560537"/>
                    <a:pt x="43482" y="1519262"/>
                  </a:cubicBezTo>
                  <a:cubicBezTo>
                    <a:pt x="38720" y="1477987"/>
                    <a:pt x="-5730" y="1409724"/>
                    <a:pt x="620" y="1366862"/>
                  </a:cubicBezTo>
                  <a:cubicBezTo>
                    <a:pt x="6970" y="1324000"/>
                    <a:pt x="45070" y="1278756"/>
                    <a:pt x="81582" y="1262087"/>
                  </a:cubicBezTo>
                  <a:cubicBezTo>
                    <a:pt x="118094" y="1245418"/>
                    <a:pt x="191120" y="1266055"/>
                    <a:pt x="219695" y="1266849"/>
                  </a:cubicBezTo>
                  <a:cubicBezTo>
                    <a:pt x="248270" y="1267643"/>
                    <a:pt x="237951" y="1280343"/>
                    <a:pt x="253032" y="1266849"/>
                  </a:cubicBezTo>
                  <a:cubicBezTo>
                    <a:pt x="268113" y="1253355"/>
                    <a:pt x="310182" y="1185887"/>
                    <a:pt x="310182" y="1185887"/>
                  </a:cubicBezTo>
                  <a:cubicBezTo>
                    <a:pt x="332407" y="1154137"/>
                    <a:pt x="378444" y="1104924"/>
                    <a:pt x="386382" y="1076349"/>
                  </a:cubicBezTo>
                  <a:cubicBezTo>
                    <a:pt x="394320" y="1047774"/>
                    <a:pt x="370507" y="1037456"/>
                    <a:pt x="357807" y="1014437"/>
                  </a:cubicBezTo>
                  <a:cubicBezTo>
                    <a:pt x="345107" y="991418"/>
                    <a:pt x="317326" y="969193"/>
                    <a:pt x="310182" y="938237"/>
                  </a:cubicBezTo>
                  <a:cubicBezTo>
                    <a:pt x="303038" y="907281"/>
                    <a:pt x="317326" y="860449"/>
                    <a:pt x="314945" y="828699"/>
                  </a:cubicBezTo>
                  <a:cubicBezTo>
                    <a:pt x="312564" y="796949"/>
                    <a:pt x="300657" y="766787"/>
                    <a:pt x="314945" y="76202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536825" y="3848293"/>
              <a:ext cx="1714500" cy="1714500"/>
            </a:xfrm>
            <a:custGeom>
              <a:avLst/>
              <a:gdLst>
                <a:gd name="connsiteX0" fmla="*/ 0 w 1714500"/>
                <a:gd name="connsiteY0" fmla="*/ 1714500 h 1714500"/>
                <a:gd name="connsiteX1" fmla="*/ 323850 w 1714500"/>
                <a:gd name="connsiteY1" fmla="*/ 1419225 h 1714500"/>
                <a:gd name="connsiteX2" fmla="*/ 1009650 w 1714500"/>
                <a:gd name="connsiteY2" fmla="*/ 1085850 h 1714500"/>
                <a:gd name="connsiteX3" fmla="*/ 1438275 w 1714500"/>
                <a:gd name="connsiteY3" fmla="*/ 885825 h 1714500"/>
                <a:gd name="connsiteX4" fmla="*/ 1714500 w 1714500"/>
                <a:gd name="connsiteY4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0" h="1714500">
                  <a:moveTo>
                    <a:pt x="0" y="1714500"/>
                  </a:moveTo>
                  <a:cubicBezTo>
                    <a:pt x="77787" y="1619250"/>
                    <a:pt x="155575" y="1524000"/>
                    <a:pt x="323850" y="1419225"/>
                  </a:cubicBezTo>
                  <a:cubicBezTo>
                    <a:pt x="492125" y="1314450"/>
                    <a:pt x="823913" y="1174750"/>
                    <a:pt x="1009650" y="1085850"/>
                  </a:cubicBezTo>
                  <a:cubicBezTo>
                    <a:pt x="1195387" y="996950"/>
                    <a:pt x="1320800" y="1066800"/>
                    <a:pt x="1438275" y="885825"/>
                  </a:cubicBezTo>
                  <a:cubicBezTo>
                    <a:pt x="1555750" y="704850"/>
                    <a:pt x="1635125" y="352425"/>
                    <a:pt x="1714500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527302" y="4014982"/>
              <a:ext cx="428625" cy="1614487"/>
            </a:xfrm>
            <a:custGeom>
              <a:avLst/>
              <a:gdLst>
                <a:gd name="connsiteX0" fmla="*/ 390525 w 447675"/>
                <a:gd name="connsiteY0" fmla="*/ 2257425 h 2257425"/>
                <a:gd name="connsiteX1" fmla="*/ 342900 w 447675"/>
                <a:gd name="connsiteY1" fmla="*/ 1885950 h 2257425"/>
                <a:gd name="connsiteX2" fmla="*/ 390525 w 447675"/>
                <a:gd name="connsiteY2" fmla="*/ 571500 h 2257425"/>
                <a:gd name="connsiteX3" fmla="*/ 0 w 447675"/>
                <a:gd name="connsiteY3" fmla="*/ 0 h 2257425"/>
                <a:gd name="connsiteX0" fmla="*/ 390525 w 459067"/>
                <a:gd name="connsiteY0" fmla="*/ 2257425 h 2257425"/>
                <a:gd name="connsiteX1" fmla="*/ 342900 w 459067"/>
                <a:gd name="connsiteY1" fmla="*/ 1885950 h 2257425"/>
                <a:gd name="connsiteX2" fmla="*/ 390525 w 459067"/>
                <a:gd name="connsiteY2" fmla="*/ 571500 h 2257425"/>
                <a:gd name="connsiteX3" fmla="*/ 393979 w 459067"/>
                <a:gd name="connsiteY3" fmla="*/ 1068088 h 2257425"/>
                <a:gd name="connsiteX4" fmla="*/ 0 w 459067"/>
                <a:gd name="connsiteY4" fmla="*/ 0 h 2257425"/>
                <a:gd name="connsiteX0" fmla="*/ 390525 w 459066"/>
                <a:gd name="connsiteY0" fmla="*/ 1822235 h 1822235"/>
                <a:gd name="connsiteX1" fmla="*/ 342900 w 459066"/>
                <a:gd name="connsiteY1" fmla="*/ 1450760 h 1822235"/>
                <a:gd name="connsiteX2" fmla="*/ 390525 w 459066"/>
                <a:gd name="connsiteY2" fmla="*/ 136310 h 1822235"/>
                <a:gd name="connsiteX3" fmla="*/ 393979 w 459066"/>
                <a:gd name="connsiteY3" fmla="*/ 632898 h 1822235"/>
                <a:gd name="connsiteX4" fmla="*/ 0 w 459066"/>
                <a:gd name="connsiteY4" fmla="*/ 207728 h 1822235"/>
                <a:gd name="connsiteX0" fmla="*/ 390525 w 435826"/>
                <a:gd name="connsiteY0" fmla="*/ 1822235 h 1822235"/>
                <a:gd name="connsiteX1" fmla="*/ 342900 w 435826"/>
                <a:gd name="connsiteY1" fmla="*/ 1450760 h 1822235"/>
                <a:gd name="connsiteX2" fmla="*/ 390525 w 435826"/>
                <a:gd name="connsiteY2" fmla="*/ 136310 h 1822235"/>
                <a:gd name="connsiteX3" fmla="*/ 393979 w 435826"/>
                <a:gd name="connsiteY3" fmla="*/ 632898 h 1822235"/>
                <a:gd name="connsiteX4" fmla="*/ 139440 w 435826"/>
                <a:gd name="connsiteY4" fmla="*/ 452180 h 1822235"/>
                <a:gd name="connsiteX5" fmla="*/ 0 w 435826"/>
                <a:gd name="connsiteY5" fmla="*/ 207728 h 1822235"/>
                <a:gd name="connsiteX0" fmla="*/ 390525 w 417328"/>
                <a:gd name="connsiteY0" fmla="*/ 1930990 h 1930990"/>
                <a:gd name="connsiteX1" fmla="*/ 342900 w 417328"/>
                <a:gd name="connsiteY1" fmla="*/ 1559515 h 1930990"/>
                <a:gd name="connsiteX2" fmla="*/ 390525 w 417328"/>
                <a:gd name="connsiteY2" fmla="*/ 245065 h 1930990"/>
                <a:gd name="connsiteX3" fmla="*/ 393979 w 417328"/>
                <a:gd name="connsiteY3" fmla="*/ 741653 h 1930990"/>
                <a:gd name="connsiteX4" fmla="*/ 250434 w 417328"/>
                <a:gd name="connsiteY4" fmla="*/ 30120 h 1930990"/>
                <a:gd name="connsiteX5" fmla="*/ 139440 w 417328"/>
                <a:gd name="connsiteY5" fmla="*/ 560935 h 1930990"/>
                <a:gd name="connsiteX6" fmla="*/ 0 w 417328"/>
                <a:gd name="connsiteY6" fmla="*/ 316483 h 1930990"/>
                <a:gd name="connsiteX0" fmla="*/ 390525 w 435826"/>
                <a:gd name="connsiteY0" fmla="*/ 1822235 h 1822235"/>
                <a:gd name="connsiteX1" fmla="*/ 342900 w 435826"/>
                <a:gd name="connsiteY1" fmla="*/ 1450760 h 1822235"/>
                <a:gd name="connsiteX2" fmla="*/ 390525 w 435826"/>
                <a:gd name="connsiteY2" fmla="*/ 136310 h 1822235"/>
                <a:gd name="connsiteX3" fmla="*/ 393979 w 435826"/>
                <a:gd name="connsiteY3" fmla="*/ 632898 h 1822235"/>
                <a:gd name="connsiteX4" fmla="*/ 139440 w 435826"/>
                <a:gd name="connsiteY4" fmla="*/ 452180 h 1822235"/>
                <a:gd name="connsiteX5" fmla="*/ 0 w 435826"/>
                <a:gd name="connsiteY5" fmla="*/ 207728 h 1822235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139440 w 427889"/>
                <a:gd name="connsiteY3" fmla="*/ 244452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139440 w 427889"/>
                <a:gd name="connsiteY3" fmla="*/ 244452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282284 w 427889"/>
                <a:gd name="connsiteY3" fmla="*/ 172990 h 1614507"/>
                <a:gd name="connsiteX4" fmla="*/ 0 w 427889"/>
                <a:gd name="connsiteY4" fmla="*/ 0 h 1614507"/>
                <a:gd name="connsiteX0" fmla="*/ 390525 w 427889"/>
                <a:gd name="connsiteY0" fmla="*/ 1614507 h 1614507"/>
                <a:gd name="connsiteX1" fmla="*/ 342900 w 427889"/>
                <a:gd name="connsiteY1" fmla="*/ 1243032 h 1614507"/>
                <a:gd name="connsiteX2" fmla="*/ 393979 w 427889"/>
                <a:gd name="connsiteY2" fmla="*/ 425170 h 1614507"/>
                <a:gd name="connsiteX3" fmla="*/ 282284 w 427889"/>
                <a:gd name="connsiteY3" fmla="*/ 172990 h 1614507"/>
                <a:gd name="connsiteX4" fmla="*/ 0 w 427889"/>
                <a:gd name="connsiteY4" fmla="*/ 0 h 161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889" h="1614507">
                  <a:moveTo>
                    <a:pt x="390525" y="1614507"/>
                  </a:moveTo>
                  <a:cubicBezTo>
                    <a:pt x="366712" y="1569263"/>
                    <a:pt x="342324" y="1441255"/>
                    <a:pt x="342900" y="1243032"/>
                  </a:cubicBezTo>
                  <a:cubicBezTo>
                    <a:pt x="343476" y="1044809"/>
                    <a:pt x="427889" y="591600"/>
                    <a:pt x="393979" y="425170"/>
                  </a:cubicBezTo>
                  <a:cubicBezTo>
                    <a:pt x="293382" y="244779"/>
                    <a:pt x="347947" y="243852"/>
                    <a:pt x="282284" y="172990"/>
                  </a:cubicBezTo>
                  <a:cubicBezTo>
                    <a:pt x="208761" y="86689"/>
                    <a:pt x="58964" y="64559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374900" y="4915092"/>
              <a:ext cx="514350" cy="171451"/>
            </a:xfrm>
            <a:custGeom>
              <a:avLst/>
              <a:gdLst>
                <a:gd name="connsiteX0" fmla="*/ 504825 w 504825"/>
                <a:gd name="connsiteY0" fmla="*/ 352425 h 352425"/>
                <a:gd name="connsiteX1" fmla="*/ 333375 w 504825"/>
                <a:gd name="connsiteY1" fmla="*/ 152400 h 352425"/>
                <a:gd name="connsiteX2" fmla="*/ 0 w 50482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52425">
                  <a:moveTo>
                    <a:pt x="504825" y="352425"/>
                  </a:moveTo>
                  <a:cubicBezTo>
                    <a:pt x="461168" y="281781"/>
                    <a:pt x="417512" y="211137"/>
                    <a:pt x="333375" y="152400"/>
                  </a:cubicBezTo>
                  <a:cubicBezTo>
                    <a:pt x="249238" y="93663"/>
                    <a:pt x="124619" y="46831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212975" y="3876867"/>
              <a:ext cx="285750" cy="133351"/>
            </a:xfrm>
            <a:custGeom>
              <a:avLst/>
              <a:gdLst>
                <a:gd name="connsiteX0" fmla="*/ 285750 w 285750"/>
                <a:gd name="connsiteY0" fmla="*/ 133350 h 133350"/>
                <a:gd name="connsiteX1" fmla="*/ 0 w 285750"/>
                <a:gd name="connsiteY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0" h="133350">
                  <a:moveTo>
                    <a:pt x="285750" y="133350"/>
                  </a:moveTo>
                  <a:lnTo>
                    <a:pt x="0" y="0"/>
                  </a:ln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1260475" y="4311843"/>
              <a:ext cx="1009650" cy="460375"/>
            </a:xfrm>
            <a:custGeom>
              <a:avLst/>
              <a:gdLst>
                <a:gd name="connsiteX0" fmla="*/ 0 w 1247775"/>
                <a:gd name="connsiteY0" fmla="*/ 936625 h 936625"/>
                <a:gd name="connsiteX1" fmla="*/ 285750 w 1247775"/>
                <a:gd name="connsiteY1" fmla="*/ 546100 h 936625"/>
                <a:gd name="connsiteX2" fmla="*/ 447675 w 1247775"/>
                <a:gd name="connsiteY2" fmla="*/ 517525 h 936625"/>
                <a:gd name="connsiteX3" fmla="*/ 952500 w 1247775"/>
                <a:gd name="connsiteY3" fmla="*/ 60325 h 936625"/>
                <a:gd name="connsiteX4" fmla="*/ 1247775 w 1247775"/>
                <a:gd name="connsiteY4" fmla="*/ 155575 h 936625"/>
                <a:gd name="connsiteX0" fmla="*/ 0 w 1104867"/>
                <a:gd name="connsiteY0" fmla="*/ 958847 h 1035029"/>
                <a:gd name="connsiteX1" fmla="*/ 285750 w 1104867"/>
                <a:gd name="connsiteY1" fmla="*/ 568322 h 1035029"/>
                <a:gd name="connsiteX2" fmla="*/ 447675 w 1104867"/>
                <a:gd name="connsiteY2" fmla="*/ 539747 h 1035029"/>
                <a:gd name="connsiteX3" fmla="*/ 952500 w 1104867"/>
                <a:gd name="connsiteY3" fmla="*/ 82547 h 1035029"/>
                <a:gd name="connsiteX4" fmla="*/ 1104867 w 1104867"/>
                <a:gd name="connsiteY4" fmla="*/ 1035029 h 1035029"/>
                <a:gd name="connsiteX0" fmla="*/ 0 w 1104867"/>
                <a:gd name="connsiteY0" fmla="*/ 460375 h 536557"/>
                <a:gd name="connsiteX1" fmla="*/ 285750 w 1104867"/>
                <a:gd name="connsiteY1" fmla="*/ 69850 h 536557"/>
                <a:gd name="connsiteX2" fmla="*/ 447675 w 1104867"/>
                <a:gd name="connsiteY2" fmla="*/ 41275 h 536557"/>
                <a:gd name="connsiteX3" fmla="*/ 738154 w 1104867"/>
                <a:gd name="connsiteY3" fmla="*/ 155555 h 536557"/>
                <a:gd name="connsiteX4" fmla="*/ 1104867 w 1104867"/>
                <a:gd name="connsiteY4" fmla="*/ 536557 h 536557"/>
                <a:gd name="connsiteX0" fmla="*/ 0 w 1104867"/>
                <a:gd name="connsiteY0" fmla="*/ 460375 h 460375"/>
                <a:gd name="connsiteX1" fmla="*/ 285750 w 1104867"/>
                <a:gd name="connsiteY1" fmla="*/ 69850 h 460375"/>
                <a:gd name="connsiteX2" fmla="*/ 447675 w 1104867"/>
                <a:gd name="connsiteY2" fmla="*/ 41275 h 460375"/>
                <a:gd name="connsiteX3" fmla="*/ 738154 w 1104867"/>
                <a:gd name="connsiteY3" fmla="*/ 155555 h 460375"/>
                <a:gd name="connsiteX4" fmla="*/ 1104867 w 1104867"/>
                <a:gd name="connsiteY4" fmla="*/ 393657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867" h="460375">
                  <a:moveTo>
                    <a:pt x="0" y="460375"/>
                  </a:moveTo>
                  <a:cubicBezTo>
                    <a:pt x="105569" y="300037"/>
                    <a:pt x="211138" y="139700"/>
                    <a:pt x="285750" y="69850"/>
                  </a:cubicBezTo>
                  <a:cubicBezTo>
                    <a:pt x="360363" y="0"/>
                    <a:pt x="372274" y="26991"/>
                    <a:pt x="447675" y="41275"/>
                  </a:cubicBezTo>
                  <a:cubicBezTo>
                    <a:pt x="523076" y="55559"/>
                    <a:pt x="628622" y="96825"/>
                    <a:pt x="738154" y="155555"/>
                  </a:cubicBezTo>
                  <a:cubicBezTo>
                    <a:pt x="847686" y="214285"/>
                    <a:pt x="1023904" y="315869"/>
                    <a:pt x="1104867" y="393657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574800" y="4179285"/>
              <a:ext cx="152400" cy="152400"/>
            </a:xfrm>
            <a:custGeom>
              <a:avLst/>
              <a:gdLst>
                <a:gd name="connsiteX0" fmla="*/ 0 w 152400"/>
                <a:gd name="connsiteY0" fmla="*/ 152400 h 152400"/>
                <a:gd name="connsiteX1" fmla="*/ 152400 w 152400"/>
                <a:gd name="connsiteY1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400" h="152400">
                  <a:moveTo>
                    <a:pt x="0" y="152400"/>
                  </a:moveTo>
                  <a:lnTo>
                    <a:pt x="152400" y="0"/>
                  </a:lnTo>
                </a:path>
              </a:pathLst>
            </a:cu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698625" y="5651364"/>
              <a:ext cx="1219214" cy="333703"/>
            </a:xfrm>
            <a:custGeom>
              <a:avLst/>
              <a:gdLst>
                <a:gd name="connsiteX0" fmla="*/ 647700 w 647700"/>
                <a:gd name="connsiteY0" fmla="*/ 0 h 190500"/>
                <a:gd name="connsiteX1" fmla="*/ 304800 w 647700"/>
                <a:gd name="connsiteY1" fmla="*/ 47625 h 190500"/>
                <a:gd name="connsiteX2" fmla="*/ 0 w 647700"/>
                <a:gd name="connsiteY2" fmla="*/ 190500 h 190500"/>
                <a:gd name="connsiteX0" fmla="*/ 768350 w 768350"/>
                <a:gd name="connsiteY0" fmla="*/ 0 h 190500"/>
                <a:gd name="connsiteX1" fmla="*/ 304800 w 768350"/>
                <a:gd name="connsiteY1" fmla="*/ 47625 h 190500"/>
                <a:gd name="connsiteX2" fmla="*/ 0 w 768350"/>
                <a:gd name="connsiteY2" fmla="*/ 190500 h 190500"/>
                <a:gd name="connsiteX0" fmla="*/ 768350 w 815368"/>
                <a:gd name="connsiteY0" fmla="*/ 1366 h 191866"/>
                <a:gd name="connsiteX1" fmla="*/ 784225 w 815368"/>
                <a:gd name="connsiteY1" fmla="*/ 4349 h 191866"/>
                <a:gd name="connsiteX2" fmla="*/ 304800 w 815368"/>
                <a:gd name="connsiteY2" fmla="*/ 48991 h 191866"/>
                <a:gd name="connsiteX3" fmla="*/ 0 w 815368"/>
                <a:gd name="connsiteY3" fmla="*/ 191866 h 191866"/>
                <a:gd name="connsiteX0" fmla="*/ 768350 w 780877"/>
                <a:gd name="connsiteY0" fmla="*/ 0 h 190500"/>
                <a:gd name="connsiteX1" fmla="*/ 733425 w 780877"/>
                <a:gd name="connsiteY1" fmla="*/ 136333 h 190500"/>
                <a:gd name="connsiteX2" fmla="*/ 304800 w 780877"/>
                <a:gd name="connsiteY2" fmla="*/ 47625 h 190500"/>
                <a:gd name="connsiteX3" fmla="*/ 0 w 780877"/>
                <a:gd name="connsiteY3" fmla="*/ 190500 h 190500"/>
                <a:gd name="connsiteX0" fmla="*/ 1219200 w 1219212"/>
                <a:gd name="connsiteY0" fmla="*/ 312905 h 312905"/>
                <a:gd name="connsiteX1" fmla="*/ 733425 w 1219212"/>
                <a:gd name="connsiteY1" fmla="*/ 93638 h 312905"/>
                <a:gd name="connsiteX2" fmla="*/ 304800 w 1219212"/>
                <a:gd name="connsiteY2" fmla="*/ 4930 h 312905"/>
                <a:gd name="connsiteX3" fmla="*/ 0 w 1219212"/>
                <a:gd name="connsiteY3" fmla="*/ 147805 h 312905"/>
                <a:gd name="connsiteX0" fmla="*/ 1219200 w 1219214"/>
                <a:gd name="connsiteY0" fmla="*/ 333703 h 333703"/>
                <a:gd name="connsiteX1" fmla="*/ 777875 w 1219214"/>
                <a:gd name="connsiteY1" fmla="*/ 136 h 333703"/>
                <a:gd name="connsiteX2" fmla="*/ 304800 w 1219214"/>
                <a:gd name="connsiteY2" fmla="*/ 25728 h 333703"/>
                <a:gd name="connsiteX3" fmla="*/ 0 w 1219214"/>
                <a:gd name="connsiteY3" fmla="*/ 168603 h 33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14" h="333703">
                  <a:moveTo>
                    <a:pt x="1219200" y="333703"/>
                  </a:moveTo>
                  <a:cubicBezTo>
                    <a:pt x="1221846" y="334200"/>
                    <a:pt x="855133" y="-7801"/>
                    <a:pt x="777875" y="136"/>
                  </a:cubicBezTo>
                  <a:cubicBezTo>
                    <a:pt x="700617" y="8073"/>
                    <a:pt x="435504" y="-5525"/>
                    <a:pt x="304800" y="25728"/>
                  </a:cubicBezTo>
                  <a:cubicBezTo>
                    <a:pt x="196850" y="57478"/>
                    <a:pt x="0" y="168603"/>
                    <a:pt x="0" y="168603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38" name="Прямоугольник 37"/>
            <p:cNvSpPr>
              <a:spLocks noChangeArrowheads="1"/>
            </p:cNvSpPr>
            <p:nvPr/>
          </p:nvSpPr>
          <p:spPr bwMode="auto">
            <a:xfrm>
              <a:off x="1301112" y="2981518"/>
              <a:ext cx="157162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Пермский</a:t>
              </a:r>
            </a:p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Край</a:t>
              </a:r>
            </a:p>
          </p:txBody>
        </p:sp>
        <p:sp>
          <p:nvSpPr>
            <p:cNvPr id="39" name="Прямоугольник 38"/>
            <p:cNvSpPr>
              <a:spLocks noChangeArrowheads="1"/>
            </p:cNvSpPr>
            <p:nvPr/>
          </p:nvSpPr>
          <p:spPr bwMode="auto">
            <a:xfrm>
              <a:off x="4137025" y="1943294"/>
              <a:ext cx="2571750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Ханты-мансийский автономный округ - Югра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8032752" y="1586105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41" name="Прямоугольник 40"/>
            <p:cNvSpPr>
              <a:spLocks noChangeArrowheads="1"/>
            </p:cNvSpPr>
            <p:nvPr/>
          </p:nvSpPr>
          <p:spPr bwMode="auto">
            <a:xfrm>
              <a:off x="6532565" y="2605282"/>
              <a:ext cx="12144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dirty="0">
                  <a:ln w="0"/>
                  <a:latin typeface="Cambria" pitchFamily="18" charset="0"/>
                  <a:ea typeface="+mn-ea"/>
                  <a:cs typeface="Arial" charset="0"/>
                </a:rPr>
                <a:t>Сургут</a:t>
              </a:r>
            </a:p>
          </p:txBody>
        </p:sp>
        <p:sp>
          <p:nvSpPr>
            <p:cNvPr id="42" name="Прямоугольник 41"/>
            <p:cNvSpPr>
              <a:spLocks noChangeArrowheads="1"/>
            </p:cNvSpPr>
            <p:nvPr/>
          </p:nvSpPr>
          <p:spPr bwMode="auto">
            <a:xfrm>
              <a:off x="1636418" y="5663245"/>
              <a:ext cx="17145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400" b="1" dirty="0" smtClean="0">
                  <a:ln w="0"/>
                  <a:latin typeface="Cambria" pitchFamily="18" charset="0"/>
                  <a:cs typeface="Arial" charset="0"/>
                </a:rPr>
                <a:t>Екатеринбург</a:t>
              </a:r>
              <a:endParaRPr lang="ru-RU" sz="1400" b="1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43" name="Прямоугольник 42"/>
            <p:cNvSpPr>
              <a:spLocks noChangeArrowheads="1"/>
            </p:cNvSpPr>
            <p:nvPr/>
          </p:nvSpPr>
          <p:spPr bwMode="auto">
            <a:xfrm>
              <a:off x="2532062" y="3800669"/>
              <a:ext cx="1571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Серов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2460627" y="3943543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4175127" y="3800668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46" name="Прямоугольник 45"/>
            <p:cNvSpPr>
              <a:spLocks noChangeArrowheads="1"/>
            </p:cNvSpPr>
            <p:nvPr/>
          </p:nvSpPr>
          <p:spPr bwMode="auto">
            <a:xfrm>
              <a:off x="2933204" y="4121638"/>
              <a:ext cx="157162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Свердловская</a:t>
              </a:r>
            </a:p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Область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60627" y="3943543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63" name="Прямоугольник 62"/>
            <p:cNvSpPr>
              <a:spLocks noChangeArrowheads="1"/>
            </p:cNvSpPr>
            <p:nvPr/>
          </p:nvSpPr>
          <p:spPr bwMode="auto">
            <a:xfrm>
              <a:off x="7675565" y="1228918"/>
              <a:ext cx="12144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Н. Уренгой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375525" y="2827529"/>
              <a:ext cx="514350" cy="171451"/>
            </a:xfrm>
            <a:custGeom>
              <a:avLst/>
              <a:gdLst>
                <a:gd name="connsiteX0" fmla="*/ 504825 w 504825"/>
                <a:gd name="connsiteY0" fmla="*/ 352425 h 352425"/>
                <a:gd name="connsiteX1" fmla="*/ 333375 w 504825"/>
                <a:gd name="connsiteY1" fmla="*/ 152400 h 352425"/>
                <a:gd name="connsiteX2" fmla="*/ 0 w 504825"/>
                <a:gd name="connsiteY2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352425">
                  <a:moveTo>
                    <a:pt x="504825" y="352425"/>
                  </a:moveTo>
                  <a:cubicBezTo>
                    <a:pt x="461168" y="281781"/>
                    <a:pt x="417512" y="211137"/>
                    <a:pt x="333375" y="152400"/>
                  </a:cubicBezTo>
                  <a:cubicBezTo>
                    <a:pt x="249238" y="93663"/>
                    <a:pt x="124619" y="46831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68" name="Овал 67"/>
            <p:cNvSpPr/>
            <p:nvPr/>
          </p:nvSpPr>
          <p:spPr>
            <a:xfrm>
              <a:off x="7813677" y="2933893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69" name="Прямоугольник 68"/>
            <p:cNvSpPr>
              <a:spLocks noChangeArrowheads="1"/>
            </p:cNvSpPr>
            <p:nvPr/>
          </p:nvSpPr>
          <p:spPr bwMode="auto">
            <a:xfrm>
              <a:off x="7102475" y="3013269"/>
              <a:ext cx="1824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Нижневартовск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70" name="Прямоугольник 69"/>
            <p:cNvSpPr>
              <a:spLocks noChangeArrowheads="1"/>
            </p:cNvSpPr>
            <p:nvPr/>
          </p:nvSpPr>
          <p:spPr bwMode="auto">
            <a:xfrm>
              <a:off x="3097215" y="1768669"/>
              <a:ext cx="10763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Приобье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72" name="Прямоугольник 71"/>
            <p:cNvSpPr>
              <a:spLocks noChangeArrowheads="1"/>
            </p:cNvSpPr>
            <p:nvPr/>
          </p:nvSpPr>
          <p:spPr bwMode="auto">
            <a:xfrm>
              <a:off x="4889502" y="4684112"/>
              <a:ext cx="157162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Тюменская</a:t>
              </a:r>
              <a:endParaRPr lang="en-US" sz="1200" b="1" dirty="0">
                <a:ln w="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endParaRPr>
            </a:p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 область</a:t>
              </a:r>
            </a:p>
          </p:txBody>
        </p:sp>
        <p:sp>
          <p:nvSpPr>
            <p:cNvPr id="73" name="Прямоугольник 72"/>
            <p:cNvSpPr>
              <a:spLocks noChangeArrowheads="1"/>
            </p:cNvSpPr>
            <p:nvPr/>
          </p:nvSpPr>
          <p:spPr bwMode="auto">
            <a:xfrm>
              <a:off x="6482874" y="788581"/>
              <a:ext cx="2357437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b="1" dirty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Ямало-ненецкий автономный округ</a:t>
              </a:r>
            </a:p>
          </p:txBody>
        </p:sp>
        <p:sp>
          <p:nvSpPr>
            <p:cNvPr id="74" name="Прямоугольник 73"/>
            <p:cNvSpPr>
              <a:spLocks noChangeArrowheads="1"/>
            </p:cNvSpPr>
            <p:nvPr/>
          </p:nvSpPr>
          <p:spPr bwMode="auto">
            <a:xfrm>
              <a:off x="3462410" y="4946757"/>
              <a:ext cx="12858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>
                  <a:ln w="0"/>
                  <a:latin typeface="Cambria" pitchFamily="18" charset="0"/>
                  <a:ea typeface="+mn-ea"/>
                  <a:cs typeface="Arial" charset="0"/>
                </a:rPr>
                <a:t>Тюмень</a:t>
              </a:r>
            </a:p>
          </p:txBody>
        </p:sp>
        <p:sp>
          <p:nvSpPr>
            <p:cNvPr id="76" name="Прямоугольник 75"/>
            <p:cNvSpPr>
              <a:spLocks noChangeArrowheads="1"/>
            </p:cNvSpPr>
            <p:nvPr/>
          </p:nvSpPr>
          <p:spPr bwMode="auto">
            <a:xfrm>
              <a:off x="946152" y="3410291"/>
              <a:ext cx="12287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Соликамск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77" name="Прямоугольник 76"/>
            <p:cNvSpPr>
              <a:spLocks noChangeArrowheads="1"/>
            </p:cNvSpPr>
            <p:nvPr/>
          </p:nvSpPr>
          <p:spPr bwMode="auto">
            <a:xfrm>
              <a:off x="3741018" y="3507594"/>
              <a:ext cx="12287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Устье-Аха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1454150" y="3781616"/>
              <a:ext cx="273050" cy="947739"/>
            </a:xfrm>
            <a:custGeom>
              <a:avLst/>
              <a:gdLst>
                <a:gd name="connsiteX0" fmla="*/ 25400 w 273050"/>
                <a:gd name="connsiteY0" fmla="*/ 0 h 947737"/>
                <a:gd name="connsiteX1" fmla="*/ 34925 w 273050"/>
                <a:gd name="connsiteY1" fmla="*/ 228600 h 947737"/>
                <a:gd name="connsiteX2" fmla="*/ 234950 w 273050"/>
                <a:gd name="connsiteY2" fmla="*/ 361950 h 947737"/>
                <a:gd name="connsiteX3" fmla="*/ 263525 w 273050"/>
                <a:gd name="connsiteY3" fmla="*/ 476250 h 947737"/>
                <a:gd name="connsiteX4" fmla="*/ 244475 w 273050"/>
                <a:gd name="connsiteY4" fmla="*/ 590550 h 947737"/>
                <a:gd name="connsiteX5" fmla="*/ 215900 w 273050"/>
                <a:gd name="connsiteY5" fmla="*/ 895350 h 947737"/>
                <a:gd name="connsiteX6" fmla="*/ 225425 w 273050"/>
                <a:gd name="connsiteY6" fmla="*/ 904875 h 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050" h="947737">
                  <a:moveTo>
                    <a:pt x="25400" y="0"/>
                  </a:moveTo>
                  <a:cubicBezTo>
                    <a:pt x="12700" y="84137"/>
                    <a:pt x="0" y="168275"/>
                    <a:pt x="34925" y="228600"/>
                  </a:cubicBezTo>
                  <a:cubicBezTo>
                    <a:pt x="69850" y="288925"/>
                    <a:pt x="196850" y="320675"/>
                    <a:pt x="234950" y="361950"/>
                  </a:cubicBezTo>
                  <a:cubicBezTo>
                    <a:pt x="273050" y="403225"/>
                    <a:pt x="261937" y="438150"/>
                    <a:pt x="263525" y="476250"/>
                  </a:cubicBezTo>
                  <a:cubicBezTo>
                    <a:pt x="265113" y="514350"/>
                    <a:pt x="252412" y="520700"/>
                    <a:pt x="244475" y="590550"/>
                  </a:cubicBezTo>
                  <a:cubicBezTo>
                    <a:pt x="236538" y="660400"/>
                    <a:pt x="219075" y="842963"/>
                    <a:pt x="215900" y="895350"/>
                  </a:cubicBezTo>
                  <a:cubicBezTo>
                    <a:pt x="212725" y="947737"/>
                    <a:pt x="219075" y="926306"/>
                    <a:pt x="225425" y="904875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1389065" y="3714943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302900" y="2048066"/>
              <a:ext cx="2551619" cy="3581463"/>
            </a:xfrm>
            <a:custGeom>
              <a:avLst/>
              <a:gdLst>
                <a:gd name="connsiteX0" fmla="*/ 12700 w 2638425"/>
                <a:gd name="connsiteY0" fmla="*/ 2743200 h 3582988"/>
                <a:gd name="connsiteX1" fmla="*/ 31750 w 2638425"/>
                <a:gd name="connsiteY1" fmla="*/ 3086100 h 3582988"/>
                <a:gd name="connsiteX2" fmla="*/ 203200 w 2638425"/>
                <a:gd name="connsiteY2" fmla="*/ 3162300 h 3582988"/>
                <a:gd name="connsiteX3" fmla="*/ 422275 w 2638425"/>
                <a:gd name="connsiteY3" fmla="*/ 3095625 h 3582988"/>
                <a:gd name="connsiteX4" fmla="*/ 688975 w 2638425"/>
                <a:gd name="connsiteY4" fmla="*/ 3248025 h 3582988"/>
                <a:gd name="connsiteX5" fmla="*/ 898525 w 2638425"/>
                <a:gd name="connsiteY5" fmla="*/ 3400425 h 3582988"/>
                <a:gd name="connsiteX6" fmla="*/ 917575 w 2638425"/>
                <a:gd name="connsiteY6" fmla="*/ 3524250 h 3582988"/>
                <a:gd name="connsiteX7" fmla="*/ 1022350 w 2638425"/>
                <a:gd name="connsiteY7" fmla="*/ 3581400 h 3582988"/>
                <a:gd name="connsiteX8" fmla="*/ 1260475 w 2638425"/>
                <a:gd name="connsiteY8" fmla="*/ 3514725 h 3582988"/>
                <a:gd name="connsiteX9" fmla="*/ 1117600 w 2638425"/>
                <a:gd name="connsiteY9" fmla="*/ 3295650 h 3582988"/>
                <a:gd name="connsiteX10" fmla="*/ 1174750 w 2638425"/>
                <a:gd name="connsiteY10" fmla="*/ 3133725 h 3582988"/>
                <a:gd name="connsiteX11" fmla="*/ 1136650 w 2638425"/>
                <a:gd name="connsiteY11" fmla="*/ 2952750 h 3582988"/>
                <a:gd name="connsiteX12" fmla="*/ 1089025 w 2638425"/>
                <a:gd name="connsiteY12" fmla="*/ 2828925 h 3582988"/>
                <a:gd name="connsiteX13" fmla="*/ 1041400 w 2638425"/>
                <a:gd name="connsiteY13" fmla="*/ 2609850 h 3582988"/>
                <a:gd name="connsiteX14" fmla="*/ 1203325 w 2638425"/>
                <a:gd name="connsiteY14" fmla="*/ 2428875 h 3582988"/>
                <a:gd name="connsiteX15" fmla="*/ 1336675 w 2638425"/>
                <a:gd name="connsiteY15" fmla="*/ 2324100 h 3582988"/>
                <a:gd name="connsiteX16" fmla="*/ 1260475 w 2638425"/>
                <a:gd name="connsiteY16" fmla="*/ 2019300 h 3582988"/>
                <a:gd name="connsiteX17" fmla="*/ 1336675 w 2638425"/>
                <a:gd name="connsiteY17" fmla="*/ 1790700 h 3582988"/>
                <a:gd name="connsiteX18" fmla="*/ 1298575 w 2638425"/>
                <a:gd name="connsiteY18" fmla="*/ 1628775 h 3582988"/>
                <a:gd name="connsiteX19" fmla="*/ 1250950 w 2638425"/>
                <a:gd name="connsiteY19" fmla="*/ 1333500 h 3582988"/>
                <a:gd name="connsiteX20" fmla="*/ 1584325 w 2638425"/>
                <a:gd name="connsiteY20" fmla="*/ 1162050 h 3582988"/>
                <a:gd name="connsiteX21" fmla="*/ 1889125 w 2638425"/>
                <a:gd name="connsiteY21" fmla="*/ 952500 h 3582988"/>
                <a:gd name="connsiteX22" fmla="*/ 2222500 w 2638425"/>
                <a:gd name="connsiteY22" fmla="*/ 723900 h 3582988"/>
                <a:gd name="connsiteX23" fmla="*/ 2451100 w 2638425"/>
                <a:gd name="connsiteY23" fmla="*/ 523875 h 3582988"/>
                <a:gd name="connsiteX24" fmla="*/ 2613025 w 2638425"/>
                <a:gd name="connsiteY24" fmla="*/ 276225 h 3582988"/>
                <a:gd name="connsiteX25" fmla="*/ 2603500 w 2638425"/>
                <a:gd name="connsiteY25" fmla="*/ 0 h 3582988"/>
                <a:gd name="connsiteX0" fmla="*/ 5185 w 2618276"/>
                <a:gd name="connsiteY0" fmla="*/ 2743200 h 3581463"/>
                <a:gd name="connsiteX1" fmla="*/ 24235 w 2618276"/>
                <a:gd name="connsiteY1" fmla="*/ 3086100 h 3581463"/>
                <a:gd name="connsiteX2" fmla="*/ 195685 w 2618276"/>
                <a:gd name="connsiteY2" fmla="*/ 3162300 h 3581463"/>
                <a:gd name="connsiteX3" fmla="*/ 414760 w 2618276"/>
                <a:gd name="connsiteY3" fmla="*/ 3095625 h 3581463"/>
                <a:gd name="connsiteX4" fmla="*/ 735249 w 2618276"/>
                <a:gd name="connsiteY4" fmla="*/ 3148133 h 3581463"/>
                <a:gd name="connsiteX5" fmla="*/ 891010 w 2618276"/>
                <a:gd name="connsiteY5" fmla="*/ 3400425 h 3581463"/>
                <a:gd name="connsiteX6" fmla="*/ 910060 w 2618276"/>
                <a:gd name="connsiteY6" fmla="*/ 3524250 h 3581463"/>
                <a:gd name="connsiteX7" fmla="*/ 1014835 w 2618276"/>
                <a:gd name="connsiteY7" fmla="*/ 3581400 h 3581463"/>
                <a:gd name="connsiteX8" fmla="*/ 1252960 w 2618276"/>
                <a:gd name="connsiteY8" fmla="*/ 3514725 h 3581463"/>
                <a:gd name="connsiteX9" fmla="*/ 1110085 w 2618276"/>
                <a:gd name="connsiteY9" fmla="*/ 3295650 h 3581463"/>
                <a:gd name="connsiteX10" fmla="*/ 1167235 w 2618276"/>
                <a:gd name="connsiteY10" fmla="*/ 3133725 h 3581463"/>
                <a:gd name="connsiteX11" fmla="*/ 1129135 w 2618276"/>
                <a:gd name="connsiteY11" fmla="*/ 2952750 h 3581463"/>
                <a:gd name="connsiteX12" fmla="*/ 1081510 w 2618276"/>
                <a:gd name="connsiteY12" fmla="*/ 2828925 h 3581463"/>
                <a:gd name="connsiteX13" fmla="*/ 1033885 w 2618276"/>
                <a:gd name="connsiteY13" fmla="*/ 2609850 h 3581463"/>
                <a:gd name="connsiteX14" fmla="*/ 1195810 w 2618276"/>
                <a:gd name="connsiteY14" fmla="*/ 2428875 h 3581463"/>
                <a:gd name="connsiteX15" fmla="*/ 1329160 w 2618276"/>
                <a:gd name="connsiteY15" fmla="*/ 2324100 h 3581463"/>
                <a:gd name="connsiteX16" fmla="*/ 1252960 w 2618276"/>
                <a:gd name="connsiteY16" fmla="*/ 2019300 h 3581463"/>
                <a:gd name="connsiteX17" fmla="*/ 1329160 w 2618276"/>
                <a:gd name="connsiteY17" fmla="*/ 1790700 h 3581463"/>
                <a:gd name="connsiteX18" fmla="*/ 1291060 w 2618276"/>
                <a:gd name="connsiteY18" fmla="*/ 1628775 h 3581463"/>
                <a:gd name="connsiteX19" fmla="*/ 1243435 w 2618276"/>
                <a:gd name="connsiteY19" fmla="*/ 1333500 h 3581463"/>
                <a:gd name="connsiteX20" fmla="*/ 1576810 w 2618276"/>
                <a:gd name="connsiteY20" fmla="*/ 1162050 h 3581463"/>
                <a:gd name="connsiteX21" fmla="*/ 1881610 w 2618276"/>
                <a:gd name="connsiteY21" fmla="*/ 952500 h 3581463"/>
                <a:gd name="connsiteX22" fmla="*/ 2214985 w 2618276"/>
                <a:gd name="connsiteY22" fmla="*/ 723900 h 3581463"/>
                <a:gd name="connsiteX23" fmla="*/ 2443585 w 2618276"/>
                <a:gd name="connsiteY23" fmla="*/ 523875 h 3581463"/>
                <a:gd name="connsiteX24" fmla="*/ 2605510 w 2618276"/>
                <a:gd name="connsiteY24" fmla="*/ 276225 h 3581463"/>
                <a:gd name="connsiteX25" fmla="*/ 2595985 w 2618276"/>
                <a:gd name="connsiteY25" fmla="*/ 0 h 3581463"/>
                <a:gd name="connsiteX0" fmla="*/ 5185 w 2618276"/>
                <a:gd name="connsiteY0" fmla="*/ 2743200 h 3581463"/>
                <a:gd name="connsiteX1" fmla="*/ 24235 w 2618276"/>
                <a:gd name="connsiteY1" fmla="*/ 3086100 h 3581463"/>
                <a:gd name="connsiteX2" fmla="*/ 195685 w 2618276"/>
                <a:gd name="connsiteY2" fmla="*/ 3162300 h 3581463"/>
                <a:gd name="connsiteX3" fmla="*/ 637597 w 2618276"/>
                <a:gd name="connsiteY3" fmla="*/ 2826683 h 3581463"/>
                <a:gd name="connsiteX4" fmla="*/ 735249 w 2618276"/>
                <a:gd name="connsiteY4" fmla="*/ 3148133 h 3581463"/>
                <a:gd name="connsiteX5" fmla="*/ 891010 w 2618276"/>
                <a:gd name="connsiteY5" fmla="*/ 3400425 h 3581463"/>
                <a:gd name="connsiteX6" fmla="*/ 910060 w 2618276"/>
                <a:gd name="connsiteY6" fmla="*/ 3524250 h 3581463"/>
                <a:gd name="connsiteX7" fmla="*/ 1014835 w 2618276"/>
                <a:gd name="connsiteY7" fmla="*/ 3581400 h 3581463"/>
                <a:gd name="connsiteX8" fmla="*/ 1252960 w 2618276"/>
                <a:gd name="connsiteY8" fmla="*/ 3514725 h 3581463"/>
                <a:gd name="connsiteX9" fmla="*/ 1110085 w 2618276"/>
                <a:gd name="connsiteY9" fmla="*/ 3295650 h 3581463"/>
                <a:gd name="connsiteX10" fmla="*/ 1167235 w 2618276"/>
                <a:gd name="connsiteY10" fmla="*/ 3133725 h 3581463"/>
                <a:gd name="connsiteX11" fmla="*/ 1129135 w 2618276"/>
                <a:gd name="connsiteY11" fmla="*/ 2952750 h 3581463"/>
                <a:gd name="connsiteX12" fmla="*/ 1081510 w 2618276"/>
                <a:gd name="connsiteY12" fmla="*/ 2828925 h 3581463"/>
                <a:gd name="connsiteX13" fmla="*/ 1033885 w 2618276"/>
                <a:gd name="connsiteY13" fmla="*/ 2609850 h 3581463"/>
                <a:gd name="connsiteX14" fmla="*/ 1195810 w 2618276"/>
                <a:gd name="connsiteY14" fmla="*/ 2428875 h 3581463"/>
                <a:gd name="connsiteX15" fmla="*/ 1329160 w 2618276"/>
                <a:gd name="connsiteY15" fmla="*/ 2324100 h 3581463"/>
                <a:gd name="connsiteX16" fmla="*/ 1252960 w 2618276"/>
                <a:gd name="connsiteY16" fmla="*/ 2019300 h 3581463"/>
                <a:gd name="connsiteX17" fmla="*/ 1329160 w 2618276"/>
                <a:gd name="connsiteY17" fmla="*/ 1790700 h 3581463"/>
                <a:gd name="connsiteX18" fmla="*/ 1291060 w 2618276"/>
                <a:gd name="connsiteY18" fmla="*/ 1628775 h 3581463"/>
                <a:gd name="connsiteX19" fmla="*/ 1243435 w 2618276"/>
                <a:gd name="connsiteY19" fmla="*/ 1333500 h 3581463"/>
                <a:gd name="connsiteX20" fmla="*/ 1576810 w 2618276"/>
                <a:gd name="connsiteY20" fmla="*/ 1162050 h 3581463"/>
                <a:gd name="connsiteX21" fmla="*/ 1881610 w 2618276"/>
                <a:gd name="connsiteY21" fmla="*/ 952500 h 3581463"/>
                <a:gd name="connsiteX22" fmla="*/ 2214985 w 2618276"/>
                <a:gd name="connsiteY22" fmla="*/ 723900 h 3581463"/>
                <a:gd name="connsiteX23" fmla="*/ 2443585 w 2618276"/>
                <a:gd name="connsiteY23" fmla="*/ 523875 h 3581463"/>
                <a:gd name="connsiteX24" fmla="*/ 2605510 w 2618276"/>
                <a:gd name="connsiteY24" fmla="*/ 276225 h 3581463"/>
                <a:gd name="connsiteX25" fmla="*/ 2595985 w 2618276"/>
                <a:gd name="connsiteY25" fmla="*/ 0 h 3581463"/>
                <a:gd name="connsiteX0" fmla="*/ 19906 w 2632997"/>
                <a:gd name="connsiteY0" fmla="*/ 2743200 h 3581463"/>
                <a:gd name="connsiteX1" fmla="*/ 38956 w 2632997"/>
                <a:gd name="connsiteY1" fmla="*/ 3086100 h 3581463"/>
                <a:gd name="connsiteX2" fmla="*/ 440927 w 2632997"/>
                <a:gd name="connsiteY2" fmla="*/ 2678206 h 3581463"/>
                <a:gd name="connsiteX3" fmla="*/ 652318 w 2632997"/>
                <a:gd name="connsiteY3" fmla="*/ 2826683 h 3581463"/>
                <a:gd name="connsiteX4" fmla="*/ 749970 w 2632997"/>
                <a:gd name="connsiteY4" fmla="*/ 3148133 h 3581463"/>
                <a:gd name="connsiteX5" fmla="*/ 905731 w 2632997"/>
                <a:gd name="connsiteY5" fmla="*/ 3400425 h 3581463"/>
                <a:gd name="connsiteX6" fmla="*/ 924781 w 2632997"/>
                <a:gd name="connsiteY6" fmla="*/ 3524250 h 3581463"/>
                <a:gd name="connsiteX7" fmla="*/ 1029556 w 2632997"/>
                <a:gd name="connsiteY7" fmla="*/ 3581400 h 3581463"/>
                <a:gd name="connsiteX8" fmla="*/ 1267681 w 2632997"/>
                <a:gd name="connsiteY8" fmla="*/ 3514725 h 3581463"/>
                <a:gd name="connsiteX9" fmla="*/ 1124806 w 2632997"/>
                <a:gd name="connsiteY9" fmla="*/ 3295650 h 3581463"/>
                <a:gd name="connsiteX10" fmla="*/ 1181956 w 2632997"/>
                <a:gd name="connsiteY10" fmla="*/ 3133725 h 3581463"/>
                <a:gd name="connsiteX11" fmla="*/ 1143856 w 2632997"/>
                <a:gd name="connsiteY11" fmla="*/ 2952750 h 3581463"/>
                <a:gd name="connsiteX12" fmla="*/ 1096231 w 2632997"/>
                <a:gd name="connsiteY12" fmla="*/ 2828925 h 3581463"/>
                <a:gd name="connsiteX13" fmla="*/ 1048606 w 2632997"/>
                <a:gd name="connsiteY13" fmla="*/ 2609850 h 3581463"/>
                <a:gd name="connsiteX14" fmla="*/ 1210531 w 2632997"/>
                <a:gd name="connsiteY14" fmla="*/ 2428875 h 3581463"/>
                <a:gd name="connsiteX15" fmla="*/ 1343881 w 2632997"/>
                <a:gd name="connsiteY15" fmla="*/ 2324100 h 3581463"/>
                <a:gd name="connsiteX16" fmla="*/ 1267681 w 2632997"/>
                <a:gd name="connsiteY16" fmla="*/ 2019300 h 3581463"/>
                <a:gd name="connsiteX17" fmla="*/ 1343881 w 2632997"/>
                <a:gd name="connsiteY17" fmla="*/ 1790700 h 3581463"/>
                <a:gd name="connsiteX18" fmla="*/ 1305781 w 2632997"/>
                <a:gd name="connsiteY18" fmla="*/ 1628775 h 3581463"/>
                <a:gd name="connsiteX19" fmla="*/ 1258156 w 2632997"/>
                <a:gd name="connsiteY19" fmla="*/ 1333500 h 3581463"/>
                <a:gd name="connsiteX20" fmla="*/ 1591531 w 2632997"/>
                <a:gd name="connsiteY20" fmla="*/ 1162050 h 3581463"/>
                <a:gd name="connsiteX21" fmla="*/ 1896331 w 2632997"/>
                <a:gd name="connsiteY21" fmla="*/ 952500 h 3581463"/>
                <a:gd name="connsiteX22" fmla="*/ 2229706 w 2632997"/>
                <a:gd name="connsiteY22" fmla="*/ 723900 h 3581463"/>
                <a:gd name="connsiteX23" fmla="*/ 2458306 w 2632997"/>
                <a:gd name="connsiteY23" fmla="*/ 523875 h 3581463"/>
                <a:gd name="connsiteX24" fmla="*/ 2620231 w 2632997"/>
                <a:gd name="connsiteY24" fmla="*/ 276225 h 3581463"/>
                <a:gd name="connsiteX25" fmla="*/ 2610706 w 2632997"/>
                <a:gd name="connsiteY25" fmla="*/ 0 h 3581463"/>
                <a:gd name="connsiteX0" fmla="*/ 153 w 2613244"/>
                <a:gd name="connsiteY0" fmla="*/ 2743200 h 3581463"/>
                <a:gd name="connsiteX1" fmla="*/ 257408 w 2613244"/>
                <a:gd name="connsiteY1" fmla="*/ 2717267 h 3581463"/>
                <a:gd name="connsiteX2" fmla="*/ 421174 w 2613244"/>
                <a:gd name="connsiteY2" fmla="*/ 2678206 h 3581463"/>
                <a:gd name="connsiteX3" fmla="*/ 632565 w 2613244"/>
                <a:gd name="connsiteY3" fmla="*/ 2826683 h 3581463"/>
                <a:gd name="connsiteX4" fmla="*/ 730217 w 2613244"/>
                <a:gd name="connsiteY4" fmla="*/ 3148133 h 3581463"/>
                <a:gd name="connsiteX5" fmla="*/ 885978 w 2613244"/>
                <a:gd name="connsiteY5" fmla="*/ 3400425 h 3581463"/>
                <a:gd name="connsiteX6" fmla="*/ 905028 w 2613244"/>
                <a:gd name="connsiteY6" fmla="*/ 3524250 h 3581463"/>
                <a:gd name="connsiteX7" fmla="*/ 1009803 w 2613244"/>
                <a:gd name="connsiteY7" fmla="*/ 3581400 h 3581463"/>
                <a:gd name="connsiteX8" fmla="*/ 1247928 w 2613244"/>
                <a:gd name="connsiteY8" fmla="*/ 3514725 h 3581463"/>
                <a:gd name="connsiteX9" fmla="*/ 1105053 w 2613244"/>
                <a:gd name="connsiteY9" fmla="*/ 3295650 h 3581463"/>
                <a:gd name="connsiteX10" fmla="*/ 1162203 w 2613244"/>
                <a:gd name="connsiteY10" fmla="*/ 3133725 h 3581463"/>
                <a:gd name="connsiteX11" fmla="*/ 1124103 w 2613244"/>
                <a:gd name="connsiteY11" fmla="*/ 2952750 h 3581463"/>
                <a:gd name="connsiteX12" fmla="*/ 1076478 w 2613244"/>
                <a:gd name="connsiteY12" fmla="*/ 2828925 h 3581463"/>
                <a:gd name="connsiteX13" fmla="*/ 1028853 w 2613244"/>
                <a:gd name="connsiteY13" fmla="*/ 2609850 h 3581463"/>
                <a:gd name="connsiteX14" fmla="*/ 1190778 w 2613244"/>
                <a:gd name="connsiteY14" fmla="*/ 2428875 h 3581463"/>
                <a:gd name="connsiteX15" fmla="*/ 1324128 w 2613244"/>
                <a:gd name="connsiteY15" fmla="*/ 2324100 h 3581463"/>
                <a:gd name="connsiteX16" fmla="*/ 1247928 w 2613244"/>
                <a:gd name="connsiteY16" fmla="*/ 2019300 h 3581463"/>
                <a:gd name="connsiteX17" fmla="*/ 1324128 w 2613244"/>
                <a:gd name="connsiteY17" fmla="*/ 1790700 h 3581463"/>
                <a:gd name="connsiteX18" fmla="*/ 1286028 w 2613244"/>
                <a:gd name="connsiteY18" fmla="*/ 1628775 h 3581463"/>
                <a:gd name="connsiteX19" fmla="*/ 1238403 w 2613244"/>
                <a:gd name="connsiteY19" fmla="*/ 1333500 h 3581463"/>
                <a:gd name="connsiteX20" fmla="*/ 1571778 w 2613244"/>
                <a:gd name="connsiteY20" fmla="*/ 1162050 h 3581463"/>
                <a:gd name="connsiteX21" fmla="*/ 1876578 w 2613244"/>
                <a:gd name="connsiteY21" fmla="*/ 952500 h 3581463"/>
                <a:gd name="connsiteX22" fmla="*/ 2209953 w 2613244"/>
                <a:gd name="connsiteY22" fmla="*/ 723900 h 3581463"/>
                <a:gd name="connsiteX23" fmla="*/ 2438553 w 2613244"/>
                <a:gd name="connsiteY23" fmla="*/ 523875 h 3581463"/>
                <a:gd name="connsiteX24" fmla="*/ 2600478 w 2613244"/>
                <a:gd name="connsiteY24" fmla="*/ 276225 h 3581463"/>
                <a:gd name="connsiteX25" fmla="*/ 2590953 w 2613244"/>
                <a:gd name="connsiteY25" fmla="*/ 0 h 3581463"/>
                <a:gd name="connsiteX0" fmla="*/ 206 w 2551825"/>
                <a:gd name="connsiteY0" fmla="*/ 2743200 h 3581463"/>
                <a:gd name="connsiteX1" fmla="*/ 195989 w 2551825"/>
                <a:gd name="connsiteY1" fmla="*/ 2717267 h 3581463"/>
                <a:gd name="connsiteX2" fmla="*/ 359755 w 2551825"/>
                <a:gd name="connsiteY2" fmla="*/ 2678206 h 3581463"/>
                <a:gd name="connsiteX3" fmla="*/ 571146 w 2551825"/>
                <a:gd name="connsiteY3" fmla="*/ 2826683 h 3581463"/>
                <a:gd name="connsiteX4" fmla="*/ 668798 w 2551825"/>
                <a:gd name="connsiteY4" fmla="*/ 3148133 h 3581463"/>
                <a:gd name="connsiteX5" fmla="*/ 824559 w 2551825"/>
                <a:gd name="connsiteY5" fmla="*/ 3400425 h 3581463"/>
                <a:gd name="connsiteX6" fmla="*/ 843609 w 2551825"/>
                <a:gd name="connsiteY6" fmla="*/ 3524250 h 3581463"/>
                <a:gd name="connsiteX7" fmla="*/ 948384 w 2551825"/>
                <a:gd name="connsiteY7" fmla="*/ 3581400 h 3581463"/>
                <a:gd name="connsiteX8" fmla="*/ 1186509 w 2551825"/>
                <a:gd name="connsiteY8" fmla="*/ 3514725 h 3581463"/>
                <a:gd name="connsiteX9" fmla="*/ 1043634 w 2551825"/>
                <a:gd name="connsiteY9" fmla="*/ 3295650 h 3581463"/>
                <a:gd name="connsiteX10" fmla="*/ 1100784 w 2551825"/>
                <a:gd name="connsiteY10" fmla="*/ 3133725 h 3581463"/>
                <a:gd name="connsiteX11" fmla="*/ 1062684 w 2551825"/>
                <a:gd name="connsiteY11" fmla="*/ 2952750 h 3581463"/>
                <a:gd name="connsiteX12" fmla="*/ 1015059 w 2551825"/>
                <a:gd name="connsiteY12" fmla="*/ 2828925 h 3581463"/>
                <a:gd name="connsiteX13" fmla="*/ 967434 w 2551825"/>
                <a:gd name="connsiteY13" fmla="*/ 2609850 h 3581463"/>
                <a:gd name="connsiteX14" fmla="*/ 1129359 w 2551825"/>
                <a:gd name="connsiteY14" fmla="*/ 2428875 h 3581463"/>
                <a:gd name="connsiteX15" fmla="*/ 1262709 w 2551825"/>
                <a:gd name="connsiteY15" fmla="*/ 2324100 h 3581463"/>
                <a:gd name="connsiteX16" fmla="*/ 1186509 w 2551825"/>
                <a:gd name="connsiteY16" fmla="*/ 2019300 h 3581463"/>
                <a:gd name="connsiteX17" fmla="*/ 1262709 w 2551825"/>
                <a:gd name="connsiteY17" fmla="*/ 1790700 h 3581463"/>
                <a:gd name="connsiteX18" fmla="*/ 1224609 w 2551825"/>
                <a:gd name="connsiteY18" fmla="*/ 1628775 h 3581463"/>
                <a:gd name="connsiteX19" fmla="*/ 1176984 w 2551825"/>
                <a:gd name="connsiteY19" fmla="*/ 1333500 h 3581463"/>
                <a:gd name="connsiteX20" fmla="*/ 1510359 w 2551825"/>
                <a:gd name="connsiteY20" fmla="*/ 1162050 h 3581463"/>
                <a:gd name="connsiteX21" fmla="*/ 1815159 w 2551825"/>
                <a:gd name="connsiteY21" fmla="*/ 952500 h 3581463"/>
                <a:gd name="connsiteX22" fmla="*/ 2148534 w 2551825"/>
                <a:gd name="connsiteY22" fmla="*/ 723900 h 3581463"/>
                <a:gd name="connsiteX23" fmla="*/ 2377134 w 2551825"/>
                <a:gd name="connsiteY23" fmla="*/ 523875 h 3581463"/>
                <a:gd name="connsiteX24" fmla="*/ 2539059 w 2551825"/>
                <a:gd name="connsiteY24" fmla="*/ 276225 h 3581463"/>
                <a:gd name="connsiteX25" fmla="*/ 2529534 w 2551825"/>
                <a:gd name="connsiteY25" fmla="*/ 0 h 3581463"/>
                <a:gd name="connsiteX0" fmla="*/ 0 w 2551619"/>
                <a:gd name="connsiteY0" fmla="*/ 2743200 h 3581463"/>
                <a:gd name="connsiteX1" fmla="*/ 195783 w 2551619"/>
                <a:gd name="connsiteY1" fmla="*/ 2717267 h 3581463"/>
                <a:gd name="connsiteX2" fmla="*/ 359549 w 2551619"/>
                <a:gd name="connsiteY2" fmla="*/ 2678206 h 3581463"/>
                <a:gd name="connsiteX3" fmla="*/ 570940 w 2551619"/>
                <a:gd name="connsiteY3" fmla="*/ 2826683 h 3581463"/>
                <a:gd name="connsiteX4" fmla="*/ 668592 w 2551619"/>
                <a:gd name="connsiteY4" fmla="*/ 3148133 h 3581463"/>
                <a:gd name="connsiteX5" fmla="*/ 824353 w 2551619"/>
                <a:gd name="connsiteY5" fmla="*/ 3400425 h 3581463"/>
                <a:gd name="connsiteX6" fmla="*/ 843403 w 2551619"/>
                <a:gd name="connsiteY6" fmla="*/ 3524250 h 3581463"/>
                <a:gd name="connsiteX7" fmla="*/ 948178 w 2551619"/>
                <a:gd name="connsiteY7" fmla="*/ 3581400 h 3581463"/>
                <a:gd name="connsiteX8" fmla="*/ 1186303 w 2551619"/>
                <a:gd name="connsiteY8" fmla="*/ 3514725 h 3581463"/>
                <a:gd name="connsiteX9" fmla="*/ 1043428 w 2551619"/>
                <a:gd name="connsiteY9" fmla="*/ 3295650 h 3581463"/>
                <a:gd name="connsiteX10" fmla="*/ 1100578 w 2551619"/>
                <a:gd name="connsiteY10" fmla="*/ 3133725 h 3581463"/>
                <a:gd name="connsiteX11" fmla="*/ 1062478 w 2551619"/>
                <a:gd name="connsiteY11" fmla="*/ 2952750 h 3581463"/>
                <a:gd name="connsiteX12" fmla="*/ 1014853 w 2551619"/>
                <a:gd name="connsiteY12" fmla="*/ 2828925 h 3581463"/>
                <a:gd name="connsiteX13" fmla="*/ 967228 w 2551619"/>
                <a:gd name="connsiteY13" fmla="*/ 2609850 h 3581463"/>
                <a:gd name="connsiteX14" fmla="*/ 1129153 w 2551619"/>
                <a:gd name="connsiteY14" fmla="*/ 2428875 h 3581463"/>
                <a:gd name="connsiteX15" fmla="*/ 1262503 w 2551619"/>
                <a:gd name="connsiteY15" fmla="*/ 2324100 h 3581463"/>
                <a:gd name="connsiteX16" fmla="*/ 1186303 w 2551619"/>
                <a:gd name="connsiteY16" fmla="*/ 2019300 h 3581463"/>
                <a:gd name="connsiteX17" fmla="*/ 1262503 w 2551619"/>
                <a:gd name="connsiteY17" fmla="*/ 1790700 h 3581463"/>
                <a:gd name="connsiteX18" fmla="*/ 1224403 w 2551619"/>
                <a:gd name="connsiteY18" fmla="*/ 1628775 h 3581463"/>
                <a:gd name="connsiteX19" fmla="*/ 1176778 w 2551619"/>
                <a:gd name="connsiteY19" fmla="*/ 1333500 h 3581463"/>
                <a:gd name="connsiteX20" fmla="*/ 1510153 w 2551619"/>
                <a:gd name="connsiteY20" fmla="*/ 1162050 h 3581463"/>
                <a:gd name="connsiteX21" fmla="*/ 1814953 w 2551619"/>
                <a:gd name="connsiteY21" fmla="*/ 952500 h 3581463"/>
                <a:gd name="connsiteX22" fmla="*/ 2148328 w 2551619"/>
                <a:gd name="connsiteY22" fmla="*/ 723900 h 3581463"/>
                <a:gd name="connsiteX23" fmla="*/ 2376928 w 2551619"/>
                <a:gd name="connsiteY23" fmla="*/ 523875 h 3581463"/>
                <a:gd name="connsiteX24" fmla="*/ 2538853 w 2551619"/>
                <a:gd name="connsiteY24" fmla="*/ 276225 h 3581463"/>
                <a:gd name="connsiteX25" fmla="*/ 2529328 w 2551619"/>
                <a:gd name="connsiteY25" fmla="*/ 0 h 35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51619" h="3581463">
                  <a:moveTo>
                    <a:pt x="0" y="2743200"/>
                  </a:moveTo>
                  <a:cubicBezTo>
                    <a:pt x="170382" y="2656888"/>
                    <a:pt x="135858" y="2728099"/>
                    <a:pt x="195783" y="2717267"/>
                  </a:cubicBezTo>
                  <a:cubicBezTo>
                    <a:pt x="255708" y="2706435"/>
                    <a:pt x="297023" y="2659970"/>
                    <a:pt x="359549" y="2678206"/>
                  </a:cubicBezTo>
                  <a:cubicBezTo>
                    <a:pt x="422075" y="2696442"/>
                    <a:pt x="519433" y="2748362"/>
                    <a:pt x="570940" y="2826683"/>
                  </a:cubicBezTo>
                  <a:cubicBezTo>
                    <a:pt x="622447" y="2905004"/>
                    <a:pt x="626357" y="3052509"/>
                    <a:pt x="668592" y="3148133"/>
                  </a:cubicBezTo>
                  <a:cubicBezTo>
                    <a:pt x="710828" y="3243757"/>
                    <a:pt x="795218" y="3337739"/>
                    <a:pt x="824353" y="3400425"/>
                  </a:cubicBezTo>
                  <a:cubicBezTo>
                    <a:pt x="853488" y="3463111"/>
                    <a:pt x="822766" y="3494088"/>
                    <a:pt x="843403" y="3524250"/>
                  </a:cubicBezTo>
                  <a:cubicBezTo>
                    <a:pt x="864040" y="3554412"/>
                    <a:pt x="891028" y="3582988"/>
                    <a:pt x="948178" y="3581400"/>
                  </a:cubicBezTo>
                  <a:cubicBezTo>
                    <a:pt x="1005328" y="3579813"/>
                    <a:pt x="1170428" y="3562350"/>
                    <a:pt x="1186303" y="3514725"/>
                  </a:cubicBezTo>
                  <a:cubicBezTo>
                    <a:pt x="1202178" y="3467100"/>
                    <a:pt x="1057716" y="3359150"/>
                    <a:pt x="1043428" y="3295650"/>
                  </a:cubicBezTo>
                  <a:cubicBezTo>
                    <a:pt x="1029141" y="3232150"/>
                    <a:pt x="1097403" y="3190875"/>
                    <a:pt x="1100578" y="3133725"/>
                  </a:cubicBezTo>
                  <a:cubicBezTo>
                    <a:pt x="1103753" y="3076575"/>
                    <a:pt x="1076765" y="3003550"/>
                    <a:pt x="1062478" y="2952750"/>
                  </a:cubicBezTo>
                  <a:cubicBezTo>
                    <a:pt x="1048191" y="2901950"/>
                    <a:pt x="1030728" y="2886075"/>
                    <a:pt x="1014853" y="2828925"/>
                  </a:cubicBezTo>
                  <a:cubicBezTo>
                    <a:pt x="998978" y="2771775"/>
                    <a:pt x="948178" y="2676525"/>
                    <a:pt x="967228" y="2609850"/>
                  </a:cubicBezTo>
                  <a:cubicBezTo>
                    <a:pt x="986278" y="2543175"/>
                    <a:pt x="1079941" y="2476500"/>
                    <a:pt x="1129153" y="2428875"/>
                  </a:cubicBezTo>
                  <a:cubicBezTo>
                    <a:pt x="1178366" y="2381250"/>
                    <a:pt x="1252978" y="2392362"/>
                    <a:pt x="1262503" y="2324100"/>
                  </a:cubicBezTo>
                  <a:cubicBezTo>
                    <a:pt x="1272028" y="2255838"/>
                    <a:pt x="1186303" y="2108200"/>
                    <a:pt x="1186303" y="2019300"/>
                  </a:cubicBezTo>
                  <a:cubicBezTo>
                    <a:pt x="1186303" y="1930400"/>
                    <a:pt x="1256153" y="1855787"/>
                    <a:pt x="1262503" y="1790700"/>
                  </a:cubicBezTo>
                  <a:cubicBezTo>
                    <a:pt x="1268853" y="1725613"/>
                    <a:pt x="1238691" y="1704975"/>
                    <a:pt x="1224403" y="1628775"/>
                  </a:cubicBezTo>
                  <a:cubicBezTo>
                    <a:pt x="1210116" y="1552575"/>
                    <a:pt x="1129153" y="1411288"/>
                    <a:pt x="1176778" y="1333500"/>
                  </a:cubicBezTo>
                  <a:cubicBezTo>
                    <a:pt x="1224403" y="1255712"/>
                    <a:pt x="1403791" y="1225550"/>
                    <a:pt x="1510153" y="1162050"/>
                  </a:cubicBezTo>
                  <a:cubicBezTo>
                    <a:pt x="1616515" y="1098550"/>
                    <a:pt x="1814953" y="952500"/>
                    <a:pt x="1814953" y="952500"/>
                  </a:cubicBezTo>
                  <a:cubicBezTo>
                    <a:pt x="1921316" y="879475"/>
                    <a:pt x="2054666" y="795337"/>
                    <a:pt x="2148328" y="723900"/>
                  </a:cubicBezTo>
                  <a:cubicBezTo>
                    <a:pt x="2241990" y="652463"/>
                    <a:pt x="2311841" y="598488"/>
                    <a:pt x="2376928" y="523875"/>
                  </a:cubicBezTo>
                  <a:cubicBezTo>
                    <a:pt x="2442016" y="449263"/>
                    <a:pt x="2513453" y="363537"/>
                    <a:pt x="2538853" y="276225"/>
                  </a:cubicBezTo>
                  <a:cubicBezTo>
                    <a:pt x="2564253" y="188913"/>
                    <a:pt x="2546790" y="94456"/>
                    <a:pt x="2529328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2460627" y="3943543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2222500" y="3667318"/>
              <a:ext cx="95250" cy="209551"/>
            </a:xfrm>
            <a:custGeom>
              <a:avLst/>
              <a:gdLst>
                <a:gd name="connsiteX0" fmla="*/ 0 w 95250"/>
                <a:gd name="connsiteY0" fmla="*/ 209550 h 209550"/>
                <a:gd name="connsiteX1" fmla="*/ 95250 w 95250"/>
                <a:gd name="connsiteY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09550">
                  <a:moveTo>
                    <a:pt x="0" y="209550"/>
                  </a:moveTo>
                  <a:lnTo>
                    <a:pt x="95250" y="0"/>
                  </a:ln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2519892" y="3111693"/>
              <a:ext cx="95250" cy="209551"/>
            </a:xfrm>
            <a:custGeom>
              <a:avLst/>
              <a:gdLst>
                <a:gd name="connsiteX0" fmla="*/ 0 w 95250"/>
                <a:gd name="connsiteY0" fmla="*/ 209550 h 209550"/>
                <a:gd name="connsiteX1" fmla="*/ 95250 w 95250"/>
                <a:gd name="connsiteY1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09550">
                  <a:moveTo>
                    <a:pt x="0" y="209550"/>
                  </a:moveTo>
                  <a:lnTo>
                    <a:pt x="95250" y="0"/>
                  </a:ln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4137025" y="1733743"/>
              <a:ext cx="3943350" cy="3552825"/>
            </a:xfrm>
            <a:custGeom>
              <a:avLst/>
              <a:gdLst>
                <a:gd name="connsiteX0" fmla="*/ 0 w 4089400"/>
                <a:gd name="connsiteY0" fmla="*/ 4476750 h 4476750"/>
                <a:gd name="connsiteX1" fmla="*/ 1647825 w 4089400"/>
                <a:gd name="connsiteY1" fmla="*/ 3095625 h 4476750"/>
                <a:gd name="connsiteX2" fmla="*/ 3152775 w 4089400"/>
                <a:gd name="connsiteY2" fmla="*/ 2105025 h 4476750"/>
                <a:gd name="connsiteX3" fmla="*/ 3943350 w 4089400"/>
                <a:gd name="connsiteY3" fmla="*/ 923925 h 4476750"/>
                <a:gd name="connsiteX4" fmla="*/ 4029075 w 4089400"/>
                <a:gd name="connsiteY4" fmla="*/ 0 h 4476750"/>
                <a:gd name="connsiteX0" fmla="*/ 0 w 3943350"/>
                <a:gd name="connsiteY0" fmla="*/ 3552825 h 3552825"/>
                <a:gd name="connsiteX1" fmla="*/ 1647825 w 3943350"/>
                <a:gd name="connsiteY1" fmla="*/ 2171700 h 3552825"/>
                <a:gd name="connsiteX2" fmla="*/ 3152775 w 3943350"/>
                <a:gd name="connsiteY2" fmla="*/ 1181100 h 3552825"/>
                <a:gd name="connsiteX3" fmla="*/ 3943350 w 3943350"/>
                <a:gd name="connsiteY3" fmla="*/ 0 h 3552825"/>
                <a:gd name="connsiteX0" fmla="*/ 0 w 3800442"/>
                <a:gd name="connsiteY0" fmla="*/ 3267097 h 3267097"/>
                <a:gd name="connsiteX1" fmla="*/ 1647825 w 3800442"/>
                <a:gd name="connsiteY1" fmla="*/ 1885972 h 3267097"/>
                <a:gd name="connsiteX2" fmla="*/ 3152775 w 3800442"/>
                <a:gd name="connsiteY2" fmla="*/ 895372 h 3267097"/>
                <a:gd name="connsiteX3" fmla="*/ 3800442 w 3800442"/>
                <a:gd name="connsiteY3" fmla="*/ 0 h 3267097"/>
                <a:gd name="connsiteX0" fmla="*/ 0 w 3943286"/>
                <a:gd name="connsiteY0" fmla="*/ 3552873 h 3552873"/>
                <a:gd name="connsiteX1" fmla="*/ 1647825 w 3943286"/>
                <a:gd name="connsiteY1" fmla="*/ 2171748 h 3552873"/>
                <a:gd name="connsiteX2" fmla="*/ 3152775 w 3943286"/>
                <a:gd name="connsiteY2" fmla="*/ 1181148 h 3552873"/>
                <a:gd name="connsiteX3" fmla="*/ 3943286 w 3943286"/>
                <a:gd name="connsiteY3" fmla="*/ 0 h 355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286" h="3552873">
                  <a:moveTo>
                    <a:pt x="0" y="3552873"/>
                  </a:moveTo>
                  <a:cubicBezTo>
                    <a:pt x="561181" y="3059954"/>
                    <a:pt x="1122363" y="2567036"/>
                    <a:pt x="1647825" y="2171748"/>
                  </a:cubicBezTo>
                  <a:cubicBezTo>
                    <a:pt x="2173288" y="1776461"/>
                    <a:pt x="2770198" y="1543106"/>
                    <a:pt x="3152775" y="1181148"/>
                  </a:cubicBezTo>
                  <a:cubicBezTo>
                    <a:pt x="3535352" y="819190"/>
                    <a:pt x="3797236" y="350837"/>
                    <a:pt x="3943286" y="0"/>
                  </a:cubicBezTo>
                </a:path>
              </a:pathLst>
            </a:cu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7175502" y="2871981"/>
              <a:ext cx="142875" cy="14287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69743" y="4449885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91" name="Прямоугольник 90"/>
            <p:cNvSpPr>
              <a:spLocks noChangeArrowheads="1"/>
            </p:cNvSpPr>
            <p:nvPr/>
          </p:nvSpPr>
          <p:spPr bwMode="auto">
            <a:xfrm>
              <a:off x="4141067" y="4295996"/>
              <a:ext cx="12144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Тобольск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3746502" y="2014731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96" name="Прямоугольник 95"/>
            <p:cNvSpPr>
              <a:spLocks noChangeArrowheads="1"/>
            </p:cNvSpPr>
            <p:nvPr/>
          </p:nvSpPr>
          <p:spPr bwMode="auto">
            <a:xfrm>
              <a:off x="712906" y="4388141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b="1" dirty="0">
                  <a:ln w="0"/>
                  <a:latin typeface="Cambria" pitchFamily="18" charset="0"/>
                  <a:ea typeface="+mn-ea"/>
                  <a:cs typeface="Arial" charset="0"/>
                </a:rPr>
                <a:t>Пермь</a:t>
              </a:r>
            </a:p>
          </p:txBody>
        </p:sp>
        <p:sp>
          <p:nvSpPr>
            <p:cNvPr id="75" name="Прямоугольник 74"/>
            <p:cNvSpPr>
              <a:spLocks noChangeArrowheads="1"/>
            </p:cNvSpPr>
            <p:nvPr/>
          </p:nvSpPr>
          <p:spPr bwMode="auto">
            <a:xfrm>
              <a:off x="221555" y="4464441"/>
              <a:ext cx="8572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1400" dirty="0">
                  <a:ln w="0"/>
                  <a:latin typeface="Cambria" pitchFamily="18" charset="0"/>
                  <a:ea typeface="+mn-ea"/>
                  <a:cs typeface="Arial" charset="0"/>
                </a:rPr>
                <a:t>Чепца</a:t>
              </a:r>
            </a:p>
          </p:txBody>
        </p:sp>
        <p:sp>
          <p:nvSpPr>
            <p:cNvPr id="94" name="Прямоугольник 64"/>
            <p:cNvSpPr>
              <a:spLocks noChangeArrowheads="1"/>
            </p:cNvSpPr>
            <p:nvPr/>
          </p:nvSpPr>
          <p:spPr bwMode="auto">
            <a:xfrm>
              <a:off x="4572570" y="6076853"/>
              <a:ext cx="1794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ln w="0"/>
                  <a:latin typeface="Cambria" pitchFamily="18" charset="0"/>
                  <a:ea typeface="+mn-ea"/>
                  <a:cs typeface="Arial" charset="0"/>
                </a:rPr>
                <a:t>Называевская</a:t>
              </a:r>
            </a:p>
          </p:txBody>
        </p:sp>
        <p:sp>
          <p:nvSpPr>
            <p:cNvPr id="97" name="Прямоугольник 96"/>
            <p:cNvSpPr>
              <a:spLocks noChangeArrowheads="1"/>
            </p:cNvSpPr>
            <p:nvPr/>
          </p:nvSpPr>
          <p:spPr bwMode="auto">
            <a:xfrm>
              <a:off x="2347147" y="4731265"/>
              <a:ext cx="15716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ln w="0"/>
                  <a:latin typeface="Cambria" pitchFamily="18" charset="0"/>
                  <a:cs typeface="Arial" charset="0"/>
                </a:rPr>
                <a:t>Нижний Тагил</a:t>
              </a:r>
              <a:endParaRPr lang="ru-RU" sz="1400" dirty="0">
                <a:ln w="0"/>
                <a:latin typeface="Cambria" pitchFamily="18" charset="0"/>
                <a:cs typeface="Arial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275712" y="4874139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80539" y="4743353"/>
              <a:ext cx="5412762" cy="1433392"/>
            </a:xfrm>
            <a:custGeom>
              <a:avLst/>
              <a:gdLst>
                <a:gd name="connsiteX0" fmla="*/ 0 w 6105525"/>
                <a:gd name="connsiteY0" fmla="*/ 47625 h 1609725"/>
                <a:gd name="connsiteX1" fmla="*/ 323850 w 6105525"/>
                <a:gd name="connsiteY1" fmla="*/ 85725 h 1609725"/>
                <a:gd name="connsiteX2" fmla="*/ 590550 w 6105525"/>
                <a:gd name="connsiteY2" fmla="*/ 0 h 1609725"/>
                <a:gd name="connsiteX3" fmla="*/ 790575 w 6105525"/>
                <a:gd name="connsiteY3" fmla="*/ 85725 h 1609725"/>
                <a:gd name="connsiteX4" fmla="*/ 1085850 w 6105525"/>
                <a:gd name="connsiteY4" fmla="*/ 38100 h 1609725"/>
                <a:gd name="connsiteX5" fmla="*/ 1228725 w 6105525"/>
                <a:gd name="connsiteY5" fmla="*/ 19050 h 1609725"/>
                <a:gd name="connsiteX6" fmla="*/ 1314450 w 6105525"/>
                <a:gd name="connsiteY6" fmla="*/ 142875 h 1609725"/>
                <a:gd name="connsiteX7" fmla="*/ 1428750 w 6105525"/>
                <a:gd name="connsiteY7" fmla="*/ 190500 h 1609725"/>
                <a:gd name="connsiteX8" fmla="*/ 1466850 w 6105525"/>
                <a:gd name="connsiteY8" fmla="*/ 361950 h 1609725"/>
                <a:gd name="connsiteX9" fmla="*/ 1562100 w 6105525"/>
                <a:gd name="connsiteY9" fmla="*/ 542925 h 1609725"/>
                <a:gd name="connsiteX10" fmla="*/ 1704975 w 6105525"/>
                <a:gd name="connsiteY10" fmla="*/ 762000 h 1609725"/>
                <a:gd name="connsiteX11" fmla="*/ 2000250 w 6105525"/>
                <a:gd name="connsiteY11" fmla="*/ 866775 h 1609725"/>
                <a:gd name="connsiteX12" fmla="*/ 2181225 w 6105525"/>
                <a:gd name="connsiteY12" fmla="*/ 933450 h 1609725"/>
                <a:gd name="connsiteX13" fmla="*/ 2466975 w 6105525"/>
                <a:gd name="connsiteY13" fmla="*/ 923925 h 1609725"/>
                <a:gd name="connsiteX14" fmla="*/ 2800350 w 6105525"/>
                <a:gd name="connsiteY14" fmla="*/ 857250 h 1609725"/>
                <a:gd name="connsiteX15" fmla="*/ 2924175 w 6105525"/>
                <a:gd name="connsiteY15" fmla="*/ 733425 h 1609725"/>
                <a:gd name="connsiteX16" fmla="*/ 3286125 w 6105525"/>
                <a:gd name="connsiteY16" fmla="*/ 733425 h 1609725"/>
                <a:gd name="connsiteX17" fmla="*/ 3600450 w 6105525"/>
                <a:gd name="connsiteY17" fmla="*/ 609600 h 1609725"/>
                <a:gd name="connsiteX18" fmla="*/ 3695700 w 6105525"/>
                <a:gd name="connsiteY18" fmla="*/ 600075 h 1609725"/>
                <a:gd name="connsiteX19" fmla="*/ 3781425 w 6105525"/>
                <a:gd name="connsiteY19" fmla="*/ 733425 h 1609725"/>
                <a:gd name="connsiteX20" fmla="*/ 3848100 w 6105525"/>
                <a:gd name="connsiteY20" fmla="*/ 800100 h 1609725"/>
                <a:gd name="connsiteX21" fmla="*/ 4048125 w 6105525"/>
                <a:gd name="connsiteY21" fmla="*/ 933450 h 1609725"/>
                <a:gd name="connsiteX22" fmla="*/ 4581525 w 6105525"/>
                <a:gd name="connsiteY22" fmla="*/ 1152525 h 1609725"/>
                <a:gd name="connsiteX23" fmla="*/ 5105400 w 6105525"/>
                <a:gd name="connsiteY23" fmla="*/ 1333500 h 1609725"/>
                <a:gd name="connsiteX24" fmla="*/ 5800725 w 6105525"/>
                <a:gd name="connsiteY24" fmla="*/ 1552575 h 1609725"/>
                <a:gd name="connsiteX25" fmla="*/ 6105525 w 6105525"/>
                <a:gd name="connsiteY25" fmla="*/ 1609725 h 1609725"/>
                <a:gd name="connsiteX0" fmla="*/ 0 w 5800725"/>
                <a:gd name="connsiteY0" fmla="*/ 47625 h 1552575"/>
                <a:gd name="connsiteX1" fmla="*/ 323850 w 5800725"/>
                <a:gd name="connsiteY1" fmla="*/ 85725 h 1552575"/>
                <a:gd name="connsiteX2" fmla="*/ 590550 w 5800725"/>
                <a:gd name="connsiteY2" fmla="*/ 0 h 1552575"/>
                <a:gd name="connsiteX3" fmla="*/ 790575 w 5800725"/>
                <a:gd name="connsiteY3" fmla="*/ 85725 h 1552575"/>
                <a:gd name="connsiteX4" fmla="*/ 1085850 w 5800725"/>
                <a:gd name="connsiteY4" fmla="*/ 38100 h 1552575"/>
                <a:gd name="connsiteX5" fmla="*/ 1228725 w 5800725"/>
                <a:gd name="connsiteY5" fmla="*/ 19050 h 1552575"/>
                <a:gd name="connsiteX6" fmla="*/ 1314450 w 5800725"/>
                <a:gd name="connsiteY6" fmla="*/ 142875 h 1552575"/>
                <a:gd name="connsiteX7" fmla="*/ 1428750 w 5800725"/>
                <a:gd name="connsiteY7" fmla="*/ 190500 h 1552575"/>
                <a:gd name="connsiteX8" fmla="*/ 1466850 w 5800725"/>
                <a:gd name="connsiteY8" fmla="*/ 361950 h 1552575"/>
                <a:gd name="connsiteX9" fmla="*/ 1562100 w 5800725"/>
                <a:gd name="connsiteY9" fmla="*/ 542925 h 1552575"/>
                <a:gd name="connsiteX10" fmla="*/ 1704975 w 5800725"/>
                <a:gd name="connsiteY10" fmla="*/ 762000 h 1552575"/>
                <a:gd name="connsiteX11" fmla="*/ 2000250 w 5800725"/>
                <a:gd name="connsiteY11" fmla="*/ 866775 h 1552575"/>
                <a:gd name="connsiteX12" fmla="*/ 2181225 w 5800725"/>
                <a:gd name="connsiteY12" fmla="*/ 933450 h 1552575"/>
                <a:gd name="connsiteX13" fmla="*/ 2466975 w 5800725"/>
                <a:gd name="connsiteY13" fmla="*/ 923925 h 1552575"/>
                <a:gd name="connsiteX14" fmla="*/ 2800350 w 5800725"/>
                <a:gd name="connsiteY14" fmla="*/ 857250 h 1552575"/>
                <a:gd name="connsiteX15" fmla="*/ 2924175 w 5800725"/>
                <a:gd name="connsiteY15" fmla="*/ 733425 h 1552575"/>
                <a:gd name="connsiteX16" fmla="*/ 3286125 w 5800725"/>
                <a:gd name="connsiteY16" fmla="*/ 733425 h 1552575"/>
                <a:gd name="connsiteX17" fmla="*/ 3600450 w 5800725"/>
                <a:gd name="connsiteY17" fmla="*/ 609600 h 1552575"/>
                <a:gd name="connsiteX18" fmla="*/ 3695700 w 5800725"/>
                <a:gd name="connsiteY18" fmla="*/ 600075 h 1552575"/>
                <a:gd name="connsiteX19" fmla="*/ 3781425 w 5800725"/>
                <a:gd name="connsiteY19" fmla="*/ 733425 h 1552575"/>
                <a:gd name="connsiteX20" fmla="*/ 3848100 w 5800725"/>
                <a:gd name="connsiteY20" fmla="*/ 800100 h 1552575"/>
                <a:gd name="connsiteX21" fmla="*/ 4048125 w 5800725"/>
                <a:gd name="connsiteY21" fmla="*/ 933450 h 1552575"/>
                <a:gd name="connsiteX22" fmla="*/ 4581525 w 5800725"/>
                <a:gd name="connsiteY22" fmla="*/ 1152525 h 1552575"/>
                <a:gd name="connsiteX23" fmla="*/ 5105400 w 5800725"/>
                <a:gd name="connsiteY23" fmla="*/ 1333500 h 1552575"/>
                <a:gd name="connsiteX24" fmla="*/ 5800725 w 5800725"/>
                <a:gd name="connsiteY24" fmla="*/ 1552575 h 1552575"/>
                <a:gd name="connsiteX0" fmla="*/ 0 w 5105400"/>
                <a:gd name="connsiteY0" fmla="*/ 47625 h 1333500"/>
                <a:gd name="connsiteX1" fmla="*/ 323850 w 5105400"/>
                <a:gd name="connsiteY1" fmla="*/ 85725 h 1333500"/>
                <a:gd name="connsiteX2" fmla="*/ 590550 w 5105400"/>
                <a:gd name="connsiteY2" fmla="*/ 0 h 1333500"/>
                <a:gd name="connsiteX3" fmla="*/ 790575 w 5105400"/>
                <a:gd name="connsiteY3" fmla="*/ 85725 h 1333500"/>
                <a:gd name="connsiteX4" fmla="*/ 1085850 w 5105400"/>
                <a:gd name="connsiteY4" fmla="*/ 38100 h 1333500"/>
                <a:gd name="connsiteX5" fmla="*/ 1228725 w 5105400"/>
                <a:gd name="connsiteY5" fmla="*/ 19050 h 1333500"/>
                <a:gd name="connsiteX6" fmla="*/ 1314450 w 5105400"/>
                <a:gd name="connsiteY6" fmla="*/ 142875 h 1333500"/>
                <a:gd name="connsiteX7" fmla="*/ 1428750 w 5105400"/>
                <a:gd name="connsiteY7" fmla="*/ 190500 h 1333500"/>
                <a:gd name="connsiteX8" fmla="*/ 1466850 w 5105400"/>
                <a:gd name="connsiteY8" fmla="*/ 361950 h 1333500"/>
                <a:gd name="connsiteX9" fmla="*/ 1562100 w 5105400"/>
                <a:gd name="connsiteY9" fmla="*/ 542925 h 1333500"/>
                <a:gd name="connsiteX10" fmla="*/ 1704975 w 5105400"/>
                <a:gd name="connsiteY10" fmla="*/ 762000 h 1333500"/>
                <a:gd name="connsiteX11" fmla="*/ 2000250 w 5105400"/>
                <a:gd name="connsiteY11" fmla="*/ 866775 h 1333500"/>
                <a:gd name="connsiteX12" fmla="*/ 2181225 w 5105400"/>
                <a:gd name="connsiteY12" fmla="*/ 933450 h 1333500"/>
                <a:gd name="connsiteX13" fmla="*/ 2466975 w 5105400"/>
                <a:gd name="connsiteY13" fmla="*/ 923925 h 1333500"/>
                <a:gd name="connsiteX14" fmla="*/ 2800350 w 5105400"/>
                <a:gd name="connsiteY14" fmla="*/ 857250 h 1333500"/>
                <a:gd name="connsiteX15" fmla="*/ 2924175 w 5105400"/>
                <a:gd name="connsiteY15" fmla="*/ 733425 h 1333500"/>
                <a:gd name="connsiteX16" fmla="*/ 3286125 w 5105400"/>
                <a:gd name="connsiteY16" fmla="*/ 733425 h 1333500"/>
                <a:gd name="connsiteX17" fmla="*/ 3600450 w 5105400"/>
                <a:gd name="connsiteY17" fmla="*/ 609600 h 1333500"/>
                <a:gd name="connsiteX18" fmla="*/ 3695700 w 5105400"/>
                <a:gd name="connsiteY18" fmla="*/ 600075 h 1333500"/>
                <a:gd name="connsiteX19" fmla="*/ 3781425 w 5105400"/>
                <a:gd name="connsiteY19" fmla="*/ 733425 h 1333500"/>
                <a:gd name="connsiteX20" fmla="*/ 3848100 w 5105400"/>
                <a:gd name="connsiteY20" fmla="*/ 800100 h 1333500"/>
                <a:gd name="connsiteX21" fmla="*/ 4048125 w 5105400"/>
                <a:gd name="connsiteY21" fmla="*/ 933450 h 1333500"/>
                <a:gd name="connsiteX22" fmla="*/ 4581525 w 5105400"/>
                <a:gd name="connsiteY22" fmla="*/ 1152525 h 1333500"/>
                <a:gd name="connsiteX23" fmla="*/ 5105400 w 5105400"/>
                <a:gd name="connsiteY23" fmla="*/ 1333500 h 1333500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1085850 w 5412762"/>
                <a:gd name="connsiteY4" fmla="*/ 38100 h 1433392"/>
                <a:gd name="connsiteX5" fmla="*/ 1228725 w 5412762"/>
                <a:gd name="connsiteY5" fmla="*/ 19050 h 1433392"/>
                <a:gd name="connsiteX6" fmla="*/ 1314450 w 5412762"/>
                <a:gd name="connsiteY6" fmla="*/ 142875 h 1433392"/>
                <a:gd name="connsiteX7" fmla="*/ 1428750 w 5412762"/>
                <a:gd name="connsiteY7" fmla="*/ 190500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1228725 w 5412762"/>
                <a:gd name="connsiteY5" fmla="*/ 19050 h 1433392"/>
                <a:gd name="connsiteX6" fmla="*/ 1314450 w 5412762"/>
                <a:gd name="connsiteY6" fmla="*/ 142875 h 1433392"/>
                <a:gd name="connsiteX7" fmla="*/ 1428750 w 5412762"/>
                <a:gd name="connsiteY7" fmla="*/ 190500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959784 w 5412762"/>
                <a:gd name="connsiteY5" fmla="*/ 510828 h 1433392"/>
                <a:gd name="connsiteX6" fmla="*/ 1314450 w 5412762"/>
                <a:gd name="connsiteY6" fmla="*/ 142875 h 1433392"/>
                <a:gd name="connsiteX7" fmla="*/ 1428750 w 5412762"/>
                <a:gd name="connsiteY7" fmla="*/ 190500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959784 w 5412762"/>
                <a:gd name="connsiteY5" fmla="*/ 510828 h 1433392"/>
                <a:gd name="connsiteX6" fmla="*/ 1199189 w 5412762"/>
                <a:gd name="connsiteY6" fmla="*/ 419500 h 1433392"/>
                <a:gd name="connsiteX7" fmla="*/ 1428750 w 5412762"/>
                <a:gd name="connsiteY7" fmla="*/ 190500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959784 w 5412762"/>
                <a:gd name="connsiteY5" fmla="*/ 510828 h 1433392"/>
                <a:gd name="connsiteX6" fmla="*/ 1199189 w 5412762"/>
                <a:gd name="connsiteY6" fmla="*/ 419500 h 1433392"/>
                <a:gd name="connsiteX7" fmla="*/ 1321174 w 5412762"/>
                <a:gd name="connsiteY7" fmla="*/ 497862 h 1433392"/>
                <a:gd name="connsiteX8" fmla="*/ 1466850 w 5412762"/>
                <a:gd name="connsiteY8" fmla="*/ 361950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959784 w 5412762"/>
                <a:gd name="connsiteY5" fmla="*/ 510828 h 1433392"/>
                <a:gd name="connsiteX6" fmla="*/ 1199189 w 5412762"/>
                <a:gd name="connsiteY6" fmla="*/ 419500 h 1433392"/>
                <a:gd name="connsiteX7" fmla="*/ 1321174 w 5412762"/>
                <a:gd name="connsiteY7" fmla="*/ 497862 h 1433392"/>
                <a:gd name="connsiteX8" fmla="*/ 1451482 w 5412762"/>
                <a:gd name="connsiteY8" fmla="*/ 592471 h 1433392"/>
                <a:gd name="connsiteX9" fmla="*/ 1562100 w 5412762"/>
                <a:gd name="connsiteY9" fmla="*/ 542925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  <a:gd name="connsiteX0" fmla="*/ 0 w 5412762"/>
                <a:gd name="connsiteY0" fmla="*/ 47625 h 1433392"/>
                <a:gd name="connsiteX1" fmla="*/ 323850 w 5412762"/>
                <a:gd name="connsiteY1" fmla="*/ 85725 h 1433392"/>
                <a:gd name="connsiteX2" fmla="*/ 590550 w 5412762"/>
                <a:gd name="connsiteY2" fmla="*/ 0 h 1433392"/>
                <a:gd name="connsiteX3" fmla="*/ 790575 w 5412762"/>
                <a:gd name="connsiteY3" fmla="*/ 85725 h 1433392"/>
                <a:gd name="connsiteX4" fmla="*/ 824593 w 5412762"/>
                <a:gd name="connsiteY4" fmla="*/ 414617 h 1433392"/>
                <a:gd name="connsiteX5" fmla="*/ 959784 w 5412762"/>
                <a:gd name="connsiteY5" fmla="*/ 510828 h 1433392"/>
                <a:gd name="connsiteX6" fmla="*/ 1199189 w 5412762"/>
                <a:gd name="connsiteY6" fmla="*/ 419500 h 1433392"/>
                <a:gd name="connsiteX7" fmla="*/ 1321174 w 5412762"/>
                <a:gd name="connsiteY7" fmla="*/ 497862 h 1433392"/>
                <a:gd name="connsiteX8" fmla="*/ 1451482 w 5412762"/>
                <a:gd name="connsiteY8" fmla="*/ 592471 h 1433392"/>
                <a:gd name="connsiteX9" fmla="*/ 1577468 w 5412762"/>
                <a:gd name="connsiteY9" fmla="*/ 665869 h 1433392"/>
                <a:gd name="connsiteX10" fmla="*/ 1704975 w 5412762"/>
                <a:gd name="connsiteY10" fmla="*/ 762000 h 1433392"/>
                <a:gd name="connsiteX11" fmla="*/ 2000250 w 5412762"/>
                <a:gd name="connsiteY11" fmla="*/ 866775 h 1433392"/>
                <a:gd name="connsiteX12" fmla="*/ 2181225 w 5412762"/>
                <a:gd name="connsiteY12" fmla="*/ 933450 h 1433392"/>
                <a:gd name="connsiteX13" fmla="*/ 2466975 w 5412762"/>
                <a:gd name="connsiteY13" fmla="*/ 923925 h 1433392"/>
                <a:gd name="connsiteX14" fmla="*/ 2800350 w 5412762"/>
                <a:gd name="connsiteY14" fmla="*/ 857250 h 1433392"/>
                <a:gd name="connsiteX15" fmla="*/ 2924175 w 5412762"/>
                <a:gd name="connsiteY15" fmla="*/ 733425 h 1433392"/>
                <a:gd name="connsiteX16" fmla="*/ 3286125 w 5412762"/>
                <a:gd name="connsiteY16" fmla="*/ 733425 h 1433392"/>
                <a:gd name="connsiteX17" fmla="*/ 3600450 w 5412762"/>
                <a:gd name="connsiteY17" fmla="*/ 609600 h 1433392"/>
                <a:gd name="connsiteX18" fmla="*/ 3695700 w 5412762"/>
                <a:gd name="connsiteY18" fmla="*/ 600075 h 1433392"/>
                <a:gd name="connsiteX19" fmla="*/ 3781425 w 5412762"/>
                <a:gd name="connsiteY19" fmla="*/ 733425 h 1433392"/>
                <a:gd name="connsiteX20" fmla="*/ 3848100 w 5412762"/>
                <a:gd name="connsiteY20" fmla="*/ 800100 h 1433392"/>
                <a:gd name="connsiteX21" fmla="*/ 4048125 w 5412762"/>
                <a:gd name="connsiteY21" fmla="*/ 933450 h 1433392"/>
                <a:gd name="connsiteX22" fmla="*/ 4581525 w 5412762"/>
                <a:gd name="connsiteY22" fmla="*/ 1152525 h 1433392"/>
                <a:gd name="connsiteX23" fmla="*/ 5412762 w 5412762"/>
                <a:gd name="connsiteY23" fmla="*/ 1433392 h 143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412762" h="1433392">
                  <a:moveTo>
                    <a:pt x="0" y="47625"/>
                  </a:moveTo>
                  <a:cubicBezTo>
                    <a:pt x="112712" y="70644"/>
                    <a:pt x="225425" y="93663"/>
                    <a:pt x="323850" y="85725"/>
                  </a:cubicBezTo>
                  <a:cubicBezTo>
                    <a:pt x="422275" y="77788"/>
                    <a:pt x="512763" y="0"/>
                    <a:pt x="590550" y="0"/>
                  </a:cubicBezTo>
                  <a:cubicBezTo>
                    <a:pt x="668337" y="0"/>
                    <a:pt x="751568" y="16622"/>
                    <a:pt x="790575" y="85725"/>
                  </a:cubicBezTo>
                  <a:cubicBezTo>
                    <a:pt x="829582" y="154828"/>
                    <a:pt x="796392" y="343767"/>
                    <a:pt x="824593" y="414617"/>
                  </a:cubicBezTo>
                  <a:cubicBezTo>
                    <a:pt x="852795" y="485468"/>
                    <a:pt x="897351" y="510014"/>
                    <a:pt x="959784" y="510828"/>
                  </a:cubicBezTo>
                  <a:cubicBezTo>
                    <a:pt x="1022217" y="511642"/>
                    <a:pt x="1138957" y="421661"/>
                    <a:pt x="1199189" y="419500"/>
                  </a:cubicBezTo>
                  <a:cubicBezTo>
                    <a:pt x="1259421" y="417339"/>
                    <a:pt x="1279125" y="469034"/>
                    <a:pt x="1321174" y="497862"/>
                  </a:cubicBezTo>
                  <a:cubicBezTo>
                    <a:pt x="1363223" y="526691"/>
                    <a:pt x="1408766" y="564470"/>
                    <a:pt x="1451482" y="592471"/>
                  </a:cubicBezTo>
                  <a:cubicBezTo>
                    <a:pt x="1494198" y="620472"/>
                    <a:pt x="1535219" y="637614"/>
                    <a:pt x="1577468" y="665869"/>
                  </a:cubicBezTo>
                  <a:cubicBezTo>
                    <a:pt x="1619717" y="694124"/>
                    <a:pt x="1634511" y="728516"/>
                    <a:pt x="1704975" y="762000"/>
                  </a:cubicBezTo>
                  <a:cubicBezTo>
                    <a:pt x="1775439" y="795484"/>
                    <a:pt x="2000250" y="866775"/>
                    <a:pt x="2000250" y="866775"/>
                  </a:cubicBezTo>
                  <a:cubicBezTo>
                    <a:pt x="2079625" y="895350"/>
                    <a:pt x="2103438" y="923925"/>
                    <a:pt x="2181225" y="933450"/>
                  </a:cubicBezTo>
                  <a:cubicBezTo>
                    <a:pt x="2259012" y="942975"/>
                    <a:pt x="2363788" y="936625"/>
                    <a:pt x="2466975" y="923925"/>
                  </a:cubicBezTo>
                  <a:cubicBezTo>
                    <a:pt x="2570162" y="911225"/>
                    <a:pt x="2724150" y="889000"/>
                    <a:pt x="2800350" y="857250"/>
                  </a:cubicBezTo>
                  <a:cubicBezTo>
                    <a:pt x="2876550" y="825500"/>
                    <a:pt x="2843213" y="754062"/>
                    <a:pt x="2924175" y="733425"/>
                  </a:cubicBezTo>
                  <a:cubicBezTo>
                    <a:pt x="3005137" y="712788"/>
                    <a:pt x="3173413" y="754062"/>
                    <a:pt x="3286125" y="733425"/>
                  </a:cubicBezTo>
                  <a:cubicBezTo>
                    <a:pt x="3398837" y="712788"/>
                    <a:pt x="3532188" y="631825"/>
                    <a:pt x="3600450" y="609600"/>
                  </a:cubicBezTo>
                  <a:cubicBezTo>
                    <a:pt x="3668712" y="587375"/>
                    <a:pt x="3665538" y="579438"/>
                    <a:pt x="3695700" y="600075"/>
                  </a:cubicBezTo>
                  <a:cubicBezTo>
                    <a:pt x="3725862" y="620712"/>
                    <a:pt x="3756025" y="700088"/>
                    <a:pt x="3781425" y="733425"/>
                  </a:cubicBezTo>
                  <a:cubicBezTo>
                    <a:pt x="3806825" y="766762"/>
                    <a:pt x="3803650" y="766763"/>
                    <a:pt x="3848100" y="800100"/>
                  </a:cubicBezTo>
                  <a:cubicBezTo>
                    <a:pt x="3892550" y="833437"/>
                    <a:pt x="3925888" y="874713"/>
                    <a:pt x="4048125" y="933450"/>
                  </a:cubicBezTo>
                  <a:cubicBezTo>
                    <a:pt x="4170363" y="992188"/>
                    <a:pt x="4354086" y="1069201"/>
                    <a:pt x="4581525" y="1152525"/>
                  </a:cubicBezTo>
                  <a:cubicBezTo>
                    <a:pt x="4808964" y="1235849"/>
                    <a:pt x="5209562" y="1366717"/>
                    <a:pt x="5412762" y="1433392"/>
                  </a:cubicBezTo>
                </a:path>
              </a:pathLst>
            </a:custGeom>
            <a:ln w="57150">
              <a:solidFill>
                <a:srgbClr val="FF0000"/>
              </a:solidFill>
              <a:prstDash val="soli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latin typeface="Cambria" pitchFamily="18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2389188" y="5515169"/>
              <a:ext cx="214312" cy="21431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4042849" y="5201628"/>
              <a:ext cx="214312" cy="21431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1161075" y="4684112"/>
              <a:ext cx="214312" cy="214313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571782" y="4743495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675314" y="6040877"/>
              <a:ext cx="142875" cy="142875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>
                <a:ln w="0"/>
                <a:solidFill>
                  <a:schemeClr val="tx1"/>
                </a:solidFill>
                <a:latin typeface="Cambria" pitchFamily="18" charset="0"/>
              </a:endParaRPr>
            </a:p>
          </p:txBody>
        </p:sp>
        <p:sp>
          <p:nvSpPr>
            <p:cNvPr id="112" name="Прямоугольник 111"/>
            <p:cNvSpPr>
              <a:spLocks noChangeArrowheads="1"/>
            </p:cNvSpPr>
            <p:nvPr/>
          </p:nvSpPr>
          <p:spPr bwMode="auto">
            <a:xfrm>
              <a:off x="2367134" y="5894792"/>
              <a:ext cx="1571625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dirty="0" smtClean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Челябинская область</a:t>
              </a:r>
              <a:endParaRPr lang="ru-RU" sz="1200" dirty="0">
                <a:ln w="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endParaRPr>
            </a:p>
          </p:txBody>
        </p:sp>
        <p:sp>
          <p:nvSpPr>
            <p:cNvPr id="113" name="Прямоугольник 112"/>
            <p:cNvSpPr>
              <a:spLocks noChangeArrowheads="1"/>
            </p:cNvSpPr>
            <p:nvPr/>
          </p:nvSpPr>
          <p:spPr bwMode="auto">
            <a:xfrm>
              <a:off x="5845611" y="5655874"/>
              <a:ext cx="157162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dirty="0" smtClean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Омская</a:t>
              </a:r>
            </a:p>
            <a:p>
              <a:r>
                <a:rPr lang="ru-RU" sz="1200" dirty="0" smtClean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область</a:t>
              </a:r>
              <a:endParaRPr lang="ru-RU" sz="1200" dirty="0">
                <a:ln w="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endParaRPr>
            </a:p>
          </p:txBody>
        </p:sp>
        <p:sp>
          <p:nvSpPr>
            <p:cNvPr id="114" name="Прямоугольник 113"/>
            <p:cNvSpPr>
              <a:spLocks noChangeArrowheads="1"/>
            </p:cNvSpPr>
            <p:nvPr/>
          </p:nvSpPr>
          <p:spPr bwMode="auto">
            <a:xfrm>
              <a:off x="-84522" y="4850528"/>
              <a:ext cx="1571625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r>
                <a:rPr lang="ru-RU" sz="1200" dirty="0" smtClean="0">
                  <a:ln w="0"/>
                  <a:solidFill>
                    <a:schemeClr val="tx2">
                      <a:lumMod val="75000"/>
                    </a:schemeClr>
                  </a:solidFill>
                  <a:latin typeface="Cambria" pitchFamily="18" charset="0"/>
                  <a:ea typeface="+mn-ea"/>
                  <a:cs typeface="Arial" charset="0"/>
                </a:rPr>
                <a:t>Удмуртия</a:t>
              </a:r>
              <a:endParaRPr lang="ru-RU" sz="1200" dirty="0">
                <a:ln w="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319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887" y="6492877"/>
            <a:ext cx="378354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2</a:t>
            </a:fld>
            <a:endParaRPr lang="en-US" sz="1400" b="1" dirty="0"/>
          </a:p>
        </p:txBody>
      </p:sp>
      <p:sp>
        <p:nvSpPr>
          <p:cNvPr id="320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320331" y="6496052"/>
            <a:ext cx="7039107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|</a:t>
            </a:r>
            <a:r>
              <a:rPr lang="ru-RU" dirty="0" smtClean="0"/>
              <a:t>08.0</a:t>
            </a:r>
            <a:r>
              <a:rPr lang="en-US" dirty="0" smtClean="0"/>
              <a:t>6</a:t>
            </a:r>
            <a:r>
              <a:rPr lang="ru-RU" dirty="0" smtClean="0"/>
              <a:t>.2014 </a:t>
            </a:r>
            <a:r>
              <a:rPr lang="en-US" dirty="0" smtClean="0"/>
              <a:t>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26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91600181"/>
              </p:ext>
            </p:extLst>
          </p:nvPr>
        </p:nvGraphicFramePr>
        <p:xfrm>
          <a:off x="-22536" y="2730137"/>
          <a:ext cx="4975546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0856" y="0"/>
            <a:ext cx="8544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ВЫПОЛНЕНИЕ РАБОТ ПО КАПИТАЛЬНОМУ РЕМОНТ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ПУТИ НА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50" charset="-52"/>
              </a:rPr>
              <a:t>1 ИЮНЯ </a:t>
            </a:r>
            <a:r>
              <a:rPr lang="ru-RU" sz="1600" b="1" dirty="0">
                <a:solidFill>
                  <a:srgbClr val="00B050"/>
                </a:solidFill>
                <a:latin typeface="RussianRail G Pro" pitchFamily="50" charset="-52"/>
              </a:rPr>
              <a:t>2015 ГОДА</a:t>
            </a:r>
          </a:p>
        </p:txBody>
      </p:sp>
      <p:sp>
        <p:nvSpPr>
          <p:cNvPr id="5529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3" y="6592888"/>
            <a:ext cx="5016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C25E7-7E69-437B-B7A8-EE510578BB37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1314131" y="251356"/>
            <a:ext cx="7277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МОДЕРНИЗАЦИЯ (РЕКОНСТРУКЦИЯ) ВЕРХНЕГО СТРОЕНИЯ ПУТИ, КМ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1963337" y="2730137"/>
            <a:ext cx="1003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КРС, КМ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9940619"/>
              </p:ext>
            </p:extLst>
          </p:nvPr>
        </p:nvGraphicFramePr>
        <p:xfrm>
          <a:off x="200472" y="5085184"/>
          <a:ext cx="9361040" cy="173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3152800" y="4643844"/>
            <a:ext cx="3578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СМЕНА СТРЕЛОЧНЫХ ПЕРЕВОДОВ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" name="Прямоугольник 2"/>
          <p:cNvSpPr/>
          <p:nvPr/>
        </p:nvSpPr>
        <p:spPr>
          <a:xfrm flipH="1">
            <a:off x="1772226" y="3284983"/>
            <a:ext cx="1452581" cy="86355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  <a:gd name="connsiteX0" fmla="*/ 1841 w 936104"/>
              <a:gd name="connsiteY0" fmla="*/ 271394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1841 w 936104"/>
              <a:gd name="connsiteY4" fmla="*/ 271394 h 4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477754">
                <a:moveTo>
                  <a:pt x="1841" y="271394"/>
                </a:moveTo>
                <a:lnTo>
                  <a:pt x="936104" y="0"/>
                </a:lnTo>
                <a:lnTo>
                  <a:pt x="936104" y="477754"/>
                </a:lnTo>
                <a:lnTo>
                  <a:pt x="0" y="477754"/>
                </a:lnTo>
                <a:cubicBezTo>
                  <a:pt x="614" y="408967"/>
                  <a:pt x="1227" y="340181"/>
                  <a:pt x="1841" y="271394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-26%</a:t>
            </a:r>
            <a:endParaRPr lang="ru-RU" sz="2400" b="1" dirty="0"/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xmlns="" val="1665417226"/>
              </p:ext>
            </p:extLst>
          </p:nvPr>
        </p:nvGraphicFramePr>
        <p:xfrm>
          <a:off x="4930454" y="2730137"/>
          <a:ext cx="4975546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6916327" y="2730137"/>
            <a:ext cx="853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СР, КМ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xmlns="" val="180290555"/>
              </p:ext>
            </p:extLst>
          </p:nvPr>
        </p:nvGraphicFramePr>
        <p:xfrm>
          <a:off x="0" y="4935001"/>
          <a:ext cx="4975546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784648" y="4935001"/>
            <a:ext cx="1520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Железобетон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xmlns="" val="3867062922"/>
              </p:ext>
            </p:extLst>
          </p:nvPr>
        </p:nvGraphicFramePr>
        <p:xfrm>
          <a:off x="4930454" y="4935001"/>
          <a:ext cx="4975546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6975137" y="4935001"/>
            <a:ext cx="9301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Дерево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8" name="Прямоугольник 2"/>
          <p:cNvSpPr/>
          <p:nvPr/>
        </p:nvSpPr>
        <p:spPr>
          <a:xfrm>
            <a:off x="6681192" y="3212976"/>
            <a:ext cx="1440160" cy="93610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+221%</a:t>
            </a:r>
            <a:endParaRPr lang="ru-RU" sz="2400" b="1" dirty="0"/>
          </a:p>
        </p:txBody>
      </p:sp>
      <p:sp>
        <p:nvSpPr>
          <p:cNvPr id="29" name="Прямоугольник 2"/>
          <p:cNvSpPr/>
          <p:nvPr/>
        </p:nvSpPr>
        <p:spPr>
          <a:xfrm flipH="1">
            <a:off x="6708618" y="5517232"/>
            <a:ext cx="1412734" cy="86409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  <a:gd name="connsiteX0" fmla="*/ 1841 w 936104"/>
              <a:gd name="connsiteY0" fmla="*/ 271394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1841 w 936104"/>
              <a:gd name="connsiteY4" fmla="*/ 271394 h 477754"/>
              <a:gd name="connsiteX0" fmla="*/ 1841 w 936104"/>
              <a:gd name="connsiteY0" fmla="*/ 175993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1841 w 936104"/>
              <a:gd name="connsiteY4" fmla="*/ 175993 h 4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477754">
                <a:moveTo>
                  <a:pt x="1841" y="175993"/>
                </a:moveTo>
                <a:lnTo>
                  <a:pt x="936104" y="0"/>
                </a:lnTo>
                <a:lnTo>
                  <a:pt x="936104" y="477754"/>
                </a:lnTo>
                <a:lnTo>
                  <a:pt x="0" y="477754"/>
                </a:lnTo>
                <a:cubicBezTo>
                  <a:pt x="614" y="408967"/>
                  <a:pt x="1227" y="244780"/>
                  <a:pt x="1841" y="175993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-28%</a:t>
            </a:r>
            <a:endParaRPr lang="ru-RU" sz="2400" b="1" dirty="0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3890959923"/>
              </p:ext>
            </p:extLst>
          </p:nvPr>
        </p:nvGraphicFramePr>
        <p:xfrm>
          <a:off x="-1" y="764704"/>
          <a:ext cx="3512841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56846" y="539388"/>
            <a:ext cx="1799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ГОДОВОЙ ПЛАН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1" name="Прямоугольник 2"/>
          <p:cNvSpPr/>
          <p:nvPr/>
        </p:nvSpPr>
        <p:spPr>
          <a:xfrm flipH="1">
            <a:off x="1265206" y="1196752"/>
            <a:ext cx="985032" cy="969875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  <a:gd name="connsiteX0" fmla="*/ 1841 w 936104"/>
              <a:gd name="connsiteY0" fmla="*/ 271394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1841 w 936104"/>
              <a:gd name="connsiteY4" fmla="*/ 271394 h 477754"/>
              <a:gd name="connsiteX0" fmla="*/ 25389 w 936104"/>
              <a:gd name="connsiteY0" fmla="*/ 208024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25389 w 936104"/>
              <a:gd name="connsiteY4" fmla="*/ 208024 h 477754"/>
              <a:gd name="connsiteX0" fmla="*/ 7237 w 936104"/>
              <a:gd name="connsiteY0" fmla="*/ 199570 h 477754"/>
              <a:gd name="connsiteX1" fmla="*/ 936104 w 936104"/>
              <a:gd name="connsiteY1" fmla="*/ 0 h 477754"/>
              <a:gd name="connsiteX2" fmla="*/ 936104 w 936104"/>
              <a:gd name="connsiteY2" fmla="*/ 477754 h 477754"/>
              <a:gd name="connsiteX3" fmla="*/ 0 w 936104"/>
              <a:gd name="connsiteY3" fmla="*/ 477754 h 477754"/>
              <a:gd name="connsiteX4" fmla="*/ 7237 w 936104"/>
              <a:gd name="connsiteY4" fmla="*/ 199570 h 477754"/>
              <a:gd name="connsiteX0" fmla="*/ 28 w 944594"/>
              <a:gd name="connsiteY0" fmla="*/ 130585 h 477754"/>
              <a:gd name="connsiteX1" fmla="*/ 944594 w 944594"/>
              <a:gd name="connsiteY1" fmla="*/ 0 h 477754"/>
              <a:gd name="connsiteX2" fmla="*/ 944594 w 944594"/>
              <a:gd name="connsiteY2" fmla="*/ 477754 h 477754"/>
              <a:gd name="connsiteX3" fmla="*/ 8490 w 944594"/>
              <a:gd name="connsiteY3" fmla="*/ 477754 h 477754"/>
              <a:gd name="connsiteX4" fmla="*/ 28 w 944594"/>
              <a:gd name="connsiteY4" fmla="*/ 130585 h 477754"/>
              <a:gd name="connsiteX0" fmla="*/ 71 w 938587"/>
              <a:gd name="connsiteY0" fmla="*/ 202528 h 477754"/>
              <a:gd name="connsiteX1" fmla="*/ 938587 w 938587"/>
              <a:gd name="connsiteY1" fmla="*/ 0 h 477754"/>
              <a:gd name="connsiteX2" fmla="*/ 938587 w 938587"/>
              <a:gd name="connsiteY2" fmla="*/ 477754 h 477754"/>
              <a:gd name="connsiteX3" fmla="*/ 2483 w 938587"/>
              <a:gd name="connsiteY3" fmla="*/ 477754 h 477754"/>
              <a:gd name="connsiteX4" fmla="*/ 71 w 938587"/>
              <a:gd name="connsiteY4" fmla="*/ 202528 h 47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587" h="477754">
                <a:moveTo>
                  <a:pt x="71" y="202528"/>
                </a:moveTo>
                <a:lnTo>
                  <a:pt x="938587" y="0"/>
                </a:lnTo>
                <a:lnTo>
                  <a:pt x="938587" y="477754"/>
                </a:lnTo>
                <a:lnTo>
                  <a:pt x="2483" y="477754"/>
                </a:lnTo>
                <a:cubicBezTo>
                  <a:pt x="3097" y="408967"/>
                  <a:pt x="-543" y="271315"/>
                  <a:pt x="71" y="202528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-49%</a:t>
            </a:r>
            <a:endParaRPr lang="ru-RU" sz="2400" b="1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xmlns="" val="2568492184"/>
              </p:ext>
            </p:extLst>
          </p:nvPr>
        </p:nvGraphicFramePr>
        <p:xfrm>
          <a:off x="3656856" y="764704"/>
          <a:ext cx="6249144" cy="192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4376936" y="620688"/>
            <a:ext cx="1657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УКЛАДКА РШР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7257256" y="620688"/>
            <a:ext cx="1984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>УКЛАДКА ПЛЕТЕЙ</a:t>
            </a:r>
            <a:endParaRPr lang="ru-RU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3" name="Прямоугольник 2"/>
          <p:cNvSpPr/>
          <p:nvPr/>
        </p:nvSpPr>
        <p:spPr>
          <a:xfrm>
            <a:off x="1784648" y="5445224"/>
            <a:ext cx="1440160" cy="93610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+7,3%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85990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914" y="-900"/>
            <a:ext cx="9906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pPr>
              <a:spcBef>
                <a:spcPct val="0"/>
              </a:spcBef>
              <a:defRPr/>
            </a:pPr>
            <a:r>
              <a:rPr lang="ru-RU" sz="2000" dirty="0">
                <a:sym typeface="GillSans-Normal" charset="-52"/>
              </a:rPr>
              <a:t>ОСНОВНЫЕ ИНВЕСТИЦИОННЫЕ ПРОЕКТЫ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>
                <a:sym typeface="GillSans-Normal" charset="-52"/>
              </a:rPr>
              <a:t>СВЕРДЛОВСКОЙ ЖЕЛЕЗНОЙ ДОРОГИ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388306" y="1078830"/>
            <a:ext cx="6453363" cy="1694187"/>
          </a:xfrm>
          <a:custGeom>
            <a:avLst/>
            <a:gdLst>
              <a:gd name="connsiteX0" fmla="*/ 42863 w 6006307"/>
              <a:gd name="connsiteY0" fmla="*/ 420687 h 2044700"/>
              <a:gd name="connsiteX1" fmla="*/ 185738 w 6006307"/>
              <a:gd name="connsiteY1" fmla="*/ 439737 h 2044700"/>
              <a:gd name="connsiteX2" fmla="*/ 576263 w 6006307"/>
              <a:gd name="connsiteY2" fmla="*/ 592137 h 2044700"/>
              <a:gd name="connsiteX3" fmla="*/ 590550 w 6006307"/>
              <a:gd name="connsiteY3" fmla="*/ 701675 h 2044700"/>
              <a:gd name="connsiteX4" fmla="*/ 800100 w 6006307"/>
              <a:gd name="connsiteY4" fmla="*/ 773112 h 2044700"/>
              <a:gd name="connsiteX5" fmla="*/ 962025 w 6006307"/>
              <a:gd name="connsiteY5" fmla="*/ 758825 h 2044700"/>
              <a:gd name="connsiteX6" fmla="*/ 1252538 w 6006307"/>
              <a:gd name="connsiteY6" fmla="*/ 696912 h 2044700"/>
              <a:gd name="connsiteX7" fmla="*/ 1404938 w 6006307"/>
              <a:gd name="connsiteY7" fmla="*/ 644525 h 2044700"/>
              <a:gd name="connsiteX8" fmla="*/ 1709738 w 6006307"/>
              <a:gd name="connsiteY8" fmla="*/ 687387 h 2044700"/>
              <a:gd name="connsiteX9" fmla="*/ 2114550 w 6006307"/>
              <a:gd name="connsiteY9" fmla="*/ 625475 h 2044700"/>
              <a:gd name="connsiteX10" fmla="*/ 2524125 w 6006307"/>
              <a:gd name="connsiteY10" fmla="*/ 601662 h 2044700"/>
              <a:gd name="connsiteX11" fmla="*/ 2528888 w 6006307"/>
              <a:gd name="connsiteY11" fmla="*/ 696912 h 2044700"/>
              <a:gd name="connsiteX12" fmla="*/ 3171825 w 6006307"/>
              <a:gd name="connsiteY12" fmla="*/ 534987 h 2044700"/>
              <a:gd name="connsiteX13" fmla="*/ 3305175 w 6006307"/>
              <a:gd name="connsiteY13" fmla="*/ 515937 h 2044700"/>
              <a:gd name="connsiteX14" fmla="*/ 3833813 w 6006307"/>
              <a:gd name="connsiteY14" fmla="*/ 720725 h 2044700"/>
              <a:gd name="connsiteX15" fmla="*/ 4071938 w 6006307"/>
              <a:gd name="connsiteY15" fmla="*/ 792162 h 2044700"/>
              <a:gd name="connsiteX16" fmla="*/ 4267200 w 6006307"/>
              <a:gd name="connsiteY16" fmla="*/ 711200 h 2044700"/>
              <a:gd name="connsiteX17" fmla="*/ 4814888 w 6006307"/>
              <a:gd name="connsiteY17" fmla="*/ 968375 h 2044700"/>
              <a:gd name="connsiteX18" fmla="*/ 5048250 w 6006307"/>
              <a:gd name="connsiteY18" fmla="*/ 1101725 h 2044700"/>
              <a:gd name="connsiteX19" fmla="*/ 5081588 w 6006307"/>
              <a:gd name="connsiteY19" fmla="*/ 1335087 h 2044700"/>
              <a:gd name="connsiteX20" fmla="*/ 5381625 w 6006307"/>
              <a:gd name="connsiteY20" fmla="*/ 1635125 h 2044700"/>
              <a:gd name="connsiteX21" fmla="*/ 5567363 w 6006307"/>
              <a:gd name="connsiteY21" fmla="*/ 1735137 h 2044700"/>
              <a:gd name="connsiteX22" fmla="*/ 5572125 w 6006307"/>
              <a:gd name="connsiteY22" fmla="*/ 1792287 h 2044700"/>
              <a:gd name="connsiteX23" fmla="*/ 5824538 w 6006307"/>
              <a:gd name="connsiteY23" fmla="*/ 1787525 h 2044700"/>
              <a:gd name="connsiteX24" fmla="*/ 5924550 w 6006307"/>
              <a:gd name="connsiteY24" fmla="*/ 1797050 h 2044700"/>
              <a:gd name="connsiteX25" fmla="*/ 5948363 w 6006307"/>
              <a:gd name="connsiteY25" fmla="*/ 301625 h 2044700"/>
              <a:gd name="connsiteX26" fmla="*/ 5576888 w 6006307"/>
              <a:gd name="connsiteY26" fmla="*/ 58737 h 2044700"/>
              <a:gd name="connsiteX27" fmla="*/ 3871913 w 6006307"/>
              <a:gd name="connsiteY27" fmla="*/ 106362 h 2044700"/>
              <a:gd name="connsiteX28" fmla="*/ 2338388 w 6006307"/>
              <a:gd name="connsiteY28" fmla="*/ 63500 h 2044700"/>
              <a:gd name="connsiteX29" fmla="*/ 381000 w 6006307"/>
              <a:gd name="connsiteY29" fmla="*/ 58737 h 2044700"/>
              <a:gd name="connsiteX30" fmla="*/ 42863 w 6006307"/>
              <a:gd name="connsiteY30" fmla="*/ 420687 h 2044700"/>
              <a:gd name="connsiteX0" fmla="*/ 7005 w 5936823"/>
              <a:gd name="connsiteY0" fmla="*/ 369780 h 1853963"/>
              <a:gd name="connsiteX1" fmla="*/ 149880 w 5936823"/>
              <a:gd name="connsiteY1" fmla="*/ 388830 h 1853963"/>
              <a:gd name="connsiteX2" fmla="*/ 540405 w 5936823"/>
              <a:gd name="connsiteY2" fmla="*/ 541230 h 1853963"/>
              <a:gd name="connsiteX3" fmla="*/ 554692 w 5936823"/>
              <a:gd name="connsiteY3" fmla="*/ 650768 h 1853963"/>
              <a:gd name="connsiteX4" fmla="*/ 764242 w 5936823"/>
              <a:gd name="connsiteY4" fmla="*/ 722205 h 1853963"/>
              <a:gd name="connsiteX5" fmla="*/ 926167 w 5936823"/>
              <a:gd name="connsiteY5" fmla="*/ 707918 h 1853963"/>
              <a:gd name="connsiteX6" fmla="*/ 1216680 w 5936823"/>
              <a:gd name="connsiteY6" fmla="*/ 646005 h 1853963"/>
              <a:gd name="connsiteX7" fmla="*/ 1369080 w 5936823"/>
              <a:gd name="connsiteY7" fmla="*/ 593618 h 1853963"/>
              <a:gd name="connsiteX8" fmla="*/ 1673880 w 5936823"/>
              <a:gd name="connsiteY8" fmla="*/ 636480 h 1853963"/>
              <a:gd name="connsiteX9" fmla="*/ 2078692 w 5936823"/>
              <a:gd name="connsiteY9" fmla="*/ 574568 h 1853963"/>
              <a:gd name="connsiteX10" fmla="*/ 2488267 w 5936823"/>
              <a:gd name="connsiteY10" fmla="*/ 550755 h 1853963"/>
              <a:gd name="connsiteX11" fmla="*/ 2493030 w 5936823"/>
              <a:gd name="connsiteY11" fmla="*/ 646005 h 1853963"/>
              <a:gd name="connsiteX12" fmla="*/ 3135967 w 5936823"/>
              <a:gd name="connsiteY12" fmla="*/ 484080 h 1853963"/>
              <a:gd name="connsiteX13" fmla="*/ 3269317 w 5936823"/>
              <a:gd name="connsiteY13" fmla="*/ 465030 h 1853963"/>
              <a:gd name="connsiteX14" fmla="*/ 3797955 w 5936823"/>
              <a:gd name="connsiteY14" fmla="*/ 669818 h 1853963"/>
              <a:gd name="connsiteX15" fmla="*/ 4036080 w 5936823"/>
              <a:gd name="connsiteY15" fmla="*/ 741255 h 1853963"/>
              <a:gd name="connsiteX16" fmla="*/ 4231342 w 5936823"/>
              <a:gd name="connsiteY16" fmla="*/ 660293 h 1853963"/>
              <a:gd name="connsiteX17" fmla="*/ 4779030 w 5936823"/>
              <a:gd name="connsiteY17" fmla="*/ 917468 h 1853963"/>
              <a:gd name="connsiteX18" fmla="*/ 5012392 w 5936823"/>
              <a:gd name="connsiteY18" fmla="*/ 1050818 h 1853963"/>
              <a:gd name="connsiteX19" fmla="*/ 5045730 w 5936823"/>
              <a:gd name="connsiteY19" fmla="*/ 1284180 h 1853963"/>
              <a:gd name="connsiteX20" fmla="*/ 5345767 w 5936823"/>
              <a:gd name="connsiteY20" fmla="*/ 1584218 h 1853963"/>
              <a:gd name="connsiteX21" fmla="*/ 5531505 w 5936823"/>
              <a:gd name="connsiteY21" fmla="*/ 1684230 h 1853963"/>
              <a:gd name="connsiteX22" fmla="*/ 5536267 w 5936823"/>
              <a:gd name="connsiteY22" fmla="*/ 1741380 h 1853963"/>
              <a:gd name="connsiteX23" fmla="*/ 5788680 w 5936823"/>
              <a:gd name="connsiteY23" fmla="*/ 1736618 h 1853963"/>
              <a:gd name="connsiteX24" fmla="*/ 5888692 w 5936823"/>
              <a:gd name="connsiteY24" fmla="*/ 1746143 h 1853963"/>
              <a:gd name="connsiteX25" fmla="*/ 5912505 w 5936823"/>
              <a:gd name="connsiteY25" fmla="*/ 250718 h 1853963"/>
              <a:gd name="connsiteX26" fmla="*/ 5541030 w 5936823"/>
              <a:gd name="connsiteY26" fmla="*/ 7830 h 1853963"/>
              <a:gd name="connsiteX27" fmla="*/ 3836055 w 5936823"/>
              <a:gd name="connsiteY27" fmla="*/ 55455 h 1853963"/>
              <a:gd name="connsiteX28" fmla="*/ 2302530 w 5936823"/>
              <a:gd name="connsiteY28" fmla="*/ 12593 h 1853963"/>
              <a:gd name="connsiteX29" fmla="*/ 113982 w 5936823"/>
              <a:gd name="connsiteY29" fmla="*/ 153023 h 1853963"/>
              <a:gd name="connsiteX30" fmla="*/ 345142 w 5936823"/>
              <a:gd name="connsiteY30" fmla="*/ 7830 h 1853963"/>
              <a:gd name="connsiteX31" fmla="*/ 7005 w 5936823"/>
              <a:gd name="connsiteY31" fmla="*/ 369780 h 1853963"/>
              <a:gd name="connsiteX0" fmla="*/ 7005 w 5936823"/>
              <a:gd name="connsiteY0" fmla="*/ 388940 h 1873123"/>
              <a:gd name="connsiteX1" fmla="*/ 149880 w 5936823"/>
              <a:gd name="connsiteY1" fmla="*/ 407990 h 1873123"/>
              <a:gd name="connsiteX2" fmla="*/ 540405 w 5936823"/>
              <a:gd name="connsiteY2" fmla="*/ 560390 h 1873123"/>
              <a:gd name="connsiteX3" fmla="*/ 554692 w 5936823"/>
              <a:gd name="connsiteY3" fmla="*/ 669928 h 1873123"/>
              <a:gd name="connsiteX4" fmla="*/ 764242 w 5936823"/>
              <a:gd name="connsiteY4" fmla="*/ 741365 h 1873123"/>
              <a:gd name="connsiteX5" fmla="*/ 926167 w 5936823"/>
              <a:gd name="connsiteY5" fmla="*/ 727078 h 1873123"/>
              <a:gd name="connsiteX6" fmla="*/ 1216680 w 5936823"/>
              <a:gd name="connsiteY6" fmla="*/ 665165 h 1873123"/>
              <a:gd name="connsiteX7" fmla="*/ 1369080 w 5936823"/>
              <a:gd name="connsiteY7" fmla="*/ 612778 h 1873123"/>
              <a:gd name="connsiteX8" fmla="*/ 1673880 w 5936823"/>
              <a:gd name="connsiteY8" fmla="*/ 655640 h 1873123"/>
              <a:gd name="connsiteX9" fmla="*/ 2078692 w 5936823"/>
              <a:gd name="connsiteY9" fmla="*/ 593728 h 1873123"/>
              <a:gd name="connsiteX10" fmla="*/ 2488267 w 5936823"/>
              <a:gd name="connsiteY10" fmla="*/ 569915 h 1873123"/>
              <a:gd name="connsiteX11" fmla="*/ 2493030 w 5936823"/>
              <a:gd name="connsiteY11" fmla="*/ 665165 h 1873123"/>
              <a:gd name="connsiteX12" fmla="*/ 3135967 w 5936823"/>
              <a:gd name="connsiteY12" fmla="*/ 503240 h 1873123"/>
              <a:gd name="connsiteX13" fmla="*/ 3269317 w 5936823"/>
              <a:gd name="connsiteY13" fmla="*/ 484190 h 1873123"/>
              <a:gd name="connsiteX14" fmla="*/ 3797955 w 5936823"/>
              <a:gd name="connsiteY14" fmla="*/ 688978 h 1873123"/>
              <a:gd name="connsiteX15" fmla="*/ 4036080 w 5936823"/>
              <a:gd name="connsiteY15" fmla="*/ 760415 h 1873123"/>
              <a:gd name="connsiteX16" fmla="*/ 4231342 w 5936823"/>
              <a:gd name="connsiteY16" fmla="*/ 679453 h 1873123"/>
              <a:gd name="connsiteX17" fmla="*/ 4779030 w 5936823"/>
              <a:gd name="connsiteY17" fmla="*/ 936628 h 1873123"/>
              <a:gd name="connsiteX18" fmla="*/ 5012392 w 5936823"/>
              <a:gd name="connsiteY18" fmla="*/ 1069978 h 1873123"/>
              <a:gd name="connsiteX19" fmla="*/ 5045730 w 5936823"/>
              <a:gd name="connsiteY19" fmla="*/ 1303340 h 1873123"/>
              <a:gd name="connsiteX20" fmla="*/ 5345767 w 5936823"/>
              <a:gd name="connsiteY20" fmla="*/ 1603378 h 1873123"/>
              <a:gd name="connsiteX21" fmla="*/ 5531505 w 5936823"/>
              <a:gd name="connsiteY21" fmla="*/ 1703390 h 1873123"/>
              <a:gd name="connsiteX22" fmla="*/ 5536267 w 5936823"/>
              <a:gd name="connsiteY22" fmla="*/ 1760540 h 1873123"/>
              <a:gd name="connsiteX23" fmla="*/ 5788680 w 5936823"/>
              <a:gd name="connsiteY23" fmla="*/ 1755778 h 1873123"/>
              <a:gd name="connsiteX24" fmla="*/ 5888692 w 5936823"/>
              <a:gd name="connsiteY24" fmla="*/ 1765303 h 1873123"/>
              <a:gd name="connsiteX25" fmla="*/ 5912505 w 5936823"/>
              <a:gd name="connsiteY25" fmla="*/ 269878 h 1873123"/>
              <a:gd name="connsiteX26" fmla="*/ 5541030 w 5936823"/>
              <a:gd name="connsiteY26" fmla="*/ 26990 h 1873123"/>
              <a:gd name="connsiteX27" fmla="*/ 3836055 w 5936823"/>
              <a:gd name="connsiteY27" fmla="*/ 74615 h 1873123"/>
              <a:gd name="connsiteX28" fmla="*/ 2302530 w 5936823"/>
              <a:gd name="connsiteY28" fmla="*/ 31753 h 1873123"/>
              <a:gd name="connsiteX29" fmla="*/ 345142 w 5936823"/>
              <a:gd name="connsiteY29" fmla="*/ 26990 h 1873123"/>
              <a:gd name="connsiteX30" fmla="*/ 7005 w 5936823"/>
              <a:gd name="connsiteY30" fmla="*/ 388940 h 1873123"/>
              <a:gd name="connsiteX0" fmla="*/ 17154 w 5946972"/>
              <a:gd name="connsiteY0" fmla="*/ 374018 h 1858201"/>
              <a:gd name="connsiteX1" fmla="*/ 160029 w 5946972"/>
              <a:gd name="connsiteY1" fmla="*/ 393068 h 1858201"/>
              <a:gd name="connsiteX2" fmla="*/ 550554 w 5946972"/>
              <a:gd name="connsiteY2" fmla="*/ 545468 h 1858201"/>
              <a:gd name="connsiteX3" fmla="*/ 564841 w 5946972"/>
              <a:gd name="connsiteY3" fmla="*/ 655006 h 1858201"/>
              <a:gd name="connsiteX4" fmla="*/ 774391 w 5946972"/>
              <a:gd name="connsiteY4" fmla="*/ 726443 h 1858201"/>
              <a:gd name="connsiteX5" fmla="*/ 936316 w 5946972"/>
              <a:gd name="connsiteY5" fmla="*/ 712156 h 1858201"/>
              <a:gd name="connsiteX6" fmla="*/ 1226829 w 5946972"/>
              <a:gd name="connsiteY6" fmla="*/ 650243 h 1858201"/>
              <a:gd name="connsiteX7" fmla="*/ 1379229 w 5946972"/>
              <a:gd name="connsiteY7" fmla="*/ 597856 h 1858201"/>
              <a:gd name="connsiteX8" fmla="*/ 1684029 w 5946972"/>
              <a:gd name="connsiteY8" fmla="*/ 640718 h 1858201"/>
              <a:gd name="connsiteX9" fmla="*/ 2088841 w 5946972"/>
              <a:gd name="connsiteY9" fmla="*/ 578806 h 1858201"/>
              <a:gd name="connsiteX10" fmla="*/ 2498416 w 5946972"/>
              <a:gd name="connsiteY10" fmla="*/ 554993 h 1858201"/>
              <a:gd name="connsiteX11" fmla="*/ 2503179 w 5946972"/>
              <a:gd name="connsiteY11" fmla="*/ 650243 h 1858201"/>
              <a:gd name="connsiteX12" fmla="*/ 3146116 w 5946972"/>
              <a:gd name="connsiteY12" fmla="*/ 488318 h 1858201"/>
              <a:gd name="connsiteX13" fmla="*/ 3279466 w 5946972"/>
              <a:gd name="connsiteY13" fmla="*/ 469268 h 1858201"/>
              <a:gd name="connsiteX14" fmla="*/ 3808104 w 5946972"/>
              <a:gd name="connsiteY14" fmla="*/ 674056 h 1858201"/>
              <a:gd name="connsiteX15" fmla="*/ 4046229 w 5946972"/>
              <a:gd name="connsiteY15" fmla="*/ 745493 h 1858201"/>
              <a:gd name="connsiteX16" fmla="*/ 4241491 w 5946972"/>
              <a:gd name="connsiteY16" fmla="*/ 664531 h 1858201"/>
              <a:gd name="connsiteX17" fmla="*/ 4789179 w 5946972"/>
              <a:gd name="connsiteY17" fmla="*/ 921706 h 1858201"/>
              <a:gd name="connsiteX18" fmla="*/ 5022541 w 5946972"/>
              <a:gd name="connsiteY18" fmla="*/ 1055056 h 1858201"/>
              <a:gd name="connsiteX19" fmla="*/ 5055879 w 5946972"/>
              <a:gd name="connsiteY19" fmla="*/ 1288418 h 1858201"/>
              <a:gd name="connsiteX20" fmla="*/ 5355916 w 5946972"/>
              <a:gd name="connsiteY20" fmla="*/ 1588456 h 1858201"/>
              <a:gd name="connsiteX21" fmla="*/ 5541654 w 5946972"/>
              <a:gd name="connsiteY21" fmla="*/ 1688468 h 1858201"/>
              <a:gd name="connsiteX22" fmla="*/ 5546416 w 5946972"/>
              <a:gd name="connsiteY22" fmla="*/ 1745618 h 1858201"/>
              <a:gd name="connsiteX23" fmla="*/ 5798829 w 5946972"/>
              <a:gd name="connsiteY23" fmla="*/ 1740856 h 1858201"/>
              <a:gd name="connsiteX24" fmla="*/ 5898841 w 5946972"/>
              <a:gd name="connsiteY24" fmla="*/ 1750381 h 1858201"/>
              <a:gd name="connsiteX25" fmla="*/ 5922654 w 5946972"/>
              <a:gd name="connsiteY25" fmla="*/ 254956 h 1858201"/>
              <a:gd name="connsiteX26" fmla="*/ 5551179 w 5946972"/>
              <a:gd name="connsiteY26" fmla="*/ 12068 h 1858201"/>
              <a:gd name="connsiteX27" fmla="*/ 3846204 w 5946972"/>
              <a:gd name="connsiteY27" fmla="*/ 59693 h 1858201"/>
              <a:gd name="connsiteX28" fmla="*/ 2312679 w 5946972"/>
              <a:gd name="connsiteY28" fmla="*/ 16831 h 1858201"/>
              <a:gd name="connsiteX29" fmla="*/ 355291 w 5946972"/>
              <a:gd name="connsiteY29" fmla="*/ 12068 h 1858201"/>
              <a:gd name="connsiteX30" fmla="*/ 40322 w 5946972"/>
              <a:gd name="connsiteY30" fmla="*/ 172501 h 1858201"/>
              <a:gd name="connsiteX31" fmla="*/ 17154 w 5946972"/>
              <a:gd name="connsiteY31" fmla="*/ 374018 h 1858201"/>
              <a:gd name="connsiteX0" fmla="*/ 7005 w 5936823"/>
              <a:gd name="connsiteY0" fmla="*/ 374018 h 1858201"/>
              <a:gd name="connsiteX1" fmla="*/ 149880 w 5936823"/>
              <a:gd name="connsiteY1" fmla="*/ 393068 h 1858201"/>
              <a:gd name="connsiteX2" fmla="*/ 540405 w 5936823"/>
              <a:gd name="connsiteY2" fmla="*/ 545468 h 1858201"/>
              <a:gd name="connsiteX3" fmla="*/ 554692 w 5936823"/>
              <a:gd name="connsiteY3" fmla="*/ 655006 h 1858201"/>
              <a:gd name="connsiteX4" fmla="*/ 764242 w 5936823"/>
              <a:gd name="connsiteY4" fmla="*/ 726443 h 1858201"/>
              <a:gd name="connsiteX5" fmla="*/ 926167 w 5936823"/>
              <a:gd name="connsiteY5" fmla="*/ 712156 h 1858201"/>
              <a:gd name="connsiteX6" fmla="*/ 1216680 w 5936823"/>
              <a:gd name="connsiteY6" fmla="*/ 650243 h 1858201"/>
              <a:gd name="connsiteX7" fmla="*/ 1369080 w 5936823"/>
              <a:gd name="connsiteY7" fmla="*/ 597856 h 1858201"/>
              <a:gd name="connsiteX8" fmla="*/ 1673880 w 5936823"/>
              <a:gd name="connsiteY8" fmla="*/ 640718 h 1858201"/>
              <a:gd name="connsiteX9" fmla="*/ 2078692 w 5936823"/>
              <a:gd name="connsiteY9" fmla="*/ 578806 h 1858201"/>
              <a:gd name="connsiteX10" fmla="*/ 2488267 w 5936823"/>
              <a:gd name="connsiteY10" fmla="*/ 554993 h 1858201"/>
              <a:gd name="connsiteX11" fmla="*/ 2493030 w 5936823"/>
              <a:gd name="connsiteY11" fmla="*/ 650243 h 1858201"/>
              <a:gd name="connsiteX12" fmla="*/ 3135967 w 5936823"/>
              <a:gd name="connsiteY12" fmla="*/ 488318 h 1858201"/>
              <a:gd name="connsiteX13" fmla="*/ 3269317 w 5936823"/>
              <a:gd name="connsiteY13" fmla="*/ 469268 h 1858201"/>
              <a:gd name="connsiteX14" fmla="*/ 3797955 w 5936823"/>
              <a:gd name="connsiteY14" fmla="*/ 674056 h 1858201"/>
              <a:gd name="connsiteX15" fmla="*/ 4036080 w 5936823"/>
              <a:gd name="connsiteY15" fmla="*/ 745493 h 1858201"/>
              <a:gd name="connsiteX16" fmla="*/ 4231342 w 5936823"/>
              <a:gd name="connsiteY16" fmla="*/ 664531 h 1858201"/>
              <a:gd name="connsiteX17" fmla="*/ 4779030 w 5936823"/>
              <a:gd name="connsiteY17" fmla="*/ 921706 h 1858201"/>
              <a:gd name="connsiteX18" fmla="*/ 5012392 w 5936823"/>
              <a:gd name="connsiteY18" fmla="*/ 1055056 h 1858201"/>
              <a:gd name="connsiteX19" fmla="*/ 5045730 w 5936823"/>
              <a:gd name="connsiteY19" fmla="*/ 1288418 h 1858201"/>
              <a:gd name="connsiteX20" fmla="*/ 5345767 w 5936823"/>
              <a:gd name="connsiteY20" fmla="*/ 1588456 h 1858201"/>
              <a:gd name="connsiteX21" fmla="*/ 5531505 w 5936823"/>
              <a:gd name="connsiteY21" fmla="*/ 1688468 h 1858201"/>
              <a:gd name="connsiteX22" fmla="*/ 5536267 w 5936823"/>
              <a:gd name="connsiteY22" fmla="*/ 1745618 h 1858201"/>
              <a:gd name="connsiteX23" fmla="*/ 5788680 w 5936823"/>
              <a:gd name="connsiteY23" fmla="*/ 1740856 h 1858201"/>
              <a:gd name="connsiteX24" fmla="*/ 5888692 w 5936823"/>
              <a:gd name="connsiteY24" fmla="*/ 1750381 h 1858201"/>
              <a:gd name="connsiteX25" fmla="*/ 5912505 w 5936823"/>
              <a:gd name="connsiteY25" fmla="*/ 254956 h 1858201"/>
              <a:gd name="connsiteX26" fmla="*/ 5541030 w 5936823"/>
              <a:gd name="connsiteY26" fmla="*/ 12068 h 1858201"/>
              <a:gd name="connsiteX27" fmla="*/ 3836055 w 5936823"/>
              <a:gd name="connsiteY27" fmla="*/ 59693 h 1858201"/>
              <a:gd name="connsiteX28" fmla="*/ 2302530 w 5936823"/>
              <a:gd name="connsiteY28" fmla="*/ 16831 h 1858201"/>
              <a:gd name="connsiteX29" fmla="*/ 345142 w 5936823"/>
              <a:gd name="connsiteY29" fmla="*/ 12068 h 1858201"/>
              <a:gd name="connsiteX30" fmla="*/ 7005 w 5936823"/>
              <a:gd name="connsiteY30" fmla="*/ 374018 h 1858201"/>
              <a:gd name="connsiteX0" fmla="*/ 4663 w 5934481"/>
              <a:gd name="connsiteY0" fmla="*/ 369780 h 1853963"/>
              <a:gd name="connsiteX1" fmla="*/ 147538 w 5934481"/>
              <a:gd name="connsiteY1" fmla="*/ 388830 h 1853963"/>
              <a:gd name="connsiteX2" fmla="*/ 538063 w 5934481"/>
              <a:gd name="connsiteY2" fmla="*/ 541230 h 1853963"/>
              <a:gd name="connsiteX3" fmla="*/ 552350 w 5934481"/>
              <a:gd name="connsiteY3" fmla="*/ 650768 h 1853963"/>
              <a:gd name="connsiteX4" fmla="*/ 761900 w 5934481"/>
              <a:gd name="connsiteY4" fmla="*/ 722205 h 1853963"/>
              <a:gd name="connsiteX5" fmla="*/ 923825 w 5934481"/>
              <a:gd name="connsiteY5" fmla="*/ 707918 h 1853963"/>
              <a:gd name="connsiteX6" fmla="*/ 1214338 w 5934481"/>
              <a:gd name="connsiteY6" fmla="*/ 646005 h 1853963"/>
              <a:gd name="connsiteX7" fmla="*/ 1366738 w 5934481"/>
              <a:gd name="connsiteY7" fmla="*/ 593618 h 1853963"/>
              <a:gd name="connsiteX8" fmla="*/ 1671538 w 5934481"/>
              <a:gd name="connsiteY8" fmla="*/ 636480 h 1853963"/>
              <a:gd name="connsiteX9" fmla="*/ 2076350 w 5934481"/>
              <a:gd name="connsiteY9" fmla="*/ 574568 h 1853963"/>
              <a:gd name="connsiteX10" fmla="*/ 2485925 w 5934481"/>
              <a:gd name="connsiteY10" fmla="*/ 550755 h 1853963"/>
              <a:gd name="connsiteX11" fmla="*/ 2490688 w 5934481"/>
              <a:gd name="connsiteY11" fmla="*/ 646005 h 1853963"/>
              <a:gd name="connsiteX12" fmla="*/ 3133625 w 5934481"/>
              <a:gd name="connsiteY12" fmla="*/ 484080 h 1853963"/>
              <a:gd name="connsiteX13" fmla="*/ 3266975 w 5934481"/>
              <a:gd name="connsiteY13" fmla="*/ 465030 h 1853963"/>
              <a:gd name="connsiteX14" fmla="*/ 3795613 w 5934481"/>
              <a:gd name="connsiteY14" fmla="*/ 669818 h 1853963"/>
              <a:gd name="connsiteX15" fmla="*/ 4033738 w 5934481"/>
              <a:gd name="connsiteY15" fmla="*/ 741255 h 1853963"/>
              <a:gd name="connsiteX16" fmla="*/ 4229000 w 5934481"/>
              <a:gd name="connsiteY16" fmla="*/ 660293 h 1853963"/>
              <a:gd name="connsiteX17" fmla="*/ 4776688 w 5934481"/>
              <a:gd name="connsiteY17" fmla="*/ 917468 h 1853963"/>
              <a:gd name="connsiteX18" fmla="*/ 5010050 w 5934481"/>
              <a:gd name="connsiteY18" fmla="*/ 1050818 h 1853963"/>
              <a:gd name="connsiteX19" fmla="*/ 5043388 w 5934481"/>
              <a:gd name="connsiteY19" fmla="*/ 1284180 h 1853963"/>
              <a:gd name="connsiteX20" fmla="*/ 5343425 w 5934481"/>
              <a:gd name="connsiteY20" fmla="*/ 1584218 h 1853963"/>
              <a:gd name="connsiteX21" fmla="*/ 5529163 w 5934481"/>
              <a:gd name="connsiteY21" fmla="*/ 1684230 h 1853963"/>
              <a:gd name="connsiteX22" fmla="*/ 5533925 w 5934481"/>
              <a:gd name="connsiteY22" fmla="*/ 1741380 h 1853963"/>
              <a:gd name="connsiteX23" fmla="*/ 5786338 w 5934481"/>
              <a:gd name="connsiteY23" fmla="*/ 1736618 h 1853963"/>
              <a:gd name="connsiteX24" fmla="*/ 5886350 w 5934481"/>
              <a:gd name="connsiteY24" fmla="*/ 1746143 h 1853963"/>
              <a:gd name="connsiteX25" fmla="*/ 5910163 w 5934481"/>
              <a:gd name="connsiteY25" fmla="*/ 250718 h 1853963"/>
              <a:gd name="connsiteX26" fmla="*/ 5538688 w 5934481"/>
              <a:gd name="connsiteY26" fmla="*/ 7830 h 1853963"/>
              <a:gd name="connsiteX27" fmla="*/ 3833713 w 5934481"/>
              <a:gd name="connsiteY27" fmla="*/ 55455 h 1853963"/>
              <a:gd name="connsiteX28" fmla="*/ 2300188 w 5934481"/>
              <a:gd name="connsiteY28" fmla="*/ 12593 h 1853963"/>
              <a:gd name="connsiteX29" fmla="*/ 297040 w 5934481"/>
              <a:gd name="connsiteY29" fmla="*/ 114510 h 1853963"/>
              <a:gd name="connsiteX30" fmla="*/ 4663 w 5934481"/>
              <a:gd name="connsiteY30" fmla="*/ 369780 h 1853963"/>
              <a:gd name="connsiteX0" fmla="*/ 4663 w 5934481"/>
              <a:gd name="connsiteY0" fmla="*/ 371278 h 1855461"/>
              <a:gd name="connsiteX1" fmla="*/ 147538 w 5934481"/>
              <a:gd name="connsiteY1" fmla="*/ 390328 h 1855461"/>
              <a:gd name="connsiteX2" fmla="*/ 538063 w 5934481"/>
              <a:gd name="connsiteY2" fmla="*/ 542728 h 1855461"/>
              <a:gd name="connsiteX3" fmla="*/ 552350 w 5934481"/>
              <a:gd name="connsiteY3" fmla="*/ 652266 h 1855461"/>
              <a:gd name="connsiteX4" fmla="*/ 761900 w 5934481"/>
              <a:gd name="connsiteY4" fmla="*/ 723703 h 1855461"/>
              <a:gd name="connsiteX5" fmla="*/ 923825 w 5934481"/>
              <a:gd name="connsiteY5" fmla="*/ 709416 h 1855461"/>
              <a:gd name="connsiteX6" fmla="*/ 1214338 w 5934481"/>
              <a:gd name="connsiteY6" fmla="*/ 647503 h 1855461"/>
              <a:gd name="connsiteX7" fmla="*/ 1366738 w 5934481"/>
              <a:gd name="connsiteY7" fmla="*/ 595116 h 1855461"/>
              <a:gd name="connsiteX8" fmla="*/ 1671538 w 5934481"/>
              <a:gd name="connsiteY8" fmla="*/ 637978 h 1855461"/>
              <a:gd name="connsiteX9" fmla="*/ 2076350 w 5934481"/>
              <a:gd name="connsiteY9" fmla="*/ 576066 h 1855461"/>
              <a:gd name="connsiteX10" fmla="*/ 2485925 w 5934481"/>
              <a:gd name="connsiteY10" fmla="*/ 552253 h 1855461"/>
              <a:gd name="connsiteX11" fmla="*/ 2490688 w 5934481"/>
              <a:gd name="connsiteY11" fmla="*/ 647503 h 1855461"/>
              <a:gd name="connsiteX12" fmla="*/ 3133625 w 5934481"/>
              <a:gd name="connsiteY12" fmla="*/ 485578 h 1855461"/>
              <a:gd name="connsiteX13" fmla="*/ 3266975 w 5934481"/>
              <a:gd name="connsiteY13" fmla="*/ 466528 h 1855461"/>
              <a:gd name="connsiteX14" fmla="*/ 3795613 w 5934481"/>
              <a:gd name="connsiteY14" fmla="*/ 671316 h 1855461"/>
              <a:gd name="connsiteX15" fmla="*/ 4033738 w 5934481"/>
              <a:gd name="connsiteY15" fmla="*/ 742753 h 1855461"/>
              <a:gd name="connsiteX16" fmla="*/ 4229000 w 5934481"/>
              <a:gd name="connsiteY16" fmla="*/ 661791 h 1855461"/>
              <a:gd name="connsiteX17" fmla="*/ 4776688 w 5934481"/>
              <a:gd name="connsiteY17" fmla="*/ 918966 h 1855461"/>
              <a:gd name="connsiteX18" fmla="*/ 5010050 w 5934481"/>
              <a:gd name="connsiteY18" fmla="*/ 1052316 h 1855461"/>
              <a:gd name="connsiteX19" fmla="*/ 5043388 w 5934481"/>
              <a:gd name="connsiteY19" fmla="*/ 1285678 h 1855461"/>
              <a:gd name="connsiteX20" fmla="*/ 5343425 w 5934481"/>
              <a:gd name="connsiteY20" fmla="*/ 1585716 h 1855461"/>
              <a:gd name="connsiteX21" fmla="*/ 5529163 w 5934481"/>
              <a:gd name="connsiteY21" fmla="*/ 1685728 h 1855461"/>
              <a:gd name="connsiteX22" fmla="*/ 5533925 w 5934481"/>
              <a:gd name="connsiteY22" fmla="*/ 1742878 h 1855461"/>
              <a:gd name="connsiteX23" fmla="*/ 5786338 w 5934481"/>
              <a:gd name="connsiteY23" fmla="*/ 1738116 h 1855461"/>
              <a:gd name="connsiteX24" fmla="*/ 5886350 w 5934481"/>
              <a:gd name="connsiteY24" fmla="*/ 1747641 h 1855461"/>
              <a:gd name="connsiteX25" fmla="*/ 5910163 w 5934481"/>
              <a:gd name="connsiteY25" fmla="*/ 252216 h 1855461"/>
              <a:gd name="connsiteX26" fmla="*/ 5538688 w 5934481"/>
              <a:gd name="connsiteY26" fmla="*/ 9328 h 1855461"/>
              <a:gd name="connsiteX27" fmla="*/ 3833713 w 5934481"/>
              <a:gd name="connsiteY27" fmla="*/ 56953 h 1855461"/>
              <a:gd name="connsiteX28" fmla="*/ 2398931 w 5934481"/>
              <a:gd name="connsiteY28" fmla="*/ 120771 h 1855461"/>
              <a:gd name="connsiteX29" fmla="*/ 297040 w 5934481"/>
              <a:gd name="connsiteY29" fmla="*/ 116008 h 1855461"/>
              <a:gd name="connsiteX30" fmla="*/ 4663 w 5934481"/>
              <a:gd name="connsiteY30" fmla="*/ 371278 h 1855461"/>
              <a:gd name="connsiteX0" fmla="*/ 4663 w 5934481"/>
              <a:gd name="connsiteY0" fmla="*/ 364886 h 1849069"/>
              <a:gd name="connsiteX1" fmla="*/ 147538 w 5934481"/>
              <a:gd name="connsiteY1" fmla="*/ 383936 h 1849069"/>
              <a:gd name="connsiteX2" fmla="*/ 538063 w 5934481"/>
              <a:gd name="connsiteY2" fmla="*/ 536336 h 1849069"/>
              <a:gd name="connsiteX3" fmla="*/ 552350 w 5934481"/>
              <a:gd name="connsiteY3" fmla="*/ 645874 h 1849069"/>
              <a:gd name="connsiteX4" fmla="*/ 761900 w 5934481"/>
              <a:gd name="connsiteY4" fmla="*/ 717311 h 1849069"/>
              <a:gd name="connsiteX5" fmla="*/ 923825 w 5934481"/>
              <a:gd name="connsiteY5" fmla="*/ 703024 h 1849069"/>
              <a:gd name="connsiteX6" fmla="*/ 1214338 w 5934481"/>
              <a:gd name="connsiteY6" fmla="*/ 641111 h 1849069"/>
              <a:gd name="connsiteX7" fmla="*/ 1366738 w 5934481"/>
              <a:gd name="connsiteY7" fmla="*/ 588724 h 1849069"/>
              <a:gd name="connsiteX8" fmla="*/ 1671538 w 5934481"/>
              <a:gd name="connsiteY8" fmla="*/ 631586 h 1849069"/>
              <a:gd name="connsiteX9" fmla="*/ 2076350 w 5934481"/>
              <a:gd name="connsiteY9" fmla="*/ 569674 h 1849069"/>
              <a:gd name="connsiteX10" fmla="*/ 2485925 w 5934481"/>
              <a:gd name="connsiteY10" fmla="*/ 545861 h 1849069"/>
              <a:gd name="connsiteX11" fmla="*/ 2490688 w 5934481"/>
              <a:gd name="connsiteY11" fmla="*/ 641111 h 1849069"/>
              <a:gd name="connsiteX12" fmla="*/ 3133625 w 5934481"/>
              <a:gd name="connsiteY12" fmla="*/ 479186 h 1849069"/>
              <a:gd name="connsiteX13" fmla="*/ 3266975 w 5934481"/>
              <a:gd name="connsiteY13" fmla="*/ 460136 h 1849069"/>
              <a:gd name="connsiteX14" fmla="*/ 3795613 w 5934481"/>
              <a:gd name="connsiteY14" fmla="*/ 664924 h 1849069"/>
              <a:gd name="connsiteX15" fmla="*/ 4033738 w 5934481"/>
              <a:gd name="connsiteY15" fmla="*/ 736361 h 1849069"/>
              <a:gd name="connsiteX16" fmla="*/ 4229000 w 5934481"/>
              <a:gd name="connsiteY16" fmla="*/ 655399 h 1849069"/>
              <a:gd name="connsiteX17" fmla="*/ 4776688 w 5934481"/>
              <a:gd name="connsiteY17" fmla="*/ 912574 h 1849069"/>
              <a:gd name="connsiteX18" fmla="*/ 5010050 w 5934481"/>
              <a:gd name="connsiteY18" fmla="*/ 1045924 h 1849069"/>
              <a:gd name="connsiteX19" fmla="*/ 5043388 w 5934481"/>
              <a:gd name="connsiteY19" fmla="*/ 1279286 h 1849069"/>
              <a:gd name="connsiteX20" fmla="*/ 5343425 w 5934481"/>
              <a:gd name="connsiteY20" fmla="*/ 1579324 h 1849069"/>
              <a:gd name="connsiteX21" fmla="*/ 5529163 w 5934481"/>
              <a:gd name="connsiteY21" fmla="*/ 1679336 h 1849069"/>
              <a:gd name="connsiteX22" fmla="*/ 5533925 w 5934481"/>
              <a:gd name="connsiteY22" fmla="*/ 1736486 h 1849069"/>
              <a:gd name="connsiteX23" fmla="*/ 5786338 w 5934481"/>
              <a:gd name="connsiteY23" fmla="*/ 1731724 h 1849069"/>
              <a:gd name="connsiteX24" fmla="*/ 5886350 w 5934481"/>
              <a:gd name="connsiteY24" fmla="*/ 1741249 h 1849069"/>
              <a:gd name="connsiteX25" fmla="*/ 5910163 w 5934481"/>
              <a:gd name="connsiteY25" fmla="*/ 245824 h 1849069"/>
              <a:gd name="connsiteX26" fmla="*/ 5538688 w 5934481"/>
              <a:gd name="connsiteY26" fmla="*/ 2936 h 1849069"/>
              <a:gd name="connsiteX27" fmla="*/ 4137966 w 5934481"/>
              <a:gd name="connsiteY27" fmla="*/ 111521 h 1849069"/>
              <a:gd name="connsiteX28" fmla="*/ 2398931 w 5934481"/>
              <a:gd name="connsiteY28" fmla="*/ 114379 h 1849069"/>
              <a:gd name="connsiteX29" fmla="*/ 297040 w 5934481"/>
              <a:gd name="connsiteY29" fmla="*/ 109616 h 1849069"/>
              <a:gd name="connsiteX30" fmla="*/ 4663 w 5934481"/>
              <a:gd name="connsiteY30" fmla="*/ 364886 h 1849069"/>
              <a:gd name="connsiteX0" fmla="*/ 4663 w 5934481"/>
              <a:gd name="connsiteY0" fmla="*/ 361950 h 1846133"/>
              <a:gd name="connsiteX1" fmla="*/ 147538 w 5934481"/>
              <a:gd name="connsiteY1" fmla="*/ 381000 h 1846133"/>
              <a:gd name="connsiteX2" fmla="*/ 538063 w 5934481"/>
              <a:gd name="connsiteY2" fmla="*/ 533400 h 1846133"/>
              <a:gd name="connsiteX3" fmla="*/ 552350 w 5934481"/>
              <a:gd name="connsiteY3" fmla="*/ 642938 h 1846133"/>
              <a:gd name="connsiteX4" fmla="*/ 761900 w 5934481"/>
              <a:gd name="connsiteY4" fmla="*/ 714375 h 1846133"/>
              <a:gd name="connsiteX5" fmla="*/ 923825 w 5934481"/>
              <a:gd name="connsiteY5" fmla="*/ 700088 h 1846133"/>
              <a:gd name="connsiteX6" fmla="*/ 1214338 w 5934481"/>
              <a:gd name="connsiteY6" fmla="*/ 638175 h 1846133"/>
              <a:gd name="connsiteX7" fmla="*/ 1366738 w 5934481"/>
              <a:gd name="connsiteY7" fmla="*/ 585788 h 1846133"/>
              <a:gd name="connsiteX8" fmla="*/ 1671538 w 5934481"/>
              <a:gd name="connsiteY8" fmla="*/ 628650 h 1846133"/>
              <a:gd name="connsiteX9" fmla="*/ 2076350 w 5934481"/>
              <a:gd name="connsiteY9" fmla="*/ 566738 h 1846133"/>
              <a:gd name="connsiteX10" fmla="*/ 2485925 w 5934481"/>
              <a:gd name="connsiteY10" fmla="*/ 542925 h 1846133"/>
              <a:gd name="connsiteX11" fmla="*/ 2490688 w 5934481"/>
              <a:gd name="connsiteY11" fmla="*/ 638175 h 1846133"/>
              <a:gd name="connsiteX12" fmla="*/ 3133625 w 5934481"/>
              <a:gd name="connsiteY12" fmla="*/ 476250 h 1846133"/>
              <a:gd name="connsiteX13" fmla="*/ 3266975 w 5934481"/>
              <a:gd name="connsiteY13" fmla="*/ 457200 h 1846133"/>
              <a:gd name="connsiteX14" fmla="*/ 3795613 w 5934481"/>
              <a:gd name="connsiteY14" fmla="*/ 661988 h 1846133"/>
              <a:gd name="connsiteX15" fmla="*/ 4033738 w 5934481"/>
              <a:gd name="connsiteY15" fmla="*/ 733425 h 1846133"/>
              <a:gd name="connsiteX16" fmla="*/ 4229000 w 5934481"/>
              <a:gd name="connsiteY16" fmla="*/ 652463 h 1846133"/>
              <a:gd name="connsiteX17" fmla="*/ 4776688 w 5934481"/>
              <a:gd name="connsiteY17" fmla="*/ 909638 h 1846133"/>
              <a:gd name="connsiteX18" fmla="*/ 5010050 w 5934481"/>
              <a:gd name="connsiteY18" fmla="*/ 1042988 h 1846133"/>
              <a:gd name="connsiteX19" fmla="*/ 5043388 w 5934481"/>
              <a:gd name="connsiteY19" fmla="*/ 1276350 h 1846133"/>
              <a:gd name="connsiteX20" fmla="*/ 5343425 w 5934481"/>
              <a:gd name="connsiteY20" fmla="*/ 1576388 h 1846133"/>
              <a:gd name="connsiteX21" fmla="*/ 5529163 w 5934481"/>
              <a:gd name="connsiteY21" fmla="*/ 1676400 h 1846133"/>
              <a:gd name="connsiteX22" fmla="*/ 5533925 w 5934481"/>
              <a:gd name="connsiteY22" fmla="*/ 1733550 h 1846133"/>
              <a:gd name="connsiteX23" fmla="*/ 5786338 w 5934481"/>
              <a:gd name="connsiteY23" fmla="*/ 1728788 h 1846133"/>
              <a:gd name="connsiteX24" fmla="*/ 5886350 w 5934481"/>
              <a:gd name="connsiteY24" fmla="*/ 1738313 h 1846133"/>
              <a:gd name="connsiteX25" fmla="*/ 5910163 w 5934481"/>
              <a:gd name="connsiteY25" fmla="*/ 242888 h 1846133"/>
              <a:gd name="connsiteX26" fmla="*/ 5538688 w 5934481"/>
              <a:gd name="connsiteY26" fmla="*/ 0 h 1846133"/>
              <a:gd name="connsiteX27" fmla="*/ 2398931 w 5934481"/>
              <a:gd name="connsiteY27" fmla="*/ 111443 h 1846133"/>
              <a:gd name="connsiteX28" fmla="*/ 297040 w 5934481"/>
              <a:gd name="connsiteY28" fmla="*/ 106680 h 1846133"/>
              <a:gd name="connsiteX29" fmla="*/ 4663 w 5934481"/>
              <a:gd name="connsiteY29" fmla="*/ 361950 h 1846133"/>
              <a:gd name="connsiteX0" fmla="*/ 4663 w 6166919"/>
              <a:gd name="connsiteY0" fmla="*/ 278296 h 1762479"/>
              <a:gd name="connsiteX1" fmla="*/ 147538 w 6166919"/>
              <a:gd name="connsiteY1" fmla="*/ 297346 h 1762479"/>
              <a:gd name="connsiteX2" fmla="*/ 538063 w 6166919"/>
              <a:gd name="connsiteY2" fmla="*/ 449746 h 1762479"/>
              <a:gd name="connsiteX3" fmla="*/ 552350 w 6166919"/>
              <a:gd name="connsiteY3" fmla="*/ 559284 h 1762479"/>
              <a:gd name="connsiteX4" fmla="*/ 761900 w 6166919"/>
              <a:gd name="connsiteY4" fmla="*/ 630721 h 1762479"/>
              <a:gd name="connsiteX5" fmla="*/ 923825 w 6166919"/>
              <a:gd name="connsiteY5" fmla="*/ 616434 h 1762479"/>
              <a:gd name="connsiteX6" fmla="*/ 1214338 w 6166919"/>
              <a:gd name="connsiteY6" fmla="*/ 554521 h 1762479"/>
              <a:gd name="connsiteX7" fmla="*/ 1366738 w 6166919"/>
              <a:gd name="connsiteY7" fmla="*/ 502134 h 1762479"/>
              <a:gd name="connsiteX8" fmla="*/ 1671538 w 6166919"/>
              <a:gd name="connsiteY8" fmla="*/ 544996 h 1762479"/>
              <a:gd name="connsiteX9" fmla="*/ 2076350 w 6166919"/>
              <a:gd name="connsiteY9" fmla="*/ 483084 h 1762479"/>
              <a:gd name="connsiteX10" fmla="*/ 2485925 w 6166919"/>
              <a:gd name="connsiteY10" fmla="*/ 459271 h 1762479"/>
              <a:gd name="connsiteX11" fmla="*/ 2490688 w 6166919"/>
              <a:gd name="connsiteY11" fmla="*/ 554521 h 1762479"/>
              <a:gd name="connsiteX12" fmla="*/ 3133625 w 6166919"/>
              <a:gd name="connsiteY12" fmla="*/ 392596 h 1762479"/>
              <a:gd name="connsiteX13" fmla="*/ 3266975 w 6166919"/>
              <a:gd name="connsiteY13" fmla="*/ 373546 h 1762479"/>
              <a:gd name="connsiteX14" fmla="*/ 3795613 w 6166919"/>
              <a:gd name="connsiteY14" fmla="*/ 578334 h 1762479"/>
              <a:gd name="connsiteX15" fmla="*/ 4033738 w 6166919"/>
              <a:gd name="connsiteY15" fmla="*/ 649771 h 1762479"/>
              <a:gd name="connsiteX16" fmla="*/ 4229000 w 6166919"/>
              <a:gd name="connsiteY16" fmla="*/ 568809 h 1762479"/>
              <a:gd name="connsiteX17" fmla="*/ 4776688 w 6166919"/>
              <a:gd name="connsiteY17" fmla="*/ 825984 h 1762479"/>
              <a:gd name="connsiteX18" fmla="*/ 5010050 w 6166919"/>
              <a:gd name="connsiteY18" fmla="*/ 959334 h 1762479"/>
              <a:gd name="connsiteX19" fmla="*/ 5043388 w 6166919"/>
              <a:gd name="connsiteY19" fmla="*/ 1192696 h 1762479"/>
              <a:gd name="connsiteX20" fmla="*/ 5343425 w 6166919"/>
              <a:gd name="connsiteY20" fmla="*/ 1492734 h 1762479"/>
              <a:gd name="connsiteX21" fmla="*/ 5529163 w 6166919"/>
              <a:gd name="connsiteY21" fmla="*/ 1592746 h 1762479"/>
              <a:gd name="connsiteX22" fmla="*/ 5533925 w 6166919"/>
              <a:gd name="connsiteY22" fmla="*/ 1649896 h 1762479"/>
              <a:gd name="connsiteX23" fmla="*/ 5786338 w 6166919"/>
              <a:gd name="connsiteY23" fmla="*/ 1645134 h 1762479"/>
              <a:gd name="connsiteX24" fmla="*/ 5886350 w 6166919"/>
              <a:gd name="connsiteY24" fmla="*/ 1654659 h 1762479"/>
              <a:gd name="connsiteX25" fmla="*/ 5910163 w 6166919"/>
              <a:gd name="connsiteY25" fmla="*/ 159234 h 1762479"/>
              <a:gd name="connsiteX26" fmla="*/ 2398931 w 6166919"/>
              <a:gd name="connsiteY26" fmla="*/ 27789 h 1762479"/>
              <a:gd name="connsiteX27" fmla="*/ 297040 w 6166919"/>
              <a:gd name="connsiteY27" fmla="*/ 23026 h 1762479"/>
              <a:gd name="connsiteX28" fmla="*/ 4663 w 6166919"/>
              <a:gd name="connsiteY28" fmla="*/ 278296 h 1762479"/>
              <a:gd name="connsiteX0" fmla="*/ 4663 w 5946525"/>
              <a:gd name="connsiteY0" fmla="*/ 335300 h 1819483"/>
              <a:gd name="connsiteX1" fmla="*/ 147538 w 5946525"/>
              <a:gd name="connsiteY1" fmla="*/ 354350 h 1819483"/>
              <a:gd name="connsiteX2" fmla="*/ 538063 w 5946525"/>
              <a:gd name="connsiteY2" fmla="*/ 506750 h 1819483"/>
              <a:gd name="connsiteX3" fmla="*/ 552350 w 5946525"/>
              <a:gd name="connsiteY3" fmla="*/ 616288 h 1819483"/>
              <a:gd name="connsiteX4" fmla="*/ 761900 w 5946525"/>
              <a:gd name="connsiteY4" fmla="*/ 687725 h 1819483"/>
              <a:gd name="connsiteX5" fmla="*/ 923825 w 5946525"/>
              <a:gd name="connsiteY5" fmla="*/ 673438 h 1819483"/>
              <a:gd name="connsiteX6" fmla="*/ 1214338 w 5946525"/>
              <a:gd name="connsiteY6" fmla="*/ 611525 h 1819483"/>
              <a:gd name="connsiteX7" fmla="*/ 1366738 w 5946525"/>
              <a:gd name="connsiteY7" fmla="*/ 559138 h 1819483"/>
              <a:gd name="connsiteX8" fmla="*/ 1671538 w 5946525"/>
              <a:gd name="connsiteY8" fmla="*/ 602000 h 1819483"/>
              <a:gd name="connsiteX9" fmla="*/ 2076350 w 5946525"/>
              <a:gd name="connsiteY9" fmla="*/ 540088 h 1819483"/>
              <a:gd name="connsiteX10" fmla="*/ 2485925 w 5946525"/>
              <a:gd name="connsiteY10" fmla="*/ 516275 h 1819483"/>
              <a:gd name="connsiteX11" fmla="*/ 2490688 w 5946525"/>
              <a:gd name="connsiteY11" fmla="*/ 611525 h 1819483"/>
              <a:gd name="connsiteX12" fmla="*/ 3133625 w 5946525"/>
              <a:gd name="connsiteY12" fmla="*/ 449600 h 1819483"/>
              <a:gd name="connsiteX13" fmla="*/ 3266975 w 5946525"/>
              <a:gd name="connsiteY13" fmla="*/ 430550 h 1819483"/>
              <a:gd name="connsiteX14" fmla="*/ 3795613 w 5946525"/>
              <a:gd name="connsiteY14" fmla="*/ 635338 h 1819483"/>
              <a:gd name="connsiteX15" fmla="*/ 4033738 w 5946525"/>
              <a:gd name="connsiteY15" fmla="*/ 706775 h 1819483"/>
              <a:gd name="connsiteX16" fmla="*/ 4229000 w 5946525"/>
              <a:gd name="connsiteY16" fmla="*/ 625813 h 1819483"/>
              <a:gd name="connsiteX17" fmla="*/ 4776688 w 5946525"/>
              <a:gd name="connsiteY17" fmla="*/ 882988 h 1819483"/>
              <a:gd name="connsiteX18" fmla="*/ 5010050 w 5946525"/>
              <a:gd name="connsiteY18" fmla="*/ 1016338 h 1819483"/>
              <a:gd name="connsiteX19" fmla="*/ 5043388 w 5946525"/>
              <a:gd name="connsiteY19" fmla="*/ 1249700 h 1819483"/>
              <a:gd name="connsiteX20" fmla="*/ 5343425 w 5946525"/>
              <a:gd name="connsiteY20" fmla="*/ 1549738 h 1819483"/>
              <a:gd name="connsiteX21" fmla="*/ 5529163 w 5946525"/>
              <a:gd name="connsiteY21" fmla="*/ 1649750 h 1819483"/>
              <a:gd name="connsiteX22" fmla="*/ 5533925 w 5946525"/>
              <a:gd name="connsiteY22" fmla="*/ 1706900 h 1819483"/>
              <a:gd name="connsiteX23" fmla="*/ 5786338 w 5946525"/>
              <a:gd name="connsiteY23" fmla="*/ 1702138 h 1819483"/>
              <a:gd name="connsiteX24" fmla="*/ 5886350 w 5946525"/>
              <a:gd name="connsiteY24" fmla="*/ 1711663 h 1819483"/>
              <a:gd name="connsiteX25" fmla="*/ 5910163 w 5946525"/>
              <a:gd name="connsiteY25" fmla="*/ 216238 h 1819483"/>
              <a:gd name="connsiteX26" fmla="*/ 2398931 w 5946525"/>
              <a:gd name="connsiteY26" fmla="*/ 84793 h 1819483"/>
              <a:gd name="connsiteX27" fmla="*/ 297040 w 5946525"/>
              <a:gd name="connsiteY27" fmla="*/ 80030 h 1819483"/>
              <a:gd name="connsiteX28" fmla="*/ 4663 w 5946525"/>
              <a:gd name="connsiteY28" fmla="*/ 335300 h 1819483"/>
              <a:gd name="connsiteX0" fmla="*/ 4663 w 5994217"/>
              <a:gd name="connsiteY0" fmla="*/ 278168 h 1762351"/>
              <a:gd name="connsiteX1" fmla="*/ 147538 w 5994217"/>
              <a:gd name="connsiteY1" fmla="*/ 297218 h 1762351"/>
              <a:gd name="connsiteX2" fmla="*/ 538063 w 5994217"/>
              <a:gd name="connsiteY2" fmla="*/ 449618 h 1762351"/>
              <a:gd name="connsiteX3" fmla="*/ 552350 w 5994217"/>
              <a:gd name="connsiteY3" fmla="*/ 559156 h 1762351"/>
              <a:gd name="connsiteX4" fmla="*/ 761900 w 5994217"/>
              <a:gd name="connsiteY4" fmla="*/ 630593 h 1762351"/>
              <a:gd name="connsiteX5" fmla="*/ 923825 w 5994217"/>
              <a:gd name="connsiteY5" fmla="*/ 616306 h 1762351"/>
              <a:gd name="connsiteX6" fmla="*/ 1214338 w 5994217"/>
              <a:gd name="connsiteY6" fmla="*/ 554393 h 1762351"/>
              <a:gd name="connsiteX7" fmla="*/ 1366738 w 5994217"/>
              <a:gd name="connsiteY7" fmla="*/ 502006 h 1762351"/>
              <a:gd name="connsiteX8" fmla="*/ 1671538 w 5994217"/>
              <a:gd name="connsiteY8" fmla="*/ 544868 h 1762351"/>
              <a:gd name="connsiteX9" fmla="*/ 2076350 w 5994217"/>
              <a:gd name="connsiteY9" fmla="*/ 482956 h 1762351"/>
              <a:gd name="connsiteX10" fmla="*/ 2485925 w 5994217"/>
              <a:gd name="connsiteY10" fmla="*/ 459143 h 1762351"/>
              <a:gd name="connsiteX11" fmla="*/ 2490688 w 5994217"/>
              <a:gd name="connsiteY11" fmla="*/ 554393 h 1762351"/>
              <a:gd name="connsiteX12" fmla="*/ 3133625 w 5994217"/>
              <a:gd name="connsiteY12" fmla="*/ 392468 h 1762351"/>
              <a:gd name="connsiteX13" fmla="*/ 3266975 w 5994217"/>
              <a:gd name="connsiteY13" fmla="*/ 373418 h 1762351"/>
              <a:gd name="connsiteX14" fmla="*/ 3795613 w 5994217"/>
              <a:gd name="connsiteY14" fmla="*/ 578206 h 1762351"/>
              <a:gd name="connsiteX15" fmla="*/ 4033738 w 5994217"/>
              <a:gd name="connsiteY15" fmla="*/ 649643 h 1762351"/>
              <a:gd name="connsiteX16" fmla="*/ 4229000 w 5994217"/>
              <a:gd name="connsiteY16" fmla="*/ 568681 h 1762351"/>
              <a:gd name="connsiteX17" fmla="*/ 4776688 w 5994217"/>
              <a:gd name="connsiteY17" fmla="*/ 825856 h 1762351"/>
              <a:gd name="connsiteX18" fmla="*/ 5010050 w 5994217"/>
              <a:gd name="connsiteY18" fmla="*/ 959206 h 1762351"/>
              <a:gd name="connsiteX19" fmla="*/ 5043388 w 5994217"/>
              <a:gd name="connsiteY19" fmla="*/ 1192568 h 1762351"/>
              <a:gd name="connsiteX20" fmla="*/ 5343425 w 5994217"/>
              <a:gd name="connsiteY20" fmla="*/ 1492606 h 1762351"/>
              <a:gd name="connsiteX21" fmla="*/ 5529163 w 5994217"/>
              <a:gd name="connsiteY21" fmla="*/ 1592618 h 1762351"/>
              <a:gd name="connsiteX22" fmla="*/ 5533925 w 5994217"/>
              <a:gd name="connsiteY22" fmla="*/ 1649768 h 1762351"/>
              <a:gd name="connsiteX23" fmla="*/ 5786338 w 5994217"/>
              <a:gd name="connsiteY23" fmla="*/ 1645006 h 1762351"/>
              <a:gd name="connsiteX24" fmla="*/ 5886350 w 5994217"/>
              <a:gd name="connsiteY24" fmla="*/ 1654531 h 1762351"/>
              <a:gd name="connsiteX25" fmla="*/ 5910163 w 5994217"/>
              <a:gd name="connsiteY25" fmla="*/ 159106 h 1762351"/>
              <a:gd name="connsiteX26" fmla="*/ 2398931 w 5994217"/>
              <a:gd name="connsiteY26" fmla="*/ 27661 h 1762351"/>
              <a:gd name="connsiteX27" fmla="*/ 297040 w 5994217"/>
              <a:gd name="connsiteY27" fmla="*/ 22898 h 1762351"/>
              <a:gd name="connsiteX28" fmla="*/ 4663 w 5994217"/>
              <a:gd name="connsiteY28" fmla="*/ 278168 h 1762351"/>
              <a:gd name="connsiteX0" fmla="*/ 10956 w 6000510"/>
              <a:gd name="connsiteY0" fmla="*/ 257403 h 1741586"/>
              <a:gd name="connsiteX1" fmla="*/ 153831 w 6000510"/>
              <a:gd name="connsiteY1" fmla="*/ 276453 h 1741586"/>
              <a:gd name="connsiteX2" fmla="*/ 544356 w 6000510"/>
              <a:gd name="connsiteY2" fmla="*/ 428853 h 1741586"/>
              <a:gd name="connsiteX3" fmla="*/ 558643 w 6000510"/>
              <a:gd name="connsiteY3" fmla="*/ 538391 h 1741586"/>
              <a:gd name="connsiteX4" fmla="*/ 768193 w 6000510"/>
              <a:gd name="connsiteY4" fmla="*/ 609828 h 1741586"/>
              <a:gd name="connsiteX5" fmla="*/ 930118 w 6000510"/>
              <a:gd name="connsiteY5" fmla="*/ 595541 h 1741586"/>
              <a:gd name="connsiteX6" fmla="*/ 1220631 w 6000510"/>
              <a:gd name="connsiteY6" fmla="*/ 533628 h 1741586"/>
              <a:gd name="connsiteX7" fmla="*/ 1373031 w 6000510"/>
              <a:gd name="connsiteY7" fmla="*/ 481241 h 1741586"/>
              <a:gd name="connsiteX8" fmla="*/ 1677831 w 6000510"/>
              <a:gd name="connsiteY8" fmla="*/ 524103 h 1741586"/>
              <a:gd name="connsiteX9" fmla="*/ 2082643 w 6000510"/>
              <a:gd name="connsiteY9" fmla="*/ 462191 h 1741586"/>
              <a:gd name="connsiteX10" fmla="*/ 2492218 w 6000510"/>
              <a:gd name="connsiteY10" fmla="*/ 438378 h 1741586"/>
              <a:gd name="connsiteX11" fmla="*/ 2496981 w 6000510"/>
              <a:gd name="connsiteY11" fmla="*/ 533628 h 1741586"/>
              <a:gd name="connsiteX12" fmla="*/ 3139918 w 6000510"/>
              <a:gd name="connsiteY12" fmla="*/ 371703 h 1741586"/>
              <a:gd name="connsiteX13" fmla="*/ 3273268 w 6000510"/>
              <a:gd name="connsiteY13" fmla="*/ 352653 h 1741586"/>
              <a:gd name="connsiteX14" fmla="*/ 3801906 w 6000510"/>
              <a:gd name="connsiteY14" fmla="*/ 557441 h 1741586"/>
              <a:gd name="connsiteX15" fmla="*/ 4040031 w 6000510"/>
              <a:gd name="connsiteY15" fmla="*/ 628878 h 1741586"/>
              <a:gd name="connsiteX16" fmla="*/ 4235293 w 6000510"/>
              <a:gd name="connsiteY16" fmla="*/ 547916 h 1741586"/>
              <a:gd name="connsiteX17" fmla="*/ 4782981 w 6000510"/>
              <a:gd name="connsiteY17" fmla="*/ 805091 h 1741586"/>
              <a:gd name="connsiteX18" fmla="*/ 5016343 w 6000510"/>
              <a:gd name="connsiteY18" fmla="*/ 938441 h 1741586"/>
              <a:gd name="connsiteX19" fmla="*/ 5049681 w 6000510"/>
              <a:gd name="connsiteY19" fmla="*/ 1171803 h 1741586"/>
              <a:gd name="connsiteX20" fmla="*/ 5349718 w 6000510"/>
              <a:gd name="connsiteY20" fmla="*/ 1471841 h 1741586"/>
              <a:gd name="connsiteX21" fmla="*/ 5535456 w 6000510"/>
              <a:gd name="connsiteY21" fmla="*/ 1571853 h 1741586"/>
              <a:gd name="connsiteX22" fmla="*/ 5540218 w 6000510"/>
              <a:gd name="connsiteY22" fmla="*/ 1629003 h 1741586"/>
              <a:gd name="connsiteX23" fmla="*/ 5792631 w 6000510"/>
              <a:gd name="connsiteY23" fmla="*/ 1624241 h 1741586"/>
              <a:gd name="connsiteX24" fmla="*/ 5892643 w 6000510"/>
              <a:gd name="connsiteY24" fmla="*/ 1633766 h 1741586"/>
              <a:gd name="connsiteX25" fmla="*/ 5916456 w 6000510"/>
              <a:gd name="connsiteY25" fmla="*/ 138341 h 1741586"/>
              <a:gd name="connsiteX26" fmla="*/ 2405224 w 6000510"/>
              <a:gd name="connsiteY26" fmla="*/ 6896 h 1741586"/>
              <a:gd name="connsiteX27" fmla="*/ 280437 w 6000510"/>
              <a:gd name="connsiteY27" fmla="*/ 63093 h 1741586"/>
              <a:gd name="connsiteX28" fmla="*/ 10956 w 6000510"/>
              <a:gd name="connsiteY28" fmla="*/ 257403 h 1741586"/>
              <a:gd name="connsiteX0" fmla="*/ 10942 w 6173222"/>
              <a:gd name="connsiteY0" fmla="*/ 256563 h 1740746"/>
              <a:gd name="connsiteX1" fmla="*/ 153817 w 6173222"/>
              <a:gd name="connsiteY1" fmla="*/ 275613 h 1740746"/>
              <a:gd name="connsiteX2" fmla="*/ 544342 w 6173222"/>
              <a:gd name="connsiteY2" fmla="*/ 428013 h 1740746"/>
              <a:gd name="connsiteX3" fmla="*/ 558629 w 6173222"/>
              <a:gd name="connsiteY3" fmla="*/ 537551 h 1740746"/>
              <a:gd name="connsiteX4" fmla="*/ 768179 w 6173222"/>
              <a:gd name="connsiteY4" fmla="*/ 608988 h 1740746"/>
              <a:gd name="connsiteX5" fmla="*/ 930104 w 6173222"/>
              <a:gd name="connsiteY5" fmla="*/ 594701 h 1740746"/>
              <a:gd name="connsiteX6" fmla="*/ 1220617 w 6173222"/>
              <a:gd name="connsiteY6" fmla="*/ 532788 h 1740746"/>
              <a:gd name="connsiteX7" fmla="*/ 1373017 w 6173222"/>
              <a:gd name="connsiteY7" fmla="*/ 480401 h 1740746"/>
              <a:gd name="connsiteX8" fmla="*/ 1677817 w 6173222"/>
              <a:gd name="connsiteY8" fmla="*/ 523263 h 1740746"/>
              <a:gd name="connsiteX9" fmla="*/ 2082629 w 6173222"/>
              <a:gd name="connsiteY9" fmla="*/ 461351 h 1740746"/>
              <a:gd name="connsiteX10" fmla="*/ 2492204 w 6173222"/>
              <a:gd name="connsiteY10" fmla="*/ 437538 h 1740746"/>
              <a:gd name="connsiteX11" fmla="*/ 2496967 w 6173222"/>
              <a:gd name="connsiteY11" fmla="*/ 532788 h 1740746"/>
              <a:gd name="connsiteX12" fmla="*/ 3139904 w 6173222"/>
              <a:gd name="connsiteY12" fmla="*/ 370863 h 1740746"/>
              <a:gd name="connsiteX13" fmla="*/ 3273254 w 6173222"/>
              <a:gd name="connsiteY13" fmla="*/ 351813 h 1740746"/>
              <a:gd name="connsiteX14" fmla="*/ 3801892 w 6173222"/>
              <a:gd name="connsiteY14" fmla="*/ 556601 h 1740746"/>
              <a:gd name="connsiteX15" fmla="*/ 4040017 w 6173222"/>
              <a:gd name="connsiteY15" fmla="*/ 628038 h 1740746"/>
              <a:gd name="connsiteX16" fmla="*/ 4235279 w 6173222"/>
              <a:gd name="connsiteY16" fmla="*/ 547076 h 1740746"/>
              <a:gd name="connsiteX17" fmla="*/ 4782967 w 6173222"/>
              <a:gd name="connsiteY17" fmla="*/ 804251 h 1740746"/>
              <a:gd name="connsiteX18" fmla="*/ 5016329 w 6173222"/>
              <a:gd name="connsiteY18" fmla="*/ 937601 h 1740746"/>
              <a:gd name="connsiteX19" fmla="*/ 5049667 w 6173222"/>
              <a:gd name="connsiteY19" fmla="*/ 1170963 h 1740746"/>
              <a:gd name="connsiteX20" fmla="*/ 5349704 w 6173222"/>
              <a:gd name="connsiteY20" fmla="*/ 1471001 h 1740746"/>
              <a:gd name="connsiteX21" fmla="*/ 5535442 w 6173222"/>
              <a:gd name="connsiteY21" fmla="*/ 1571013 h 1740746"/>
              <a:gd name="connsiteX22" fmla="*/ 5540204 w 6173222"/>
              <a:gd name="connsiteY22" fmla="*/ 1628163 h 1740746"/>
              <a:gd name="connsiteX23" fmla="*/ 5792617 w 6173222"/>
              <a:gd name="connsiteY23" fmla="*/ 1623401 h 1740746"/>
              <a:gd name="connsiteX24" fmla="*/ 5892629 w 6173222"/>
              <a:gd name="connsiteY24" fmla="*/ 1632926 h 1740746"/>
              <a:gd name="connsiteX25" fmla="*/ 5916442 w 6173222"/>
              <a:gd name="connsiteY25" fmla="*/ 137501 h 1740746"/>
              <a:gd name="connsiteX26" fmla="*/ 2404892 w 6173222"/>
              <a:gd name="connsiteY26" fmla="*/ 51776 h 1740746"/>
              <a:gd name="connsiteX27" fmla="*/ 280423 w 6173222"/>
              <a:gd name="connsiteY27" fmla="*/ 62253 h 1740746"/>
              <a:gd name="connsiteX28" fmla="*/ 10942 w 6173222"/>
              <a:gd name="connsiteY28" fmla="*/ 256563 h 1740746"/>
              <a:gd name="connsiteX0" fmla="*/ 10942 w 6173222"/>
              <a:gd name="connsiteY0" fmla="*/ 256563 h 1740746"/>
              <a:gd name="connsiteX1" fmla="*/ 153817 w 6173222"/>
              <a:gd name="connsiteY1" fmla="*/ 275613 h 1740746"/>
              <a:gd name="connsiteX2" fmla="*/ 544342 w 6173222"/>
              <a:gd name="connsiteY2" fmla="*/ 428013 h 1740746"/>
              <a:gd name="connsiteX3" fmla="*/ 558629 w 6173222"/>
              <a:gd name="connsiteY3" fmla="*/ 537551 h 1740746"/>
              <a:gd name="connsiteX4" fmla="*/ 768179 w 6173222"/>
              <a:gd name="connsiteY4" fmla="*/ 608988 h 1740746"/>
              <a:gd name="connsiteX5" fmla="*/ 930104 w 6173222"/>
              <a:gd name="connsiteY5" fmla="*/ 594701 h 1740746"/>
              <a:gd name="connsiteX6" fmla="*/ 1220617 w 6173222"/>
              <a:gd name="connsiteY6" fmla="*/ 532788 h 1740746"/>
              <a:gd name="connsiteX7" fmla="*/ 1373017 w 6173222"/>
              <a:gd name="connsiteY7" fmla="*/ 480401 h 1740746"/>
              <a:gd name="connsiteX8" fmla="*/ 1677817 w 6173222"/>
              <a:gd name="connsiteY8" fmla="*/ 523263 h 1740746"/>
              <a:gd name="connsiteX9" fmla="*/ 2082629 w 6173222"/>
              <a:gd name="connsiteY9" fmla="*/ 461351 h 1740746"/>
              <a:gd name="connsiteX10" fmla="*/ 2492204 w 6173222"/>
              <a:gd name="connsiteY10" fmla="*/ 437538 h 1740746"/>
              <a:gd name="connsiteX11" fmla="*/ 2496967 w 6173222"/>
              <a:gd name="connsiteY11" fmla="*/ 532788 h 1740746"/>
              <a:gd name="connsiteX12" fmla="*/ 3139904 w 6173222"/>
              <a:gd name="connsiteY12" fmla="*/ 370863 h 1740746"/>
              <a:gd name="connsiteX13" fmla="*/ 3273254 w 6173222"/>
              <a:gd name="connsiteY13" fmla="*/ 351813 h 1740746"/>
              <a:gd name="connsiteX14" fmla="*/ 3801892 w 6173222"/>
              <a:gd name="connsiteY14" fmla="*/ 556601 h 1740746"/>
              <a:gd name="connsiteX15" fmla="*/ 4040017 w 6173222"/>
              <a:gd name="connsiteY15" fmla="*/ 628038 h 1740746"/>
              <a:gd name="connsiteX16" fmla="*/ 4235279 w 6173222"/>
              <a:gd name="connsiteY16" fmla="*/ 547076 h 1740746"/>
              <a:gd name="connsiteX17" fmla="*/ 4782967 w 6173222"/>
              <a:gd name="connsiteY17" fmla="*/ 804251 h 1740746"/>
              <a:gd name="connsiteX18" fmla="*/ 5016329 w 6173222"/>
              <a:gd name="connsiteY18" fmla="*/ 937601 h 1740746"/>
              <a:gd name="connsiteX19" fmla="*/ 5049667 w 6173222"/>
              <a:gd name="connsiteY19" fmla="*/ 1170963 h 1740746"/>
              <a:gd name="connsiteX20" fmla="*/ 5349704 w 6173222"/>
              <a:gd name="connsiteY20" fmla="*/ 1471001 h 1740746"/>
              <a:gd name="connsiteX21" fmla="*/ 5535442 w 6173222"/>
              <a:gd name="connsiteY21" fmla="*/ 1571013 h 1740746"/>
              <a:gd name="connsiteX22" fmla="*/ 5540204 w 6173222"/>
              <a:gd name="connsiteY22" fmla="*/ 1628163 h 1740746"/>
              <a:gd name="connsiteX23" fmla="*/ 5792617 w 6173222"/>
              <a:gd name="connsiteY23" fmla="*/ 1623401 h 1740746"/>
              <a:gd name="connsiteX24" fmla="*/ 5892629 w 6173222"/>
              <a:gd name="connsiteY24" fmla="*/ 1632926 h 1740746"/>
              <a:gd name="connsiteX25" fmla="*/ 5916442 w 6173222"/>
              <a:gd name="connsiteY25" fmla="*/ 137501 h 1740746"/>
              <a:gd name="connsiteX26" fmla="*/ 2404892 w 6173222"/>
              <a:gd name="connsiteY26" fmla="*/ 51776 h 1740746"/>
              <a:gd name="connsiteX27" fmla="*/ 280423 w 6173222"/>
              <a:gd name="connsiteY27" fmla="*/ 62253 h 1740746"/>
              <a:gd name="connsiteX28" fmla="*/ 10942 w 6173222"/>
              <a:gd name="connsiteY28" fmla="*/ 256563 h 1740746"/>
              <a:gd name="connsiteX0" fmla="*/ 10942 w 6173222"/>
              <a:gd name="connsiteY0" fmla="*/ 252181 h 1736364"/>
              <a:gd name="connsiteX1" fmla="*/ 153817 w 6173222"/>
              <a:gd name="connsiteY1" fmla="*/ 271231 h 1736364"/>
              <a:gd name="connsiteX2" fmla="*/ 544342 w 6173222"/>
              <a:gd name="connsiteY2" fmla="*/ 423631 h 1736364"/>
              <a:gd name="connsiteX3" fmla="*/ 558629 w 6173222"/>
              <a:gd name="connsiteY3" fmla="*/ 533169 h 1736364"/>
              <a:gd name="connsiteX4" fmla="*/ 768179 w 6173222"/>
              <a:gd name="connsiteY4" fmla="*/ 604606 h 1736364"/>
              <a:gd name="connsiteX5" fmla="*/ 930104 w 6173222"/>
              <a:gd name="connsiteY5" fmla="*/ 590319 h 1736364"/>
              <a:gd name="connsiteX6" fmla="*/ 1220617 w 6173222"/>
              <a:gd name="connsiteY6" fmla="*/ 528406 h 1736364"/>
              <a:gd name="connsiteX7" fmla="*/ 1373017 w 6173222"/>
              <a:gd name="connsiteY7" fmla="*/ 476019 h 1736364"/>
              <a:gd name="connsiteX8" fmla="*/ 1677817 w 6173222"/>
              <a:gd name="connsiteY8" fmla="*/ 518881 h 1736364"/>
              <a:gd name="connsiteX9" fmla="*/ 2082629 w 6173222"/>
              <a:gd name="connsiteY9" fmla="*/ 456969 h 1736364"/>
              <a:gd name="connsiteX10" fmla="*/ 2492204 w 6173222"/>
              <a:gd name="connsiteY10" fmla="*/ 433156 h 1736364"/>
              <a:gd name="connsiteX11" fmla="*/ 2496967 w 6173222"/>
              <a:gd name="connsiteY11" fmla="*/ 528406 h 1736364"/>
              <a:gd name="connsiteX12" fmla="*/ 3139904 w 6173222"/>
              <a:gd name="connsiteY12" fmla="*/ 366481 h 1736364"/>
              <a:gd name="connsiteX13" fmla="*/ 3273254 w 6173222"/>
              <a:gd name="connsiteY13" fmla="*/ 347431 h 1736364"/>
              <a:gd name="connsiteX14" fmla="*/ 3801892 w 6173222"/>
              <a:gd name="connsiteY14" fmla="*/ 552219 h 1736364"/>
              <a:gd name="connsiteX15" fmla="*/ 4040017 w 6173222"/>
              <a:gd name="connsiteY15" fmla="*/ 623656 h 1736364"/>
              <a:gd name="connsiteX16" fmla="*/ 4235279 w 6173222"/>
              <a:gd name="connsiteY16" fmla="*/ 542694 h 1736364"/>
              <a:gd name="connsiteX17" fmla="*/ 4782967 w 6173222"/>
              <a:gd name="connsiteY17" fmla="*/ 799869 h 1736364"/>
              <a:gd name="connsiteX18" fmla="*/ 5016329 w 6173222"/>
              <a:gd name="connsiteY18" fmla="*/ 933219 h 1736364"/>
              <a:gd name="connsiteX19" fmla="*/ 5049667 w 6173222"/>
              <a:gd name="connsiteY19" fmla="*/ 1166581 h 1736364"/>
              <a:gd name="connsiteX20" fmla="*/ 5349704 w 6173222"/>
              <a:gd name="connsiteY20" fmla="*/ 1466619 h 1736364"/>
              <a:gd name="connsiteX21" fmla="*/ 5535442 w 6173222"/>
              <a:gd name="connsiteY21" fmla="*/ 1566631 h 1736364"/>
              <a:gd name="connsiteX22" fmla="*/ 5540204 w 6173222"/>
              <a:gd name="connsiteY22" fmla="*/ 1623781 h 1736364"/>
              <a:gd name="connsiteX23" fmla="*/ 5792617 w 6173222"/>
              <a:gd name="connsiteY23" fmla="*/ 1619019 h 1736364"/>
              <a:gd name="connsiteX24" fmla="*/ 5892629 w 6173222"/>
              <a:gd name="connsiteY24" fmla="*/ 1628544 h 1736364"/>
              <a:gd name="connsiteX25" fmla="*/ 5916442 w 6173222"/>
              <a:gd name="connsiteY25" fmla="*/ 133119 h 1736364"/>
              <a:gd name="connsiteX26" fmla="*/ 2404892 w 6173222"/>
              <a:gd name="connsiteY26" fmla="*/ 47394 h 1736364"/>
              <a:gd name="connsiteX27" fmla="*/ 280423 w 6173222"/>
              <a:gd name="connsiteY27" fmla="*/ 57871 h 1736364"/>
              <a:gd name="connsiteX28" fmla="*/ 10942 w 6173222"/>
              <a:gd name="connsiteY28" fmla="*/ 252181 h 1736364"/>
              <a:gd name="connsiteX0" fmla="*/ 10942 w 6207395"/>
              <a:gd name="connsiteY0" fmla="*/ 208780 h 1692963"/>
              <a:gd name="connsiteX1" fmla="*/ 153817 w 6207395"/>
              <a:gd name="connsiteY1" fmla="*/ 227830 h 1692963"/>
              <a:gd name="connsiteX2" fmla="*/ 544342 w 6207395"/>
              <a:gd name="connsiteY2" fmla="*/ 380230 h 1692963"/>
              <a:gd name="connsiteX3" fmla="*/ 558629 w 6207395"/>
              <a:gd name="connsiteY3" fmla="*/ 489768 h 1692963"/>
              <a:gd name="connsiteX4" fmla="*/ 768179 w 6207395"/>
              <a:gd name="connsiteY4" fmla="*/ 561205 h 1692963"/>
              <a:gd name="connsiteX5" fmla="*/ 930104 w 6207395"/>
              <a:gd name="connsiteY5" fmla="*/ 546918 h 1692963"/>
              <a:gd name="connsiteX6" fmla="*/ 1220617 w 6207395"/>
              <a:gd name="connsiteY6" fmla="*/ 485005 h 1692963"/>
              <a:gd name="connsiteX7" fmla="*/ 1373017 w 6207395"/>
              <a:gd name="connsiteY7" fmla="*/ 432618 h 1692963"/>
              <a:gd name="connsiteX8" fmla="*/ 1677817 w 6207395"/>
              <a:gd name="connsiteY8" fmla="*/ 475480 h 1692963"/>
              <a:gd name="connsiteX9" fmla="*/ 2082629 w 6207395"/>
              <a:gd name="connsiteY9" fmla="*/ 413568 h 1692963"/>
              <a:gd name="connsiteX10" fmla="*/ 2492204 w 6207395"/>
              <a:gd name="connsiteY10" fmla="*/ 389755 h 1692963"/>
              <a:gd name="connsiteX11" fmla="*/ 2496967 w 6207395"/>
              <a:gd name="connsiteY11" fmla="*/ 485005 h 1692963"/>
              <a:gd name="connsiteX12" fmla="*/ 3139904 w 6207395"/>
              <a:gd name="connsiteY12" fmla="*/ 323080 h 1692963"/>
              <a:gd name="connsiteX13" fmla="*/ 3273254 w 6207395"/>
              <a:gd name="connsiteY13" fmla="*/ 304030 h 1692963"/>
              <a:gd name="connsiteX14" fmla="*/ 3801892 w 6207395"/>
              <a:gd name="connsiteY14" fmla="*/ 508818 h 1692963"/>
              <a:gd name="connsiteX15" fmla="*/ 4040017 w 6207395"/>
              <a:gd name="connsiteY15" fmla="*/ 580255 h 1692963"/>
              <a:gd name="connsiteX16" fmla="*/ 4235279 w 6207395"/>
              <a:gd name="connsiteY16" fmla="*/ 499293 h 1692963"/>
              <a:gd name="connsiteX17" fmla="*/ 4782967 w 6207395"/>
              <a:gd name="connsiteY17" fmla="*/ 756468 h 1692963"/>
              <a:gd name="connsiteX18" fmla="*/ 5016329 w 6207395"/>
              <a:gd name="connsiteY18" fmla="*/ 889818 h 1692963"/>
              <a:gd name="connsiteX19" fmla="*/ 5049667 w 6207395"/>
              <a:gd name="connsiteY19" fmla="*/ 1123180 h 1692963"/>
              <a:gd name="connsiteX20" fmla="*/ 5349704 w 6207395"/>
              <a:gd name="connsiteY20" fmla="*/ 1423218 h 1692963"/>
              <a:gd name="connsiteX21" fmla="*/ 5535442 w 6207395"/>
              <a:gd name="connsiteY21" fmla="*/ 1523230 h 1692963"/>
              <a:gd name="connsiteX22" fmla="*/ 5540204 w 6207395"/>
              <a:gd name="connsiteY22" fmla="*/ 1580380 h 1692963"/>
              <a:gd name="connsiteX23" fmla="*/ 5792617 w 6207395"/>
              <a:gd name="connsiteY23" fmla="*/ 1575618 h 1692963"/>
              <a:gd name="connsiteX24" fmla="*/ 5892629 w 6207395"/>
              <a:gd name="connsiteY24" fmla="*/ 1585143 h 1692963"/>
              <a:gd name="connsiteX25" fmla="*/ 5916442 w 6207395"/>
              <a:gd name="connsiteY25" fmla="*/ 89718 h 1692963"/>
              <a:gd name="connsiteX26" fmla="*/ 2404892 w 6207395"/>
              <a:gd name="connsiteY26" fmla="*/ 3993 h 1692963"/>
              <a:gd name="connsiteX27" fmla="*/ 280423 w 6207395"/>
              <a:gd name="connsiteY27" fmla="*/ 14470 h 1692963"/>
              <a:gd name="connsiteX28" fmla="*/ 10942 w 6207395"/>
              <a:gd name="connsiteY28" fmla="*/ 208780 h 1692963"/>
              <a:gd name="connsiteX0" fmla="*/ 10942 w 5949758"/>
              <a:gd name="connsiteY0" fmla="*/ 208780 h 1692963"/>
              <a:gd name="connsiteX1" fmla="*/ 153817 w 5949758"/>
              <a:gd name="connsiteY1" fmla="*/ 227830 h 1692963"/>
              <a:gd name="connsiteX2" fmla="*/ 544342 w 5949758"/>
              <a:gd name="connsiteY2" fmla="*/ 380230 h 1692963"/>
              <a:gd name="connsiteX3" fmla="*/ 558629 w 5949758"/>
              <a:gd name="connsiteY3" fmla="*/ 489768 h 1692963"/>
              <a:gd name="connsiteX4" fmla="*/ 768179 w 5949758"/>
              <a:gd name="connsiteY4" fmla="*/ 561205 h 1692963"/>
              <a:gd name="connsiteX5" fmla="*/ 930104 w 5949758"/>
              <a:gd name="connsiteY5" fmla="*/ 546918 h 1692963"/>
              <a:gd name="connsiteX6" fmla="*/ 1220617 w 5949758"/>
              <a:gd name="connsiteY6" fmla="*/ 485005 h 1692963"/>
              <a:gd name="connsiteX7" fmla="*/ 1373017 w 5949758"/>
              <a:gd name="connsiteY7" fmla="*/ 432618 h 1692963"/>
              <a:gd name="connsiteX8" fmla="*/ 1677817 w 5949758"/>
              <a:gd name="connsiteY8" fmla="*/ 475480 h 1692963"/>
              <a:gd name="connsiteX9" fmla="*/ 2082629 w 5949758"/>
              <a:gd name="connsiteY9" fmla="*/ 413568 h 1692963"/>
              <a:gd name="connsiteX10" fmla="*/ 2492204 w 5949758"/>
              <a:gd name="connsiteY10" fmla="*/ 389755 h 1692963"/>
              <a:gd name="connsiteX11" fmla="*/ 2496967 w 5949758"/>
              <a:gd name="connsiteY11" fmla="*/ 485005 h 1692963"/>
              <a:gd name="connsiteX12" fmla="*/ 3139904 w 5949758"/>
              <a:gd name="connsiteY12" fmla="*/ 323080 h 1692963"/>
              <a:gd name="connsiteX13" fmla="*/ 3273254 w 5949758"/>
              <a:gd name="connsiteY13" fmla="*/ 304030 h 1692963"/>
              <a:gd name="connsiteX14" fmla="*/ 3801892 w 5949758"/>
              <a:gd name="connsiteY14" fmla="*/ 508818 h 1692963"/>
              <a:gd name="connsiteX15" fmla="*/ 4040017 w 5949758"/>
              <a:gd name="connsiteY15" fmla="*/ 580255 h 1692963"/>
              <a:gd name="connsiteX16" fmla="*/ 4235279 w 5949758"/>
              <a:gd name="connsiteY16" fmla="*/ 499293 h 1692963"/>
              <a:gd name="connsiteX17" fmla="*/ 4782967 w 5949758"/>
              <a:gd name="connsiteY17" fmla="*/ 756468 h 1692963"/>
              <a:gd name="connsiteX18" fmla="*/ 5016329 w 5949758"/>
              <a:gd name="connsiteY18" fmla="*/ 889818 h 1692963"/>
              <a:gd name="connsiteX19" fmla="*/ 5049667 w 5949758"/>
              <a:gd name="connsiteY19" fmla="*/ 1123180 h 1692963"/>
              <a:gd name="connsiteX20" fmla="*/ 5349704 w 5949758"/>
              <a:gd name="connsiteY20" fmla="*/ 1423218 h 1692963"/>
              <a:gd name="connsiteX21" fmla="*/ 5535442 w 5949758"/>
              <a:gd name="connsiteY21" fmla="*/ 1523230 h 1692963"/>
              <a:gd name="connsiteX22" fmla="*/ 5540204 w 5949758"/>
              <a:gd name="connsiteY22" fmla="*/ 1580380 h 1692963"/>
              <a:gd name="connsiteX23" fmla="*/ 5792617 w 5949758"/>
              <a:gd name="connsiteY23" fmla="*/ 1575618 h 1692963"/>
              <a:gd name="connsiteX24" fmla="*/ 5892629 w 5949758"/>
              <a:gd name="connsiteY24" fmla="*/ 1585143 h 1692963"/>
              <a:gd name="connsiteX25" fmla="*/ 5916442 w 5949758"/>
              <a:gd name="connsiteY25" fmla="*/ 89718 h 1692963"/>
              <a:gd name="connsiteX26" fmla="*/ 2404892 w 5949758"/>
              <a:gd name="connsiteY26" fmla="*/ 3993 h 1692963"/>
              <a:gd name="connsiteX27" fmla="*/ 280423 w 5949758"/>
              <a:gd name="connsiteY27" fmla="*/ 14470 h 1692963"/>
              <a:gd name="connsiteX28" fmla="*/ 10942 w 5949758"/>
              <a:gd name="connsiteY28" fmla="*/ 208780 h 1692963"/>
              <a:gd name="connsiteX0" fmla="*/ 10942 w 5956162"/>
              <a:gd name="connsiteY0" fmla="*/ 210003 h 1694186"/>
              <a:gd name="connsiteX1" fmla="*/ 153817 w 5956162"/>
              <a:gd name="connsiteY1" fmla="*/ 229053 h 1694186"/>
              <a:gd name="connsiteX2" fmla="*/ 544342 w 5956162"/>
              <a:gd name="connsiteY2" fmla="*/ 381453 h 1694186"/>
              <a:gd name="connsiteX3" fmla="*/ 558629 w 5956162"/>
              <a:gd name="connsiteY3" fmla="*/ 490991 h 1694186"/>
              <a:gd name="connsiteX4" fmla="*/ 768179 w 5956162"/>
              <a:gd name="connsiteY4" fmla="*/ 562428 h 1694186"/>
              <a:gd name="connsiteX5" fmla="*/ 930104 w 5956162"/>
              <a:gd name="connsiteY5" fmla="*/ 548141 h 1694186"/>
              <a:gd name="connsiteX6" fmla="*/ 1220617 w 5956162"/>
              <a:gd name="connsiteY6" fmla="*/ 486228 h 1694186"/>
              <a:gd name="connsiteX7" fmla="*/ 1373017 w 5956162"/>
              <a:gd name="connsiteY7" fmla="*/ 433841 h 1694186"/>
              <a:gd name="connsiteX8" fmla="*/ 1677817 w 5956162"/>
              <a:gd name="connsiteY8" fmla="*/ 476703 h 1694186"/>
              <a:gd name="connsiteX9" fmla="*/ 2082629 w 5956162"/>
              <a:gd name="connsiteY9" fmla="*/ 414791 h 1694186"/>
              <a:gd name="connsiteX10" fmla="*/ 2492204 w 5956162"/>
              <a:gd name="connsiteY10" fmla="*/ 390978 h 1694186"/>
              <a:gd name="connsiteX11" fmla="*/ 2496967 w 5956162"/>
              <a:gd name="connsiteY11" fmla="*/ 486228 h 1694186"/>
              <a:gd name="connsiteX12" fmla="*/ 3139904 w 5956162"/>
              <a:gd name="connsiteY12" fmla="*/ 324303 h 1694186"/>
              <a:gd name="connsiteX13" fmla="*/ 3273254 w 5956162"/>
              <a:gd name="connsiteY13" fmla="*/ 305253 h 1694186"/>
              <a:gd name="connsiteX14" fmla="*/ 3801892 w 5956162"/>
              <a:gd name="connsiteY14" fmla="*/ 510041 h 1694186"/>
              <a:gd name="connsiteX15" fmla="*/ 4040017 w 5956162"/>
              <a:gd name="connsiteY15" fmla="*/ 581478 h 1694186"/>
              <a:gd name="connsiteX16" fmla="*/ 4235279 w 5956162"/>
              <a:gd name="connsiteY16" fmla="*/ 500516 h 1694186"/>
              <a:gd name="connsiteX17" fmla="*/ 4782967 w 5956162"/>
              <a:gd name="connsiteY17" fmla="*/ 757691 h 1694186"/>
              <a:gd name="connsiteX18" fmla="*/ 5016329 w 5956162"/>
              <a:gd name="connsiteY18" fmla="*/ 891041 h 1694186"/>
              <a:gd name="connsiteX19" fmla="*/ 5049667 w 5956162"/>
              <a:gd name="connsiteY19" fmla="*/ 1124403 h 1694186"/>
              <a:gd name="connsiteX20" fmla="*/ 5349704 w 5956162"/>
              <a:gd name="connsiteY20" fmla="*/ 1424441 h 1694186"/>
              <a:gd name="connsiteX21" fmla="*/ 5535442 w 5956162"/>
              <a:gd name="connsiteY21" fmla="*/ 1524453 h 1694186"/>
              <a:gd name="connsiteX22" fmla="*/ 5540204 w 5956162"/>
              <a:gd name="connsiteY22" fmla="*/ 1581603 h 1694186"/>
              <a:gd name="connsiteX23" fmla="*/ 5792617 w 5956162"/>
              <a:gd name="connsiteY23" fmla="*/ 1576841 h 1694186"/>
              <a:gd name="connsiteX24" fmla="*/ 5892629 w 5956162"/>
              <a:gd name="connsiteY24" fmla="*/ 1586366 h 1694186"/>
              <a:gd name="connsiteX25" fmla="*/ 5916442 w 5956162"/>
              <a:gd name="connsiteY25" fmla="*/ 90941 h 1694186"/>
              <a:gd name="connsiteX26" fmla="*/ 2404892 w 5956162"/>
              <a:gd name="connsiteY26" fmla="*/ 5216 h 1694186"/>
              <a:gd name="connsiteX27" fmla="*/ 280423 w 5956162"/>
              <a:gd name="connsiteY27" fmla="*/ 15693 h 1694186"/>
              <a:gd name="connsiteX28" fmla="*/ 10942 w 5956162"/>
              <a:gd name="connsiteY28" fmla="*/ 210003 h 169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56162" h="1694186">
                <a:moveTo>
                  <a:pt x="10942" y="210003"/>
                </a:moveTo>
                <a:cubicBezTo>
                  <a:pt x="-10159" y="245563"/>
                  <a:pt x="64917" y="200478"/>
                  <a:pt x="153817" y="229053"/>
                </a:cubicBezTo>
                <a:cubicBezTo>
                  <a:pt x="242717" y="257628"/>
                  <a:pt x="476873" y="337797"/>
                  <a:pt x="544342" y="381453"/>
                </a:cubicBezTo>
                <a:cubicBezTo>
                  <a:pt x="611811" y="425109"/>
                  <a:pt x="521323" y="460829"/>
                  <a:pt x="558629" y="490991"/>
                </a:cubicBezTo>
                <a:cubicBezTo>
                  <a:pt x="595935" y="521153"/>
                  <a:pt x="706267" y="552903"/>
                  <a:pt x="768179" y="562428"/>
                </a:cubicBezTo>
                <a:cubicBezTo>
                  <a:pt x="830092" y="571953"/>
                  <a:pt x="854698" y="560841"/>
                  <a:pt x="930104" y="548141"/>
                </a:cubicBezTo>
                <a:cubicBezTo>
                  <a:pt x="1005510" y="535441"/>
                  <a:pt x="1146798" y="505278"/>
                  <a:pt x="1220617" y="486228"/>
                </a:cubicBezTo>
                <a:cubicBezTo>
                  <a:pt x="1294436" y="467178"/>
                  <a:pt x="1296817" y="435428"/>
                  <a:pt x="1373017" y="433841"/>
                </a:cubicBezTo>
                <a:cubicBezTo>
                  <a:pt x="1449217" y="432254"/>
                  <a:pt x="1559548" y="479878"/>
                  <a:pt x="1677817" y="476703"/>
                </a:cubicBezTo>
                <a:cubicBezTo>
                  <a:pt x="1796086" y="473528"/>
                  <a:pt x="1946898" y="429079"/>
                  <a:pt x="2082629" y="414791"/>
                </a:cubicBezTo>
                <a:cubicBezTo>
                  <a:pt x="2218360" y="400504"/>
                  <a:pt x="2423148" y="379072"/>
                  <a:pt x="2492204" y="390978"/>
                </a:cubicBezTo>
                <a:cubicBezTo>
                  <a:pt x="2561260" y="402884"/>
                  <a:pt x="2389017" y="497341"/>
                  <a:pt x="2496967" y="486228"/>
                </a:cubicBezTo>
                <a:cubicBezTo>
                  <a:pt x="2604917" y="475116"/>
                  <a:pt x="3010523" y="354465"/>
                  <a:pt x="3139904" y="324303"/>
                </a:cubicBezTo>
                <a:cubicBezTo>
                  <a:pt x="3269285" y="294141"/>
                  <a:pt x="3162923" y="274297"/>
                  <a:pt x="3273254" y="305253"/>
                </a:cubicBezTo>
                <a:cubicBezTo>
                  <a:pt x="3383585" y="336209"/>
                  <a:pt x="3674098" y="464004"/>
                  <a:pt x="3801892" y="510041"/>
                </a:cubicBezTo>
                <a:cubicBezTo>
                  <a:pt x="3929686" y="556078"/>
                  <a:pt x="3967786" y="583065"/>
                  <a:pt x="4040017" y="581478"/>
                </a:cubicBezTo>
                <a:cubicBezTo>
                  <a:pt x="4112248" y="579891"/>
                  <a:pt x="4111454" y="471147"/>
                  <a:pt x="4235279" y="500516"/>
                </a:cubicBezTo>
                <a:cubicBezTo>
                  <a:pt x="4359104" y="529885"/>
                  <a:pt x="4652792" y="692604"/>
                  <a:pt x="4782967" y="757691"/>
                </a:cubicBezTo>
                <a:cubicBezTo>
                  <a:pt x="4913142" y="822778"/>
                  <a:pt x="4971879" y="829922"/>
                  <a:pt x="5016329" y="891041"/>
                </a:cubicBezTo>
                <a:cubicBezTo>
                  <a:pt x="5060779" y="952160"/>
                  <a:pt x="4994105" y="1035503"/>
                  <a:pt x="5049667" y="1124403"/>
                </a:cubicBezTo>
                <a:cubicBezTo>
                  <a:pt x="5105230" y="1213303"/>
                  <a:pt x="5268742" y="1357766"/>
                  <a:pt x="5349704" y="1424441"/>
                </a:cubicBezTo>
                <a:cubicBezTo>
                  <a:pt x="5430667" y="1491116"/>
                  <a:pt x="5503692" y="1498259"/>
                  <a:pt x="5535442" y="1524453"/>
                </a:cubicBezTo>
                <a:cubicBezTo>
                  <a:pt x="5567192" y="1550647"/>
                  <a:pt x="5497342" y="1572872"/>
                  <a:pt x="5540204" y="1581603"/>
                </a:cubicBezTo>
                <a:cubicBezTo>
                  <a:pt x="5583066" y="1590334"/>
                  <a:pt x="5733880" y="1576047"/>
                  <a:pt x="5792617" y="1576841"/>
                </a:cubicBezTo>
                <a:cubicBezTo>
                  <a:pt x="5851354" y="1577635"/>
                  <a:pt x="5871992" y="1834016"/>
                  <a:pt x="5892629" y="1586366"/>
                </a:cubicBezTo>
                <a:cubicBezTo>
                  <a:pt x="5913266" y="1338716"/>
                  <a:pt x="6009158" y="255406"/>
                  <a:pt x="5916442" y="90941"/>
                </a:cubicBezTo>
                <a:cubicBezTo>
                  <a:pt x="5823726" y="-73524"/>
                  <a:pt x="3317114" y="43157"/>
                  <a:pt x="2404892" y="5216"/>
                </a:cubicBezTo>
                <a:cubicBezTo>
                  <a:pt x="1469178" y="20615"/>
                  <a:pt x="679415" y="-18438"/>
                  <a:pt x="280423" y="15693"/>
                </a:cubicBezTo>
                <a:cubicBezTo>
                  <a:pt x="-118569" y="49824"/>
                  <a:pt x="32043" y="174443"/>
                  <a:pt x="10942" y="2100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750934" y="1269767"/>
            <a:ext cx="7110479" cy="3573463"/>
          </a:xfrm>
          <a:custGeom>
            <a:avLst/>
            <a:gdLst>
              <a:gd name="connsiteX0" fmla="*/ 59532 w 6563519"/>
              <a:gd name="connsiteY0" fmla="*/ 1734343 h 3573462"/>
              <a:gd name="connsiteX1" fmla="*/ 7144 w 6563519"/>
              <a:gd name="connsiteY1" fmla="*/ 1639093 h 3573462"/>
              <a:gd name="connsiteX2" fmla="*/ 102394 w 6563519"/>
              <a:gd name="connsiteY2" fmla="*/ 1496218 h 3573462"/>
              <a:gd name="connsiteX3" fmla="*/ 97632 w 6563519"/>
              <a:gd name="connsiteY3" fmla="*/ 1391443 h 3573462"/>
              <a:gd name="connsiteX4" fmla="*/ 78582 w 6563519"/>
              <a:gd name="connsiteY4" fmla="*/ 1272381 h 3573462"/>
              <a:gd name="connsiteX5" fmla="*/ 126207 w 6563519"/>
              <a:gd name="connsiteY5" fmla="*/ 1181893 h 3573462"/>
              <a:gd name="connsiteX6" fmla="*/ 145257 w 6563519"/>
              <a:gd name="connsiteY6" fmla="*/ 1015206 h 3573462"/>
              <a:gd name="connsiteX7" fmla="*/ 197644 w 6563519"/>
              <a:gd name="connsiteY7" fmla="*/ 891381 h 3573462"/>
              <a:gd name="connsiteX8" fmla="*/ 292894 w 6563519"/>
              <a:gd name="connsiteY8" fmla="*/ 558006 h 3573462"/>
              <a:gd name="connsiteX9" fmla="*/ 292894 w 6563519"/>
              <a:gd name="connsiteY9" fmla="*/ 367506 h 3573462"/>
              <a:gd name="connsiteX10" fmla="*/ 440532 w 6563519"/>
              <a:gd name="connsiteY10" fmla="*/ 157956 h 3573462"/>
              <a:gd name="connsiteX11" fmla="*/ 607219 w 6563519"/>
              <a:gd name="connsiteY11" fmla="*/ 15081 h 3573462"/>
              <a:gd name="connsiteX12" fmla="*/ 869157 w 6563519"/>
              <a:gd name="connsiteY12" fmla="*/ 67468 h 3573462"/>
              <a:gd name="connsiteX13" fmla="*/ 1126332 w 6563519"/>
              <a:gd name="connsiteY13" fmla="*/ 177006 h 3573462"/>
              <a:gd name="connsiteX14" fmla="*/ 1207294 w 6563519"/>
              <a:gd name="connsiteY14" fmla="*/ 281781 h 3573462"/>
              <a:gd name="connsiteX15" fmla="*/ 1393032 w 6563519"/>
              <a:gd name="connsiteY15" fmla="*/ 362743 h 3573462"/>
              <a:gd name="connsiteX16" fmla="*/ 1559719 w 6563519"/>
              <a:gd name="connsiteY16" fmla="*/ 338931 h 3573462"/>
              <a:gd name="connsiteX17" fmla="*/ 1702594 w 6563519"/>
              <a:gd name="connsiteY17" fmla="*/ 310356 h 3573462"/>
              <a:gd name="connsiteX18" fmla="*/ 1993107 w 6563519"/>
              <a:gd name="connsiteY18" fmla="*/ 238918 h 3573462"/>
              <a:gd name="connsiteX19" fmla="*/ 2321719 w 6563519"/>
              <a:gd name="connsiteY19" fmla="*/ 277018 h 3573462"/>
              <a:gd name="connsiteX20" fmla="*/ 2993232 w 6563519"/>
              <a:gd name="connsiteY20" fmla="*/ 181768 h 3573462"/>
              <a:gd name="connsiteX21" fmla="*/ 3193257 w 6563519"/>
              <a:gd name="connsiteY21" fmla="*/ 229393 h 3573462"/>
              <a:gd name="connsiteX22" fmla="*/ 3626644 w 6563519"/>
              <a:gd name="connsiteY22" fmla="*/ 143668 h 3573462"/>
              <a:gd name="connsiteX23" fmla="*/ 3855244 w 6563519"/>
              <a:gd name="connsiteY23" fmla="*/ 105568 h 3573462"/>
              <a:gd name="connsiteX24" fmla="*/ 4150519 w 6563519"/>
              <a:gd name="connsiteY24" fmla="*/ 219868 h 3573462"/>
              <a:gd name="connsiteX25" fmla="*/ 4569619 w 6563519"/>
              <a:gd name="connsiteY25" fmla="*/ 357981 h 3573462"/>
              <a:gd name="connsiteX26" fmla="*/ 4836319 w 6563519"/>
              <a:gd name="connsiteY26" fmla="*/ 305593 h 3573462"/>
              <a:gd name="connsiteX27" fmla="*/ 5117307 w 6563519"/>
              <a:gd name="connsiteY27" fmla="*/ 424656 h 3573462"/>
              <a:gd name="connsiteX28" fmla="*/ 5584032 w 6563519"/>
              <a:gd name="connsiteY28" fmla="*/ 667543 h 3573462"/>
              <a:gd name="connsiteX29" fmla="*/ 5679282 w 6563519"/>
              <a:gd name="connsiteY29" fmla="*/ 934243 h 3573462"/>
              <a:gd name="connsiteX30" fmla="*/ 5931694 w 6563519"/>
              <a:gd name="connsiteY30" fmla="*/ 1205706 h 3573462"/>
              <a:gd name="connsiteX31" fmla="*/ 6146007 w 6563519"/>
              <a:gd name="connsiteY31" fmla="*/ 1324768 h 3573462"/>
              <a:gd name="connsiteX32" fmla="*/ 6169819 w 6563519"/>
              <a:gd name="connsiteY32" fmla="*/ 1367631 h 3573462"/>
              <a:gd name="connsiteX33" fmla="*/ 6493669 w 6563519"/>
              <a:gd name="connsiteY33" fmla="*/ 1391443 h 3573462"/>
              <a:gd name="connsiteX34" fmla="*/ 6517482 w 6563519"/>
              <a:gd name="connsiteY34" fmla="*/ 1720056 h 3573462"/>
              <a:gd name="connsiteX35" fmla="*/ 6560344 w 6563519"/>
              <a:gd name="connsiteY35" fmla="*/ 2039143 h 3573462"/>
              <a:gd name="connsiteX36" fmla="*/ 6498432 w 6563519"/>
              <a:gd name="connsiteY36" fmla="*/ 2105818 h 3573462"/>
              <a:gd name="connsiteX37" fmla="*/ 6336507 w 6563519"/>
              <a:gd name="connsiteY37" fmla="*/ 2043906 h 3573462"/>
              <a:gd name="connsiteX38" fmla="*/ 6160294 w 6563519"/>
              <a:gd name="connsiteY38" fmla="*/ 2082006 h 3573462"/>
              <a:gd name="connsiteX39" fmla="*/ 5931694 w 6563519"/>
              <a:gd name="connsiteY39" fmla="*/ 2043906 h 3573462"/>
              <a:gd name="connsiteX40" fmla="*/ 5703094 w 6563519"/>
              <a:gd name="connsiteY40" fmla="*/ 2167731 h 3573462"/>
              <a:gd name="connsiteX41" fmla="*/ 5617369 w 6563519"/>
              <a:gd name="connsiteY41" fmla="*/ 2291556 h 3573462"/>
              <a:gd name="connsiteX42" fmla="*/ 5431632 w 6563519"/>
              <a:gd name="connsiteY42" fmla="*/ 2415381 h 3573462"/>
              <a:gd name="connsiteX43" fmla="*/ 5193507 w 6563519"/>
              <a:gd name="connsiteY43" fmla="*/ 2524918 h 3573462"/>
              <a:gd name="connsiteX44" fmla="*/ 5055394 w 6563519"/>
              <a:gd name="connsiteY44" fmla="*/ 2601118 h 3573462"/>
              <a:gd name="connsiteX45" fmla="*/ 5060157 w 6563519"/>
              <a:gd name="connsiteY45" fmla="*/ 2815431 h 3573462"/>
              <a:gd name="connsiteX46" fmla="*/ 4893469 w 6563519"/>
              <a:gd name="connsiteY46" fmla="*/ 2872581 h 3573462"/>
              <a:gd name="connsiteX47" fmla="*/ 4698207 w 6563519"/>
              <a:gd name="connsiteY47" fmla="*/ 2867818 h 3573462"/>
              <a:gd name="connsiteX48" fmla="*/ 4731544 w 6563519"/>
              <a:gd name="connsiteY48" fmla="*/ 2996406 h 3573462"/>
              <a:gd name="connsiteX49" fmla="*/ 4760119 w 6563519"/>
              <a:gd name="connsiteY49" fmla="*/ 3053556 h 3573462"/>
              <a:gd name="connsiteX50" fmla="*/ 4736307 w 6563519"/>
              <a:gd name="connsiteY50" fmla="*/ 3077368 h 3573462"/>
              <a:gd name="connsiteX51" fmla="*/ 4512469 w 6563519"/>
              <a:gd name="connsiteY51" fmla="*/ 3077368 h 3573462"/>
              <a:gd name="connsiteX52" fmla="*/ 4383882 w 6563519"/>
              <a:gd name="connsiteY52" fmla="*/ 3091656 h 3573462"/>
              <a:gd name="connsiteX53" fmla="*/ 4255294 w 6563519"/>
              <a:gd name="connsiteY53" fmla="*/ 2982118 h 3573462"/>
              <a:gd name="connsiteX54" fmla="*/ 4160044 w 6563519"/>
              <a:gd name="connsiteY54" fmla="*/ 2958306 h 3573462"/>
              <a:gd name="connsiteX55" fmla="*/ 4036219 w 6563519"/>
              <a:gd name="connsiteY55" fmla="*/ 2963068 h 3573462"/>
              <a:gd name="connsiteX56" fmla="*/ 3893344 w 6563519"/>
              <a:gd name="connsiteY56" fmla="*/ 2858293 h 3573462"/>
              <a:gd name="connsiteX57" fmla="*/ 3812382 w 6563519"/>
              <a:gd name="connsiteY57" fmla="*/ 2863056 h 3573462"/>
              <a:gd name="connsiteX58" fmla="*/ 3640932 w 6563519"/>
              <a:gd name="connsiteY58" fmla="*/ 2796381 h 3573462"/>
              <a:gd name="connsiteX59" fmla="*/ 3531394 w 6563519"/>
              <a:gd name="connsiteY59" fmla="*/ 2763043 h 3573462"/>
              <a:gd name="connsiteX60" fmla="*/ 3407569 w 6563519"/>
              <a:gd name="connsiteY60" fmla="*/ 2801143 h 3573462"/>
              <a:gd name="connsiteX61" fmla="*/ 3264694 w 6563519"/>
              <a:gd name="connsiteY61" fmla="*/ 2743993 h 3573462"/>
              <a:gd name="connsiteX62" fmla="*/ 3159919 w 6563519"/>
              <a:gd name="connsiteY62" fmla="*/ 2815431 h 3573462"/>
              <a:gd name="connsiteX63" fmla="*/ 3188494 w 6563519"/>
              <a:gd name="connsiteY63" fmla="*/ 2901156 h 3573462"/>
              <a:gd name="connsiteX64" fmla="*/ 3017044 w 6563519"/>
              <a:gd name="connsiteY64" fmla="*/ 2934493 h 3573462"/>
              <a:gd name="connsiteX65" fmla="*/ 2926557 w 6563519"/>
              <a:gd name="connsiteY65" fmla="*/ 2958306 h 3573462"/>
              <a:gd name="connsiteX66" fmla="*/ 2912269 w 6563519"/>
              <a:gd name="connsiteY66" fmla="*/ 3067843 h 3573462"/>
              <a:gd name="connsiteX67" fmla="*/ 2759869 w 6563519"/>
              <a:gd name="connsiteY67" fmla="*/ 3148806 h 3573462"/>
              <a:gd name="connsiteX68" fmla="*/ 2636044 w 6563519"/>
              <a:gd name="connsiteY68" fmla="*/ 3196431 h 3573462"/>
              <a:gd name="connsiteX69" fmla="*/ 2531269 w 6563519"/>
              <a:gd name="connsiteY69" fmla="*/ 3305968 h 3573462"/>
              <a:gd name="connsiteX70" fmla="*/ 2402682 w 6563519"/>
              <a:gd name="connsiteY70" fmla="*/ 3358356 h 3573462"/>
              <a:gd name="connsiteX71" fmla="*/ 2336007 w 6563519"/>
              <a:gd name="connsiteY71" fmla="*/ 3425031 h 3573462"/>
              <a:gd name="connsiteX72" fmla="*/ 2212182 w 6563519"/>
              <a:gd name="connsiteY72" fmla="*/ 3525043 h 3573462"/>
              <a:gd name="connsiteX73" fmla="*/ 2126457 w 6563519"/>
              <a:gd name="connsiteY73" fmla="*/ 3567906 h 3573462"/>
              <a:gd name="connsiteX74" fmla="*/ 1988344 w 6563519"/>
              <a:gd name="connsiteY74" fmla="*/ 3558381 h 3573462"/>
              <a:gd name="connsiteX75" fmla="*/ 1859757 w 6563519"/>
              <a:gd name="connsiteY75" fmla="*/ 3482181 h 3573462"/>
              <a:gd name="connsiteX76" fmla="*/ 1612107 w 6563519"/>
              <a:gd name="connsiteY76" fmla="*/ 3158331 h 3573462"/>
              <a:gd name="connsiteX77" fmla="*/ 1307307 w 6563519"/>
              <a:gd name="connsiteY77" fmla="*/ 3105943 h 3573462"/>
              <a:gd name="connsiteX78" fmla="*/ 1283494 w 6563519"/>
              <a:gd name="connsiteY78" fmla="*/ 3072606 h 3573462"/>
              <a:gd name="connsiteX79" fmla="*/ 1302544 w 6563519"/>
              <a:gd name="connsiteY79" fmla="*/ 3053556 h 3573462"/>
              <a:gd name="connsiteX80" fmla="*/ 1235869 w 6563519"/>
              <a:gd name="connsiteY80" fmla="*/ 2686843 h 3573462"/>
              <a:gd name="connsiteX81" fmla="*/ 1145382 w 6563519"/>
              <a:gd name="connsiteY81" fmla="*/ 2743993 h 3573462"/>
              <a:gd name="connsiteX82" fmla="*/ 988219 w 6563519"/>
              <a:gd name="connsiteY82" fmla="*/ 2482056 h 3573462"/>
              <a:gd name="connsiteX83" fmla="*/ 931069 w 6563519"/>
              <a:gd name="connsiteY83" fmla="*/ 2420143 h 3573462"/>
              <a:gd name="connsiteX84" fmla="*/ 978694 w 6563519"/>
              <a:gd name="connsiteY84" fmla="*/ 2262981 h 3573462"/>
              <a:gd name="connsiteX85" fmla="*/ 897732 w 6563519"/>
              <a:gd name="connsiteY85" fmla="*/ 2086768 h 3573462"/>
              <a:gd name="connsiteX86" fmla="*/ 788194 w 6563519"/>
              <a:gd name="connsiteY86" fmla="*/ 2067718 h 3573462"/>
              <a:gd name="connsiteX87" fmla="*/ 697707 w 6563519"/>
              <a:gd name="connsiteY87" fmla="*/ 2062956 h 3573462"/>
              <a:gd name="connsiteX88" fmla="*/ 659607 w 6563519"/>
              <a:gd name="connsiteY88" fmla="*/ 2001043 h 3573462"/>
              <a:gd name="connsiteX89" fmla="*/ 621507 w 6563519"/>
              <a:gd name="connsiteY89" fmla="*/ 1934368 h 3573462"/>
              <a:gd name="connsiteX90" fmla="*/ 364332 w 6563519"/>
              <a:gd name="connsiteY90" fmla="*/ 1839118 h 3573462"/>
              <a:gd name="connsiteX91" fmla="*/ 197644 w 6563519"/>
              <a:gd name="connsiteY91" fmla="*/ 1824831 h 3573462"/>
              <a:gd name="connsiteX92" fmla="*/ 59532 w 6563519"/>
              <a:gd name="connsiteY92" fmla="*/ 1734343 h 357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563519" h="3573462">
                <a:moveTo>
                  <a:pt x="59532" y="1734343"/>
                </a:moveTo>
                <a:cubicBezTo>
                  <a:pt x="27782" y="1703387"/>
                  <a:pt x="0" y="1678780"/>
                  <a:pt x="7144" y="1639093"/>
                </a:cubicBezTo>
                <a:cubicBezTo>
                  <a:pt x="14288" y="1599406"/>
                  <a:pt x="87313" y="1537493"/>
                  <a:pt x="102394" y="1496218"/>
                </a:cubicBezTo>
                <a:cubicBezTo>
                  <a:pt x="117475" y="1454943"/>
                  <a:pt x="101601" y="1428749"/>
                  <a:pt x="97632" y="1391443"/>
                </a:cubicBezTo>
                <a:cubicBezTo>
                  <a:pt x="93663" y="1354137"/>
                  <a:pt x="73820" y="1307306"/>
                  <a:pt x="78582" y="1272381"/>
                </a:cubicBezTo>
                <a:cubicBezTo>
                  <a:pt x="83345" y="1237456"/>
                  <a:pt x="115095" y="1224755"/>
                  <a:pt x="126207" y="1181893"/>
                </a:cubicBezTo>
                <a:cubicBezTo>
                  <a:pt x="137319" y="1139031"/>
                  <a:pt x="133351" y="1063625"/>
                  <a:pt x="145257" y="1015206"/>
                </a:cubicBezTo>
                <a:cubicBezTo>
                  <a:pt x="157163" y="966787"/>
                  <a:pt x="173038" y="967581"/>
                  <a:pt x="197644" y="891381"/>
                </a:cubicBezTo>
                <a:cubicBezTo>
                  <a:pt x="222250" y="815181"/>
                  <a:pt x="277019" y="645318"/>
                  <a:pt x="292894" y="558006"/>
                </a:cubicBezTo>
                <a:cubicBezTo>
                  <a:pt x="308769" y="470694"/>
                  <a:pt x="268288" y="434181"/>
                  <a:pt x="292894" y="367506"/>
                </a:cubicBezTo>
                <a:cubicBezTo>
                  <a:pt x="317500" y="300831"/>
                  <a:pt x="388145" y="216693"/>
                  <a:pt x="440532" y="157956"/>
                </a:cubicBezTo>
                <a:cubicBezTo>
                  <a:pt x="492919" y="99219"/>
                  <a:pt x="535782" y="30162"/>
                  <a:pt x="607219" y="15081"/>
                </a:cubicBezTo>
                <a:cubicBezTo>
                  <a:pt x="678656" y="0"/>
                  <a:pt x="782638" y="40481"/>
                  <a:pt x="869157" y="67468"/>
                </a:cubicBezTo>
                <a:cubicBezTo>
                  <a:pt x="955676" y="94456"/>
                  <a:pt x="1069976" y="141287"/>
                  <a:pt x="1126332" y="177006"/>
                </a:cubicBezTo>
                <a:cubicBezTo>
                  <a:pt x="1182688" y="212725"/>
                  <a:pt x="1162844" y="250825"/>
                  <a:pt x="1207294" y="281781"/>
                </a:cubicBezTo>
                <a:cubicBezTo>
                  <a:pt x="1251744" y="312737"/>
                  <a:pt x="1334295" y="353218"/>
                  <a:pt x="1393032" y="362743"/>
                </a:cubicBezTo>
                <a:cubicBezTo>
                  <a:pt x="1451770" y="372268"/>
                  <a:pt x="1508125" y="347662"/>
                  <a:pt x="1559719" y="338931"/>
                </a:cubicBezTo>
                <a:cubicBezTo>
                  <a:pt x="1611313" y="330200"/>
                  <a:pt x="1630363" y="327025"/>
                  <a:pt x="1702594" y="310356"/>
                </a:cubicBezTo>
                <a:cubicBezTo>
                  <a:pt x="1774825" y="293687"/>
                  <a:pt x="1889920" y="244474"/>
                  <a:pt x="1993107" y="238918"/>
                </a:cubicBezTo>
                <a:cubicBezTo>
                  <a:pt x="2096294" y="233362"/>
                  <a:pt x="2155032" y="286543"/>
                  <a:pt x="2321719" y="277018"/>
                </a:cubicBezTo>
                <a:cubicBezTo>
                  <a:pt x="2488407" y="267493"/>
                  <a:pt x="2847976" y="189705"/>
                  <a:pt x="2993232" y="181768"/>
                </a:cubicBezTo>
                <a:cubicBezTo>
                  <a:pt x="3138488" y="173831"/>
                  <a:pt x="3087688" y="235743"/>
                  <a:pt x="3193257" y="229393"/>
                </a:cubicBezTo>
                <a:cubicBezTo>
                  <a:pt x="3298826" y="223043"/>
                  <a:pt x="3516313" y="164305"/>
                  <a:pt x="3626644" y="143668"/>
                </a:cubicBezTo>
                <a:cubicBezTo>
                  <a:pt x="3736975" y="123031"/>
                  <a:pt x="3767931" y="92868"/>
                  <a:pt x="3855244" y="105568"/>
                </a:cubicBezTo>
                <a:cubicBezTo>
                  <a:pt x="3942557" y="118268"/>
                  <a:pt x="4031457" y="177799"/>
                  <a:pt x="4150519" y="219868"/>
                </a:cubicBezTo>
                <a:cubicBezTo>
                  <a:pt x="4269581" y="261937"/>
                  <a:pt x="4455319" y="343693"/>
                  <a:pt x="4569619" y="357981"/>
                </a:cubicBezTo>
                <a:cubicBezTo>
                  <a:pt x="4683919" y="372269"/>
                  <a:pt x="4745038" y="294481"/>
                  <a:pt x="4836319" y="305593"/>
                </a:cubicBezTo>
                <a:cubicBezTo>
                  <a:pt x="4927600" y="316706"/>
                  <a:pt x="4992688" y="364331"/>
                  <a:pt x="5117307" y="424656"/>
                </a:cubicBezTo>
                <a:cubicBezTo>
                  <a:pt x="5241926" y="484981"/>
                  <a:pt x="5490370" y="582612"/>
                  <a:pt x="5584032" y="667543"/>
                </a:cubicBezTo>
                <a:cubicBezTo>
                  <a:pt x="5677694" y="752474"/>
                  <a:pt x="5621338" y="844549"/>
                  <a:pt x="5679282" y="934243"/>
                </a:cubicBezTo>
                <a:cubicBezTo>
                  <a:pt x="5737226" y="1023937"/>
                  <a:pt x="5853907" y="1140619"/>
                  <a:pt x="5931694" y="1205706"/>
                </a:cubicBezTo>
                <a:cubicBezTo>
                  <a:pt x="6009481" y="1270793"/>
                  <a:pt x="6106320" y="1297781"/>
                  <a:pt x="6146007" y="1324768"/>
                </a:cubicBezTo>
                <a:cubicBezTo>
                  <a:pt x="6185695" y="1351756"/>
                  <a:pt x="6111875" y="1356519"/>
                  <a:pt x="6169819" y="1367631"/>
                </a:cubicBezTo>
                <a:cubicBezTo>
                  <a:pt x="6227763" y="1378743"/>
                  <a:pt x="6435725" y="1332706"/>
                  <a:pt x="6493669" y="1391443"/>
                </a:cubicBezTo>
                <a:cubicBezTo>
                  <a:pt x="6551613" y="1450181"/>
                  <a:pt x="6506370" y="1612106"/>
                  <a:pt x="6517482" y="1720056"/>
                </a:cubicBezTo>
                <a:cubicBezTo>
                  <a:pt x="6528595" y="1828006"/>
                  <a:pt x="6563519" y="1974849"/>
                  <a:pt x="6560344" y="2039143"/>
                </a:cubicBezTo>
                <a:cubicBezTo>
                  <a:pt x="6557169" y="2103437"/>
                  <a:pt x="6535738" y="2105024"/>
                  <a:pt x="6498432" y="2105818"/>
                </a:cubicBezTo>
                <a:cubicBezTo>
                  <a:pt x="6461126" y="2106612"/>
                  <a:pt x="6392863" y="2047875"/>
                  <a:pt x="6336507" y="2043906"/>
                </a:cubicBezTo>
                <a:cubicBezTo>
                  <a:pt x="6280151" y="2039937"/>
                  <a:pt x="6227763" y="2082006"/>
                  <a:pt x="6160294" y="2082006"/>
                </a:cubicBezTo>
                <a:cubicBezTo>
                  <a:pt x="6092825" y="2082006"/>
                  <a:pt x="6007894" y="2029619"/>
                  <a:pt x="5931694" y="2043906"/>
                </a:cubicBezTo>
                <a:cubicBezTo>
                  <a:pt x="5855494" y="2058194"/>
                  <a:pt x="5755481" y="2126456"/>
                  <a:pt x="5703094" y="2167731"/>
                </a:cubicBezTo>
                <a:cubicBezTo>
                  <a:pt x="5650707" y="2209006"/>
                  <a:pt x="5662613" y="2250281"/>
                  <a:pt x="5617369" y="2291556"/>
                </a:cubicBezTo>
                <a:cubicBezTo>
                  <a:pt x="5572125" y="2332831"/>
                  <a:pt x="5502276" y="2376487"/>
                  <a:pt x="5431632" y="2415381"/>
                </a:cubicBezTo>
                <a:cubicBezTo>
                  <a:pt x="5360988" y="2454275"/>
                  <a:pt x="5256213" y="2493962"/>
                  <a:pt x="5193507" y="2524918"/>
                </a:cubicBezTo>
                <a:cubicBezTo>
                  <a:pt x="5130801" y="2555874"/>
                  <a:pt x="5077619" y="2552699"/>
                  <a:pt x="5055394" y="2601118"/>
                </a:cubicBezTo>
                <a:cubicBezTo>
                  <a:pt x="5033169" y="2649537"/>
                  <a:pt x="5087144" y="2770187"/>
                  <a:pt x="5060157" y="2815431"/>
                </a:cubicBezTo>
                <a:cubicBezTo>
                  <a:pt x="5033170" y="2860675"/>
                  <a:pt x="4953794" y="2863850"/>
                  <a:pt x="4893469" y="2872581"/>
                </a:cubicBezTo>
                <a:cubicBezTo>
                  <a:pt x="4833144" y="2881312"/>
                  <a:pt x="4725195" y="2847180"/>
                  <a:pt x="4698207" y="2867818"/>
                </a:cubicBezTo>
                <a:cubicBezTo>
                  <a:pt x="4671219" y="2888456"/>
                  <a:pt x="4721225" y="2965450"/>
                  <a:pt x="4731544" y="2996406"/>
                </a:cubicBezTo>
                <a:cubicBezTo>
                  <a:pt x="4741863" y="3027362"/>
                  <a:pt x="4759325" y="3040062"/>
                  <a:pt x="4760119" y="3053556"/>
                </a:cubicBezTo>
                <a:cubicBezTo>
                  <a:pt x="4760913" y="3067050"/>
                  <a:pt x="4777582" y="3073399"/>
                  <a:pt x="4736307" y="3077368"/>
                </a:cubicBezTo>
                <a:cubicBezTo>
                  <a:pt x="4695032" y="3081337"/>
                  <a:pt x="4571206" y="3074987"/>
                  <a:pt x="4512469" y="3077368"/>
                </a:cubicBezTo>
                <a:cubicBezTo>
                  <a:pt x="4453732" y="3079749"/>
                  <a:pt x="4426744" y="3107531"/>
                  <a:pt x="4383882" y="3091656"/>
                </a:cubicBezTo>
                <a:cubicBezTo>
                  <a:pt x="4341020" y="3075781"/>
                  <a:pt x="4292600" y="3004343"/>
                  <a:pt x="4255294" y="2982118"/>
                </a:cubicBezTo>
                <a:cubicBezTo>
                  <a:pt x="4217988" y="2959893"/>
                  <a:pt x="4196556" y="2961481"/>
                  <a:pt x="4160044" y="2958306"/>
                </a:cubicBezTo>
                <a:cubicBezTo>
                  <a:pt x="4123532" y="2955131"/>
                  <a:pt x="4080669" y="2979737"/>
                  <a:pt x="4036219" y="2963068"/>
                </a:cubicBezTo>
                <a:cubicBezTo>
                  <a:pt x="3991769" y="2946399"/>
                  <a:pt x="3930650" y="2874962"/>
                  <a:pt x="3893344" y="2858293"/>
                </a:cubicBezTo>
                <a:cubicBezTo>
                  <a:pt x="3856038" y="2841624"/>
                  <a:pt x="3854451" y="2873375"/>
                  <a:pt x="3812382" y="2863056"/>
                </a:cubicBezTo>
                <a:cubicBezTo>
                  <a:pt x="3770313" y="2852737"/>
                  <a:pt x="3687763" y="2813050"/>
                  <a:pt x="3640932" y="2796381"/>
                </a:cubicBezTo>
                <a:cubicBezTo>
                  <a:pt x="3594101" y="2779712"/>
                  <a:pt x="3570288" y="2762249"/>
                  <a:pt x="3531394" y="2763043"/>
                </a:cubicBezTo>
                <a:cubicBezTo>
                  <a:pt x="3492500" y="2763837"/>
                  <a:pt x="3452019" y="2804318"/>
                  <a:pt x="3407569" y="2801143"/>
                </a:cubicBezTo>
                <a:cubicBezTo>
                  <a:pt x="3363119" y="2797968"/>
                  <a:pt x="3305969" y="2741612"/>
                  <a:pt x="3264694" y="2743993"/>
                </a:cubicBezTo>
                <a:cubicBezTo>
                  <a:pt x="3223419" y="2746374"/>
                  <a:pt x="3172619" y="2789237"/>
                  <a:pt x="3159919" y="2815431"/>
                </a:cubicBezTo>
                <a:cubicBezTo>
                  <a:pt x="3147219" y="2841625"/>
                  <a:pt x="3212306" y="2881312"/>
                  <a:pt x="3188494" y="2901156"/>
                </a:cubicBezTo>
                <a:cubicBezTo>
                  <a:pt x="3164682" y="2921000"/>
                  <a:pt x="3060700" y="2924968"/>
                  <a:pt x="3017044" y="2934493"/>
                </a:cubicBezTo>
                <a:cubicBezTo>
                  <a:pt x="2973388" y="2944018"/>
                  <a:pt x="2944019" y="2936081"/>
                  <a:pt x="2926557" y="2958306"/>
                </a:cubicBezTo>
                <a:cubicBezTo>
                  <a:pt x="2909095" y="2980531"/>
                  <a:pt x="2940050" y="3036093"/>
                  <a:pt x="2912269" y="3067843"/>
                </a:cubicBezTo>
                <a:cubicBezTo>
                  <a:pt x="2884488" y="3099593"/>
                  <a:pt x="2805907" y="3127375"/>
                  <a:pt x="2759869" y="3148806"/>
                </a:cubicBezTo>
                <a:cubicBezTo>
                  <a:pt x="2713832" y="3170237"/>
                  <a:pt x="2674144" y="3170237"/>
                  <a:pt x="2636044" y="3196431"/>
                </a:cubicBezTo>
                <a:cubicBezTo>
                  <a:pt x="2597944" y="3222625"/>
                  <a:pt x="2570163" y="3278981"/>
                  <a:pt x="2531269" y="3305968"/>
                </a:cubicBezTo>
                <a:cubicBezTo>
                  <a:pt x="2492375" y="3332956"/>
                  <a:pt x="2435226" y="3338512"/>
                  <a:pt x="2402682" y="3358356"/>
                </a:cubicBezTo>
                <a:cubicBezTo>
                  <a:pt x="2370138" y="3378200"/>
                  <a:pt x="2367757" y="3397250"/>
                  <a:pt x="2336007" y="3425031"/>
                </a:cubicBezTo>
                <a:cubicBezTo>
                  <a:pt x="2304257" y="3452812"/>
                  <a:pt x="2247107" y="3501231"/>
                  <a:pt x="2212182" y="3525043"/>
                </a:cubicBezTo>
                <a:cubicBezTo>
                  <a:pt x="2177257" y="3548855"/>
                  <a:pt x="2163763" y="3562350"/>
                  <a:pt x="2126457" y="3567906"/>
                </a:cubicBezTo>
                <a:cubicBezTo>
                  <a:pt x="2089151" y="3573462"/>
                  <a:pt x="2032794" y="3572668"/>
                  <a:pt x="1988344" y="3558381"/>
                </a:cubicBezTo>
                <a:cubicBezTo>
                  <a:pt x="1943894" y="3544094"/>
                  <a:pt x="1922463" y="3548856"/>
                  <a:pt x="1859757" y="3482181"/>
                </a:cubicBezTo>
                <a:cubicBezTo>
                  <a:pt x="1797051" y="3415506"/>
                  <a:pt x="1704182" y="3221037"/>
                  <a:pt x="1612107" y="3158331"/>
                </a:cubicBezTo>
                <a:cubicBezTo>
                  <a:pt x="1520032" y="3095625"/>
                  <a:pt x="1362076" y="3120230"/>
                  <a:pt x="1307307" y="3105943"/>
                </a:cubicBezTo>
                <a:cubicBezTo>
                  <a:pt x="1252538" y="3091656"/>
                  <a:pt x="1284288" y="3081337"/>
                  <a:pt x="1283494" y="3072606"/>
                </a:cubicBezTo>
                <a:cubicBezTo>
                  <a:pt x="1282700" y="3063875"/>
                  <a:pt x="1310482" y="3117850"/>
                  <a:pt x="1302544" y="3053556"/>
                </a:cubicBezTo>
                <a:cubicBezTo>
                  <a:pt x="1294607" y="2989262"/>
                  <a:pt x="1262063" y="2738437"/>
                  <a:pt x="1235869" y="2686843"/>
                </a:cubicBezTo>
                <a:cubicBezTo>
                  <a:pt x="1209675" y="2635249"/>
                  <a:pt x="1186657" y="2778124"/>
                  <a:pt x="1145382" y="2743993"/>
                </a:cubicBezTo>
                <a:cubicBezTo>
                  <a:pt x="1104107" y="2709862"/>
                  <a:pt x="1023938" y="2536031"/>
                  <a:pt x="988219" y="2482056"/>
                </a:cubicBezTo>
                <a:cubicBezTo>
                  <a:pt x="952500" y="2428081"/>
                  <a:pt x="932656" y="2456655"/>
                  <a:pt x="931069" y="2420143"/>
                </a:cubicBezTo>
                <a:cubicBezTo>
                  <a:pt x="929482" y="2383631"/>
                  <a:pt x="984250" y="2318543"/>
                  <a:pt x="978694" y="2262981"/>
                </a:cubicBezTo>
                <a:cubicBezTo>
                  <a:pt x="973138" y="2207419"/>
                  <a:pt x="929482" y="2119312"/>
                  <a:pt x="897732" y="2086768"/>
                </a:cubicBezTo>
                <a:cubicBezTo>
                  <a:pt x="865982" y="2054224"/>
                  <a:pt x="821531" y="2071687"/>
                  <a:pt x="788194" y="2067718"/>
                </a:cubicBezTo>
                <a:cubicBezTo>
                  <a:pt x="754857" y="2063749"/>
                  <a:pt x="719138" y="2074069"/>
                  <a:pt x="697707" y="2062956"/>
                </a:cubicBezTo>
                <a:cubicBezTo>
                  <a:pt x="676276" y="2051843"/>
                  <a:pt x="672307" y="2022474"/>
                  <a:pt x="659607" y="2001043"/>
                </a:cubicBezTo>
                <a:cubicBezTo>
                  <a:pt x="646907" y="1979612"/>
                  <a:pt x="670719" y="1961355"/>
                  <a:pt x="621507" y="1934368"/>
                </a:cubicBezTo>
                <a:cubicBezTo>
                  <a:pt x="572295" y="1907381"/>
                  <a:pt x="434976" y="1857374"/>
                  <a:pt x="364332" y="1839118"/>
                </a:cubicBezTo>
                <a:cubicBezTo>
                  <a:pt x="293688" y="1820862"/>
                  <a:pt x="242094" y="1842293"/>
                  <a:pt x="197644" y="1824831"/>
                </a:cubicBezTo>
                <a:cubicBezTo>
                  <a:pt x="153194" y="1807369"/>
                  <a:pt x="91282" y="1765299"/>
                  <a:pt x="59532" y="173434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069445" y="2953321"/>
            <a:ext cx="2829026" cy="3268087"/>
          </a:xfrm>
          <a:custGeom>
            <a:avLst/>
            <a:gdLst>
              <a:gd name="connsiteX0" fmla="*/ 676275 w 2628900"/>
              <a:gd name="connsiteY0" fmla="*/ 116682 h 3283744"/>
              <a:gd name="connsiteX1" fmla="*/ 657225 w 2628900"/>
              <a:gd name="connsiteY1" fmla="*/ 16669 h 3283744"/>
              <a:gd name="connsiteX2" fmla="*/ 752475 w 2628900"/>
              <a:gd name="connsiteY2" fmla="*/ 16669 h 3283744"/>
              <a:gd name="connsiteX3" fmla="*/ 842962 w 2628900"/>
              <a:gd name="connsiteY3" fmla="*/ 107157 h 3283744"/>
              <a:gd name="connsiteX4" fmla="*/ 1004887 w 2628900"/>
              <a:gd name="connsiteY4" fmla="*/ 116682 h 3283744"/>
              <a:gd name="connsiteX5" fmla="*/ 1247775 w 2628900"/>
              <a:gd name="connsiteY5" fmla="*/ 211932 h 3283744"/>
              <a:gd name="connsiteX6" fmla="*/ 1304925 w 2628900"/>
              <a:gd name="connsiteY6" fmla="*/ 283369 h 3283744"/>
              <a:gd name="connsiteX7" fmla="*/ 1376362 w 2628900"/>
              <a:gd name="connsiteY7" fmla="*/ 326232 h 3283744"/>
              <a:gd name="connsiteX8" fmla="*/ 1509712 w 2628900"/>
              <a:gd name="connsiteY8" fmla="*/ 335757 h 3283744"/>
              <a:gd name="connsiteX9" fmla="*/ 1600200 w 2628900"/>
              <a:gd name="connsiteY9" fmla="*/ 507207 h 3283744"/>
              <a:gd name="connsiteX10" fmla="*/ 1576387 w 2628900"/>
              <a:gd name="connsiteY10" fmla="*/ 673894 h 3283744"/>
              <a:gd name="connsiteX11" fmla="*/ 1690687 w 2628900"/>
              <a:gd name="connsiteY11" fmla="*/ 850107 h 3283744"/>
              <a:gd name="connsiteX12" fmla="*/ 1771650 w 2628900"/>
              <a:gd name="connsiteY12" fmla="*/ 969169 h 3283744"/>
              <a:gd name="connsiteX13" fmla="*/ 1871662 w 2628900"/>
              <a:gd name="connsiteY13" fmla="*/ 959644 h 3283744"/>
              <a:gd name="connsiteX14" fmla="*/ 1924050 w 2628900"/>
              <a:gd name="connsiteY14" fmla="*/ 1273969 h 3283744"/>
              <a:gd name="connsiteX15" fmla="*/ 1933575 w 2628900"/>
              <a:gd name="connsiteY15" fmla="*/ 1354932 h 3283744"/>
              <a:gd name="connsiteX16" fmla="*/ 2185987 w 2628900"/>
              <a:gd name="connsiteY16" fmla="*/ 1393032 h 3283744"/>
              <a:gd name="connsiteX17" fmla="*/ 2319337 w 2628900"/>
              <a:gd name="connsiteY17" fmla="*/ 1540669 h 3283744"/>
              <a:gd name="connsiteX18" fmla="*/ 2447925 w 2628900"/>
              <a:gd name="connsiteY18" fmla="*/ 1726407 h 3283744"/>
              <a:gd name="connsiteX19" fmla="*/ 2552700 w 2628900"/>
              <a:gd name="connsiteY19" fmla="*/ 1788319 h 3283744"/>
              <a:gd name="connsiteX20" fmla="*/ 2571750 w 2628900"/>
              <a:gd name="connsiteY20" fmla="*/ 1974057 h 3283744"/>
              <a:gd name="connsiteX21" fmla="*/ 2624137 w 2628900"/>
              <a:gd name="connsiteY21" fmla="*/ 2093119 h 3283744"/>
              <a:gd name="connsiteX22" fmla="*/ 2543175 w 2628900"/>
              <a:gd name="connsiteY22" fmla="*/ 2212182 h 3283744"/>
              <a:gd name="connsiteX23" fmla="*/ 2481262 w 2628900"/>
              <a:gd name="connsiteY23" fmla="*/ 2278857 h 3283744"/>
              <a:gd name="connsiteX24" fmla="*/ 2328862 w 2628900"/>
              <a:gd name="connsiteY24" fmla="*/ 2264569 h 3283744"/>
              <a:gd name="connsiteX25" fmla="*/ 2247900 w 2628900"/>
              <a:gd name="connsiteY25" fmla="*/ 2359819 h 3283744"/>
              <a:gd name="connsiteX26" fmla="*/ 2281237 w 2628900"/>
              <a:gd name="connsiteY26" fmla="*/ 2483644 h 3283744"/>
              <a:gd name="connsiteX27" fmla="*/ 2290762 w 2628900"/>
              <a:gd name="connsiteY27" fmla="*/ 2645569 h 3283744"/>
              <a:gd name="connsiteX28" fmla="*/ 2381250 w 2628900"/>
              <a:gd name="connsiteY28" fmla="*/ 2740819 h 3283744"/>
              <a:gd name="connsiteX29" fmla="*/ 2300287 w 2628900"/>
              <a:gd name="connsiteY29" fmla="*/ 2812257 h 3283744"/>
              <a:gd name="connsiteX30" fmla="*/ 2228850 w 2628900"/>
              <a:gd name="connsiteY30" fmla="*/ 2788444 h 3283744"/>
              <a:gd name="connsiteX31" fmla="*/ 2171700 w 2628900"/>
              <a:gd name="connsiteY31" fmla="*/ 2826544 h 3283744"/>
              <a:gd name="connsiteX32" fmla="*/ 2128837 w 2628900"/>
              <a:gd name="connsiteY32" fmla="*/ 2807494 h 3283744"/>
              <a:gd name="connsiteX33" fmla="*/ 2100262 w 2628900"/>
              <a:gd name="connsiteY33" fmla="*/ 2921794 h 3283744"/>
              <a:gd name="connsiteX34" fmla="*/ 2038350 w 2628900"/>
              <a:gd name="connsiteY34" fmla="*/ 2959894 h 3283744"/>
              <a:gd name="connsiteX35" fmla="*/ 1862137 w 2628900"/>
              <a:gd name="connsiteY35" fmla="*/ 2912269 h 3283744"/>
              <a:gd name="connsiteX36" fmla="*/ 1824037 w 2628900"/>
              <a:gd name="connsiteY36" fmla="*/ 2926557 h 3283744"/>
              <a:gd name="connsiteX37" fmla="*/ 1638300 w 2628900"/>
              <a:gd name="connsiteY37" fmla="*/ 2917032 h 3283744"/>
              <a:gd name="connsiteX38" fmla="*/ 1562100 w 2628900"/>
              <a:gd name="connsiteY38" fmla="*/ 3007519 h 3283744"/>
              <a:gd name="connsiteX39" fmla="*/ 1481137 w 2628900"/>
              <a:gd name="connsiteY39" fmla="*/ 3083719 h 3283744"/>
              <a:gd name="connsiteX40" fmla="*/ 1381125 w 2628900"/>
              <a:gd name="connsiteY40" fmla="*/ 3126582 h 3283744"/>
              <a:gd name="connsiteX41" fmla="*/ 1223962 w 2628900"/>
              <a:gd name="connsiteY41" fmla="*/ 3088482 h 3283744"/>
              <a:gd name="connsiteX42" fmla="*/ 1123950 w 2628900"/>
              <a:gd name="connsiteY42" fmla="*/ 3150394 h 3283744"/>
              <a:gd name="connsiteX43" fmla="*/ 981075 w 2628900"/>
              <a:gd name="connsiteY43" fmla="*/ 3174207 h 3283744"/>
              <a:gd name="connsiteX44" fmla="*/ 809625 w 2628900"/>
              <a:gd name="connsiteY44" fmla="*/ 3088482 h 3283744"/>
              <a:gd name="connsiteX45" fmla="*/ 657225 w 2628900"/>
              <a:gd name="connsiteY45" fmla="*/ 3064669 h 3283744"/>
              <a:gd name="connsiteX46" fmla="*/ 509587 w 2628900"/>
              <a:gd name="connsiteY46" fmla="*/ 3131344 h 3283744"/>
              <a:gd name="connsiteX47" fmla="*/ 395287 w 2628900"/>
              <a:gd name="connsiteY47" fmla="*/ 3226594 h 3283744"/>
              <a:gd name="connsiteX48" fmla="*/ 261937 w 2628900"/>
              <a:gd name="connsiteY48" fmla="*/ 3269457 h 3283744"/>
              <a:gd name="connsiteX49" fmla="*/ 90487 w 2628900"/>
              <a:gd name="connsiteY49" fmla="*/ 3140869 h 3283744"/>
              <a:gd name="connsiteX50" fmla="*/ 23812 w 2628900"/>
              <a:gd name="connsiteY50" fmla="*/ 3017044 h 3283744"/>
              <a:gd name="connsiteX51" fmla="*/ 33337 w 2628900"/>
              <a:gd name="connsiteY51" fmla="*/ 2907507 h 3283744"/>
              <a:gd name="connsiteX52" fmla="*/ 19050 w 2628900"/>
              <a:gd name="connsiteY52" fmla="*/ 2788444 h 3283744"/>
              <a:gd name="connsiteX53" fmla="*/ 147637 w 2628900"/>
              <a:gd name="connsiteY53" fmla="*/ 2736057 h 3283744"/>
              <a:gd name="connsiteX54" fmla="*/ 304800 w 2628900"/>
              <a:gd name="connsiteY54" fmla="*/ 2678907 h 3283744"/>
              <a:gd name="connsiteX55" fmla="*/ 309562 w 2628900"/>
              <a:gd name="connsiteY55" fmla="*/ 2626519 h 3283744"/>
              <a:gd name="connsiteX56" fmla="*/ 223837 w 2628900"/>
              <a:gd name="connsiteY56" fmla="*/ 2545557 h 3283744"/>
              <a:gd name="connsiteX57" fmla="*/ 242887 w 2628900"/>
              <a:gd name="connsiteY57" fmla="*/ 2459832 h 3283744"/>
              <a:gd name="connsiteX58" fmla="*/ 285750 w 2628900"/>
              <a:gd name="connsiteY58" fmla="*/ 2374107 h 3283744"/>
              <a:gd name="connsiteX59" fmla="*/ 347662 w 2628900"/>
              <a:gd name="connsiteY59" fmla="*/ 2426494 h 3283744"/>
              <a:gd name="connsiteX60" fmla="*/ 457200 w 2628900"/>
              <a:gd name="connsiteY60" fmla="*/ 2397919 h 3283744"/>
              <a:gd name="connsiteX61" fmla="*/ 533400 w 2628900"/>
              <a:gd name="connsiteY61" fmla="*/ 2293144 h 3283744"/>
              <a:gd name="connsiteX62" fmla="*/ 404812 w 2628900"/>
              <a:gd name="connsiteY62" fmla="*/ 2183607 h 3283744"/>
              <a:gd name="connsiteX63" fmla="*/ 476250 w 2628900"/>
              <a:gd name="connsiteY63" fmla="*/ 2059782 h 3283744"/>
              <a:gd name="connsiteX64" fmla="*/ 600075 w 2628900"/>
              <a:gd name="connsiteY64" fmla="*/ 2021682 h 3283744"/>
              <a:gd name="connsiteX65" fmla="*/ 595312 w 2628900"/>
              <a:gd name="connsiteY65" fmla="*/ 1940719 h 3283744"/>
              <a:gd name="connsiteX66" fmla="*/ 671512 w 2628900"/>
              <a:gd name="connsiteY66" fmla="*/ 1902619 h 3283744"/>
              <a:gd name="connsiteX67" fmla="*/ 709612 w 2628900"/>
              <a:gd name="connsiteY67" fmla="*/ 1769269 h 3283744"/>
              <a:gd name="connsiteX68" fmla="*/ 619125 w 2628900"/>
              <a:gd name="connsiteY68" fmla="*/ 1678782 h 3283744"/>
              <a:gd name="connsiteX69" fmla="*/ 638175 w 2628900"/>
              <a:gd name="connsiteY69" fmla="*/ 1497807 h 3283744"/>
              <a:gd name="connsiteX70" fmla="*/ 557212 w 2628900"/>
              <a:gd name="connsiteY70" fmla="*/ 1497807 h 3283744"/>
              <a:gd name="connsiteX71" fmla="*/ 433387 w 2628900"/>
              <a:gd name="connsiteY71" fmla="*/ 1412082 h 3283744"/>
              <a:gd name="connsiteX72" fmla="*/ 442912 w 2628900"/>
              <a:gd name="connsiteY72" fmla="*/ 1316832 h 3283744"/>
              <a:gd name="connsiteX73" fmla="*/ 376237 w 2628900"/>
              <a:gd name="connsiteY73" fmla="*/ 1231107 h 3283744"/>
              <a:gd name="connsiteX74" fmla="*/ 552450 w 2628900"/>
              <a:gd name="connsiteY74" fmla="*/ 1154907 h 3283744"/>
              <a:gd name="connsiteX75" fmla="*/ 595312 w 2628900"/>
              <a:gd name="connsiteY75" fmla="*/ 983457 h 3283744"/>
              <a:gd name="connsiteX76" fmla="*/ 671512 w 2628900"/>
              <a:gd name="connsiteY76" fmla="*/ 835819 h 3283744"/>
              <a:gd name="connsiteX77" fmla="*/ 704850 w 2628900"/>
              <a:gd name="connsiteY77" fmla="*/ 673894 h 3283744"/>
              <a:gd name="connsiteX78" fmla="*/ 690562 w 2628900"/>
              <a:gd name="connsiteY78" fmla="*/ 550069 h 3283744"/>
              <a:gd name="connsiteX79" fmla="*/ 619125 w 2628900"/>
              <a:gd name="connsiteY79" fmla="*/ 359569 h 3283744"/>
              <a:gd name="connsiteX80" fmla="*/ 671512 w 2628900"/>
              <a:gd name="connsiteY80" fmla="*/ 283369 h 3283744"/>
              <a:gd name="connsiteX81" fmla="*/ 704850 w 2628900"/>
              <a:gd name="connsiteY81" fmla="*/ 183357 h 3283744"/>
              <a:gd name="connsiteX82" fmla="*/ 676275 w 2628900"/>
              <a:gd name="connsiteY82" fmla="*/ 116682 h 3283744"/>
              <a:gd name="connsiteX0" fmla="*/ 663198 w 2611409"/>
              <a:gd name="connsiteY0" fmla="*/ 111927 h 3268087"/>
              <a:gd name="connsiteX1" fmla="*/ 644148 w 2611409"/>
              <a:gd name="connsiteY1" fmla="*/ 11914 h 3268087"/>
              <a:gd name="connsiteX2" fmla="*/ 739398 w 2611409"/>
              <a:gd name="connsiteY2" fmla="*/ 11914 h 3268087"/>
              <a:gd name="connsiteX3" fmla="*/ 829885 w 2611409"/>
              <a:gd name="connsiteY3" fmla="*/ 102402 h 3268087"/>
              <a:gd name="connsiteX4" fmla="*/ 991810 w 2611409"/>
              <a:gd name="connsiteY4" fmla="*/ 111927 h 3268087"/>
              <a:gd name="connsiteX5" fmla="*/ 1234698 w 2611409"/>
              <a:gd name="connsiteY5" fmla="*/ 207177 h 3268087"/>
              <a:gd name="connsiteX6" fmla="*/ 1291848 w 2611409"/>
              <a:gd name="connsiteY6" fmla="*/ 278614 h 3268087"/>
              <a:gd name="connsiteX7" fmla="*/ 1363285 w 2611409"/>
              <a:gd name="connsiteY7" fmla="*/ 321477 h 3268087"/>
              <a:gd name="connsiteX8" fmla="*/ 1496635 w 2611409"/>
              <a:gd name="connsiteY8" fmla="*/ 331002 h 3268087"/>
              <a:gd name="connsiteX9" fmla="*/ 1587123 w 2611409"/>
              <a:gd name="connsiteY9" fmla="*/ 502452 h 3268087"/>
              <a:gd name="connsiteX10" fmla="*/ 1617285 w 2611409"/>
              <a:gd name="connsiteY10" fmla="*/ 606687 h 3268087"/>
              <a:gd name="connsiteX11" fmla="*/ 1563310 w 2611409"/>
              <a:gd name="connsiteY11" fmla="*/ 669139 h 3268087"/>
              <a:gd name="connsiteX12" fmla="*/ 1677610 w 2611409"/>
              <a:gd name="connsiteY12" fmla="*/ 845352 h 3268087"/>
              <a:gd name="connsiteX13" fmla="*/ 1758573 w 2611409"/>
              <a:gd name="connsiteY13" fmla="*/ 964414 h 3268087"/>
              <a:gd name="connsiteX14" fmla="*/ 1858585 w 2611409"/>
              <a:gd name="connsiteY14" fmla="*/ 954889 h 3268087"/>
              <a:gd name="connsiteX15" fmla="*/ 1910973 w 2611409"/>
              <a:gd name="connsiteY15" fmla="*/ 1269214 h 3268087"/>
              <a:gd name="connsiteX16" fmla="*/ 1920498 w 2611409"/>
              <a:gd name="connsiteY16" fmla="*/ 1350177 h 3268087"/>
              <a:gd name="connsiteX17" fmla="*/ 2172910 w 2611409"/>
              <a:gd name="connsiteY17" fmla="*/ 1388277 h 3268087"/>
              <a:gd name="connsiteX18" fmla="*/ 2306260 w 2611409"/>
              <a:gd name="connsiteY18" fmla="*/ 1535914 h 3268087"/>
              <a:gd name="connsiteX19" fmla="*/ 2434848 w 2611409"/>
              <a:gd name="connsiteY19" fmla="*/ 1721652 h 3268087"/>
              <a:gd name="connsiteX20" fmla="*/ 2539623 w 2611409"/>
              <a:gd name="connsiteY20" fmla="*/ 1783564 h 3268087"/>
              <a:gd name="connsiteX21" fmla="*/ 2558673 w 2611409"/>
              <a:gd name="connsiteY21" fmla="*/ 1969302 h 3268087"/>
              <a:gd name="connsiteX22" fmla="*/ 2611060 w 2611409"/>
              <a:gd name="connsiteY22" fmla="*/ 2088364 h 3268087"/>
              <a:gd name="connsiteX23" fmla="*/ 2530098 w 2611409"/>
              <a:gd name="connsiteY23" fmla="*/ 2207427 h 3268087"/>
              <a:gd name="connsiteX24" fmla="*/ 2468185 w 2611409"/>
              <a:gd name="connsiteY24" fmla="*/ 2274102 h 3268087"/>
              <a:gd name="connsiteX25" fmla="*/ 2315785 w 2611409"/>
              <a:gd name="connsiteY25" fmla="*/ 2259814 h 3268087"/>
              <a:gd name="connsiteX26" fmla="*/ 2234823 w 2611409"/>
              <a:gd name="connsiteY26" fmla="*/ 2355064 h 3268087"/>
              <a:gd name="connsiteX27" fmla="*/ 2268160 w 2611409"/>
              <a:gd name="connsiteY27" fmla="*/ 2478889 h 3268087"/>
              <a:gd name="connsiteX28" fmla="*/ 2277685 w 2611409"/>
              <a:gd name="connsiteY28" fmla="*/ 2640814 h 3268087"/>
              <a:gd name="connsiteX29" fmla="*/ 2368173 w 2611409"/>
              <a:gd name="connsiteY29" fmla="*/ 2736064 h 3268087"/>
              <a:gd name="connsiteX30" fmla="*/ 2287210 w 2611409"/>
              <a:gd name="connsiteY30" fmla="*/ 2807502 h 3268087"/>
              <a:gd name="connsiteX31" fmla="*/ 2215773 w 2611409"/>
              <a:gd name="connsiteY31" fmla="*/ 2783689 h 3268087"/>
              <a:gd name="connsiteX32" fmla="*/ 2158623 w 2611409"/>
              <a:gd name="connsiteY32" fmla="*/ 2821789 h 3268087"/>
              <a:gd name="connsiteX33" fmla="*/ 2115760 w 2611409"/>
              <a:gd name="connsiteY33" fmla="*/ 2802739 h 3268087"/>
              <a:gd name="connsiteX34" fmla="*/ 2087185 w 2611409"/>
              <a:gd name="connsiteY34" fmla="*/ 2917039 h 3268087"/>
              <a:gd name="connsiteX35" fmla="*/ 2025273 w 2611409"/>
              <a:gd name="connsiteY35" fmla="*/ 2955139 h 3268087"/>
              <a:gd name="connsiteX36" fmla="*/ 1849060 w 2611409"/>
              <a:gd name="connsiteY36" fmla="*/ 2907514 h 3268087"/>
              <a:gd name="connsiteX37" fmla="*/ 1810960 w 2611409"/>
              <a:gd name="connsiteY37" fmla="*/ 2921802 h 3268087"/>
              <a:gd name="connsiteX38" fmla="*/ 1625223 w 2611409"/>
              <a:gd name="connsiteY38" fmla="*/ 2912277 h 3268087"/>
              <a:gd name="connsiteX39" fmla="*/ 1549023 w 2611409"/>
              <a:gd name="connsiteY39" fmla="*/ 3002764 h 3268087"/>
              <a:gd name="connsiteX40" fmla="*/ 1468060 w 2611409"/>
              <a:gd name="connsiteY40" fmla="*/ 3078964 h 3268087"/>
              <a:gd name="connsiteX41" fmla="*/ 1368048 w 2611409"/>
              <a:gd name="connsiteY41" fmla="*/ 3121827 h 3268087"/>
              <a:gd name="connsiteX42" fmla="*/ 1210885 w 2611409"/>
              <a:gd name="connsiteY42" fmla="*/ 3083727 h 3268087"/>
              <a:gd name="connsiteX43" fmla="*/ 1110873 w 2611409"/>
              <a:gd name="connsiteY43" fmla="*/ 3145639 h 3268087"/>
              <a:gd name="connsiteX44" fmla="*/ 967998 w 2611409"/>
              <a:gd name="connsiteY44" fmla="*/ 3169452 h 3268087"/>
              <a:gd name="connsiteX45" fmla="*/ 796548 w 2611409"/>
              <a:gd name="connsiteY45" fmla="*/ 3083727 h 3268087"/>
              <a:gd name="connsiteX46" fmla="*/ 644148 w 2611409"/>
              <a:gd name="connsiteY46" fmla="*/ 3059914 h 3268087"/>
              <a:gd name="connsiteX47" fmla="*/ 496510 w 2611409"/>
              <a:gd name="connsiteY47" fmla="*/ 3126589 h 3268087"/>
              <a:gd name="connsiteX48" fmla="*/ 382210 w 2611409"/>
              <a:gd name="connsiteY48" fmla="*/ 3221839 h 3268087"/>
              <a:gd name="connsiteX49" fmla="*/ 248860 w 2611409"/>
              <a:gd name="connsiteY49" fmla="*/ 3264702 h 3268087"/>
              <a:gd name="connsiteX50" fmla="*/ 77410 w 2611409"/>
              <a:gd name="connsiteY50" fmla="*/ 3136114 h 3268087"/>
              <a:gd name="connsiteX51" fmla="*/ 10735 w 2611409"/>
              <a:gd name="connsiteY51" fmla="*/ 3012289 h 3268087"/>
              <a:gd name="connsiteX52" fmla="*/ 20260 w 2611409"/>
              <a:gd name="connsiteY52" fmla="*/ 2902752 h 3268087"/>
              <a:gd name="connsiteX53" fmla="*/ 5973 w 2611409"/>
              <a:gd name="connsiteY53" fmla="*/ 2783689 h 3268087"/>
              <a:gd name="connsiteX54" fmla="*/ 134560 w 2611409"/>
              <a:gd name="connsiteY54" fmla="*/ 2731302 h 3268087"/>
              <a:gd name="connsiteX55" fmla="*/ 291723 w 2611409"/>
              <a:gd name="connsiteY55" fmla="*/ 2674152 h 3268087"/>
              <a:gd name="connsiteX56" fmla="*/ 296485 w 2611409"/>
              <a:gd name="connsiteY56" fmla="*/ 2621764 h 3268087"/>
              <a:gd name="connsiteX57" fmla="*/ 210760 w 2611409"/>
              <a:gd name="connsiteY57" fmla="*/ 2540802 h 3268087"/>
              <a:gd name="connsiteX58" fmla="*/ 229810 w 2611409"/>
              <a:gd name="connsiteY58" fmla="*/ 2455077 h 3268087"/>
              <a:gd name="connsiteX59" fmla="*/ 272673 w 2611409"/>
              <a:gd name="connsiteY59" fmla="*/ 2369352 h 3268087"/>
              <a:gd name="connsiteX60" fmla="*/ 334585 w 2611409"/>
              <a:gd name="connsiteY60" fmla="*/ 2421739 h 3268087"/>
              <a:gd name="connsiteX61" fmla="*/ 444123 w 2611409"/>
              <a:gd name="connsiteY61" fmla="*/ 2393164 h 3268087"/>
              <a:gd name="connsiteX62" fmla="*/ 520323 w 2611409"/>
              <a:gd name="connsiteY62" fmla="*/ 2288389 h 3268087"/>
              <a:gd name="connsiteX63" fmla="*/ 391735 w 2611409"/>
              <a:gd name="connsiteY63" fmla="*/ 2178852 h 3268087"/>
              <a:gd name="connsiteX64" fmla="*/ 463173 w 2611409"/>
              <a:gd name="connsiteY64" fmla="*/ 2055027 h 3268087"/>
              <a:gd name="connsiteX65" fmla="*/ 586998 w 2611409"/>
              <a:gd name="connsiteY65" fmla="*/ 2016927 h 3268087"/>
              <a:gd name="connsiteX66" fmla="*/ 582235 w 2611409"/>
              <a:gd name="connsiteY66" fmla="*/ 1935964 h 3268087"/>
              <a:gd name="connsiteX67" fmla="*/ 658435 w 2611409"/>
              <a:gd name="connsiteY67" fmla="*/ 1897864 h 3268087"/>
              <a:gd name="connsiteX68" fmla="*/ 696535 w 2611409"/>
              <a:gd name="connsiteY68" fmla="*/ 1764514 h 3268087"/>
              <a:gd name="connsiteX69" fmla="*/ 606048 w 2611409"/>
              <a:gd name="connsiteY69" fmla="*/ 1674027 h 3268087"/>
              <a:gd name="connsiteX70" fmla="*/ 625098 w 2611409"/>
              <a:gd name="connsiteY70" fmla="*/ 1493052 h 3268087"/>
              <a:gd name="connsiteX71" fmla="*/ 544135 w 2611409"/>
              <a:gd name="connsiteY71" fmla="*/ 1493052 h 3268087"/>
              <a:gd name="connsiteX72" fmla="*/ 420310 w 2611409"/>
              <a:gd name="connsiteY72" fmla="*/ 1407327 h 3268087"/>
              <a:gd name="connsiteX73" fmla="*/ 429835 w 2611409"/>
              <a:gd name="connsiteY73" fmla="*/ 1312077 h 3268087"/>
              <a:gd name="connsiteX74" fmla="*/ 363160 w 2611409"/>
              <a:gd name="connsiteY74" fmla="*/ 1226352 h 3268087"/>
              <a:gd name="connsiteX75" fmla="*/ 539373 w 2611409"/>
              <a:gd name="connsiteY75" fmla="*/ 1150152 h 3268087"/>
              <a:gd name="connsiteX76" fmla="*/ 582235 w 2611409"/>
              <a:gd name="connsiteY76" fmla="*/ 978702 h 3268087"/>
              <a:gd name="connsiteX77" fmla="*/ 658435 w 2611409"/>
              <a:gd name="connsiteY77" fmla="*/ 831064 h 3268087"/>
              <a:gd name="connsiteX78" fmla="*/ 691773 w 2611409"/>
              <a:gd name="connsiteY78" fmla="*/ 669139 h 3268087"/>
              <a:gd name="connsiteX79" fmla="*/ 677485 w 2611409"/>
              <a:gd name="connsiteY79" fmla="*/ 545314 h 3268087"/>
              <a:gd name="connsiteX80" fmla="*/ 606048 w 2611409"/>
              <a:gd name="connsiteY80" fmla="*/ 354814 h 3268087"/>
              <a:gd name="connsiteX81" fmla="*/ 658435 w 2611409"/>
              <a:gd name="connsiteY81" fmla="*/ 278614 h 3268087"/>
              <a:gd name="connsiteX82" fmla="*/ 691773 w 2611409"/>
              <a:gd name="connsiteY82" fmla="*/ 178602 h 3268087"/>
              <a:gd name="connsiteX83" fmla="*/ 663198 w 2611409"/>
              <a:gd name="connsiteY83" fmla="*/ 111927 h 3268087"/>
              <a:gd name="connsiteX0" fmla="*/ 663198 w 2611409"/>
              <a:gd name="connsiteY0" fmla="*/ 111927 h 3268087"/>
              <a:gd name="connsiteX1" fmla="*/ 644148 w 2611409"/>
              <a:gd name="connsiteY1" fmla="*/ 11914 h 3268087"/>
              <a:gd name="connsiteX2" fmla="*/ 739398 w 2611409"/>
              <a:gd name="connsiteY2" fmla="*/ 11914 h 3268087"/>
              <a:gd name="connsiteX3" fmla="*/ 829885 w 2611409"/>
              <a:gd name="connsiteY3" fmla="*/ 102402 h 3268087"/>
              <a:gd name="connsiteX4" fmla="*/ 991810 w 2611409"/>
              <a:gd name="connsiteY4" fmla="*/ 111927 h 3268087"/>
              <a:gd name="connsiteX5" fmla="*/ 1234698 w 2611409"/>
              <a:gd name="connsiteY5" fmla="*/ 207177 h 3268087"/>
              <a:gd name="connsiteX6" fmla="*/ 1291848 w 2611409"/>
              <a:gd name="connsiteY6" fmla="*/ 278614 h 3268087"/>
              <a:gd name="connsiteX7" fmla="*/ 1363285 w 2611409"/>
              <a:gd name="connsiteY7" fmla="*/ 321477 h 3268087"/>
              <a:gd name="connsiteX8" fmla="*/ 1496635 w 2611409"/>
              <a:gd name="connsiteY8" fmla="*/ 331002 h 3268087"/>
              <a:gd name="connsiteX9" fmla="*/ 1587123 w 2611409"/>
              <a:gd name="connsiteY9" fmla="*/ 502452 h 3268087"/>
              <a:gd name="connsiteX10" fmla="*/ 1617285 w 2611409"/>
              <a:gd name="connsiteY10" fmla="*/ 606687 h 3268087"/>
              <a:gd name="connsiteX11" fmla="*/ 1587123 w 2611409"/>
              <a:gd name="connsiteY11" fmla="*/ 678664 h 3268087"/>
              <a:gd name="connsiteX12" fmla="*/ 1677610 w 2611409"/>
              <a:gd name="connsiteY12" fmla="*/ 845352 h 3268087"/>
              <a:gd name="connsiteX13" fmla="*/ 1758573 w 2611409"/>
              <a:gd name="connsiteY13" fmla="*/ 964414 h 3268087"/>
              <a:gd name="connsiteX14" fmla="*/ 1858585 w 2611409"/>
              <a:gd name="connsiteY14" fmla="*/ 954889 h 3268087"/>
              <a:gd name="connsiteX15" fmla="*/ 1910973 w 2611409"/>
              <a:gd name="connsiteY15" fmla="*/ 1269214 h 3268087"/>
              <a:gd name="connsiteX16" fmla="*/ 1920498 w 2611409"/>
              <a:gd name="connsiteY16" fmla="*/ 1350177 h 3268087"/>
              <a:gd name="connsiteX17" fmla="*/ 2172910 w 2611409"/>
              <a:gd name="connsiteY17" fmla="*/ 1388277 h 3268087"/>
              <a:gd name="connsiteX18" fmla="*/ 2306260 w 2611409"/>
              <a:gd name="connsiteY18" fmla="*/ 1535914 h 3268087"/>
              <a:gd name="connsiteX19" fmla="*/ 2434848 w 2611409"/>
              <a:gd name="connsiteY19" fmla="*/ 1721652 h 3268087"/>
              <a:gd name="connsiteX20" fmla="*/ 2539623 w 2611409"/>
              <a:gd name="connsiteY20" fmla="*/ 1783564 h 3268087"/>
              <a:gd name="connsiteX21" fmla="*/ 2558673 w 2611409"/>
              <a:gd name="connsiteY21" fmla="*/ 1969302 h 3268087"/>
              <a:gd name="connsiteX22" fmla="*/ 2611060 w 2611409"/>
              <a:gd name="connsiteY22" fmla="*/ 2088364 h 3268087"/>
              <a:gd name="connsiteX23" fmla="*/ 2530098 w 2611409"/>
              <a:gd name="connsiteY23" fmla="*/ 2207427 h 3268087"/>
              <a:gd name="connsiteX24" fmla="*/ 2468185 w 2611409"/>
              <a:gd name="connsiteY24" fmla="*/ 2274102 h 3268087"/>
              <a:gd name="connsiteX25" fmla="*/ 2315785 w 2611409"/>
              <a:gd name="connsiteY25" fmla="*/ 2259814 h 3268087"/>
              <a:gd name="connsiteX26" fmla="*/ 2234823 w 2611409"/>
              <a:gd name="connsiteY26" fmla="*/ 2355064 h 3268087"/>
              <a:gd name="connsiteX27" fmla="*/ 2268160 w 2611409"/>
              <a:gd name="connsiteY27" fmla="*/ 2478889 h 3268087"/>
              <a:gd name="connsiteX28" fmla="*/ 2277685 w 2611409"/>
              <a:gd name="connsiteY28" fmla="*/ 2640814 h 3268087"/>
              <a:gd name="connsiteX29" fmla="*/ 2368173 w 2611409"/>
              <a:gd name="connsiteY29" fmla="*/ 2736064 h 3268087"/>
              <a:gd name="connsiteX30" fmla="*/ 2287210 w 2611409"/>
              <a:gd name="connsiteY30" fmla="*/ 2807502 h 3268087"/>
              <a:gd name="connsiteX31" fmla="*/ 2215773 w 2611409"/>
              <a:gd name="connsiteY31" fmla="*/ 2783689 h 3268087"/>
              <a:gd name="connsiteX32" fmla="*/ 2158623 w 2611409"/>
              <a:gd name="connsiteY32" fmla="*/ 2821789 h 3268087"/>
              <a:gd name="connsiteX33" fmla="*/ 2115760 w 2611409"/>
              <a:gd name="connsiteY33" fmla="*/ 2802739 h 3268087"/>
              <a:gd name="connsiteX34" fmla="*/ 2087185 w 2611409"/>
              <a:gd name="connsiteY34" fmla="*/ 2917039 h 3268087"/>
              <a:gd name="connsiteX35" fmla="*/ 2025273 w 2611409"/>
              <a:gd name="connsiteY35" fmla="*/ 2955139 h 3268087"/>
              <a:gd name="connsiteX36" fmla="*/ 1849060 w 2611409"/>
              <a:gd name="connsiteY36" fmla="*/ 2907514 h 3268087"/>
              <a:gd name="connsiteX37" fmla="*/ 1810960 w 2611409"/>
              <a:gd name="connsiteY37" fmla="*/ 2921802 h 3268087"/>
              <a:gd name="connsiteX38" fmla="*/ 1625223 w 2611409"/>
              <a:gd name="connsiteY38" fmla="*/ 2912277 h 3268087"/>
              <a:gd name="connsiteX39" fmla="*/ 1549023 w 2611409"/>
              <a:gd name="connsiteY39" fmla="*/ 3002764 h 3268087"/>
              <a:gd name="connsiteX40" fmla="*/ 1468060 w 2611409"/>
              <a:gd name="connsiteY40" fmla="*/ 3078964 h 3268087"/>
              <a:gd name="connsiteX41" fmla="*/ 1368048 w 2611409"/>
              <a:gd name="connsiteY41" fmla="*/ 3121827 h 3268087"/>
              <a:gd name="connsiteX42" fmla="*/ 1210885 w 2611409"/>
              <a:gd name="connsiteY42" fmla="*/ 3083727 h 3268087"/>
              <a:gd name="connsiteX43" fmla="*/ 1110873 w 2611409"/>
              <a:gd name="connsiteY43" fmla="*/ 3145639 h 3268087"/>
              <a:gd name="connsiteX44" fmla="*/ 967998 w 2611409"/>
              <a:gd name="connsiteY44" fmla="*/ 3169452 h 3268087"/>
              <a:gd name="connsiteX45" fmla="*/ 796548 w 2611409"/>
              <a:gd name="connsiteY45" fmla="*/ 3083727 h 3268087"/>
              <a:gd name="connsiteX46" fmla="*/ 644148 w 2611409"/>
              <a:gd name="connsiteY46" fmla="*/ 3059914 h 3268087"/>
              <a:gd name="connsiteX47" fmla="*/ 496510 w 2611409"/>
              <a:gd name="connsiteY47" fmla="*/ 3126589 h 3268087"/>
              <a:gd name="connsiteX48" fmla="*/ 382210 w 2611409"/>
              <a:gd name="connsiteY48" fmla="*/ 3221839 h 3268087"/>
              <a:gd name="connsiteX49" fmla="*/ 248860 w 2611409"/>
              <a:gd name="connsiteY49" fmla="*/ 3264702 h 3268087"/>
              <a:gd name="connsiteX50" fmla="*/ 77410 w 2611409"/>
              <a:gd name="connsiteY50" fmla="*/ 3136114 h 3268087"/>
              <a:gd name="connsiteX51" fmla="*/ 10735 w 2611409"/>
              <a:gd name="connsiteY51" fmla="*/ 3012289 h 3268087"/>
              <a:gd name="connsiteX52" fmla="*/ 20260 w 2611409"/>
              <a:gd name="connsiteY52" fmla="*/ 2902752 h 3268087"/>
              <a:gd name="connsiteX53" fmla="*/ 5973 w 2611409"/>
              <a:gd name="connsiteY53" fmla="*/ 2783689 h 3268087"/>
              <a:gd name="connsiteX54" fmla="*/ 134560 w 2611409"/>
              <a:gd name="connsiteY54" fmla="*/ 2731302 h 3268087"/>
              <a:gd name="connsiteX55" fmla="*/ 291723 w 2611409"/>
              <a:gd name="connsiteY55" fmla="*/ 2674152 h 3268087"/>
              <a:gd name="connsiteX56" fmla="*/ 296485 w 2611409"/>
              <a:gd name="connsiteY56" fmla="*/ 2621764 h 3268087"/>
              <a:gd name="connsiteX57" fmla="*/ 210760 w 2611409"/>
              <a:gd name="connsiteY57" fmla="*/ 2540802 h 3268087"/>
              <a:gd name="connsiteX58" fmla="*/ 229810 w 2611409"/>
              <a:gd name="connsiteY58" fmla="*/ 2455077 h 3268087"/>
              <a:gd name="connsiteX59" fmla="*/ 272673 w 2611409"/>
              <a:gd name="connsiteY59" fmla="*/ 2369352 h 3268087"/>
              <a:gd name="connsiteX60" fmla="*/ 334585 w 2611409"/>
              <a:gd name="connsiteY60" fmla="*/ 2421739 h 3268087"/>
              <a:gd name="connsiteX61" fmla="*/ 444123 w 2611409"/>
              <a:gd name="connsiteY61" fmla="*/ 2393164 h 3268087"/>
              <a:gd name="connsiteX62" fmla="*/ 520323 w 2611409"/>
              <a:gd name="connsiteY62" fmla="*/ 2288389 h 3268087"/>
              <a:gd name="connsiteX63" fmla="*/ 391735 w 2611409"/>
              <a:gd name="connsiteY63" fmla="*/ 2178852 h 3268087"/>
              <a:gd name="connsiteX64" fmla="*/ 463173 w 2611409"/>
              <a:gd name="connsiteY64" fmla="*/ 2055027 h 3268087"/>
              <a:gd name="connsiteX65" fmla="*/ 586998 w 2611409"/>
              <a:gd name="connsiteY65" fmla="*/ 2016927 h 3268087"/>
              <a:gd name="connsiteX66" fmla="*/ 582235 w 2611409"/>
              <a:gd name="connsiteY66" fmla="*/ 1935964 h 3268087"/>
              <a:gd name="connsiteX67" fmla="*/ 658435 w 2611409"/>
              <a:gd name="connsiteY67" fmla="*/ 1897864 h 3268087"/>
              <a:gd name="connsiteX68" fmla="*/ 696535 w 2611409"/>
              <a:gd name="connsiteY68" fmla="*/ 1764514 h 3268087"/>
              <a:gd name="connsiteX69" fmla="*/ 606048 w 2611409"/>
              <a:gd name="connsiteY69" fmla="*/ 1674027 h 3268087"/>
              <a:gd name="connsiteX70" fmla="*/ 625098 w 2611409"/>
              <a:gd name="connsiteY70" fmla="*/ 1493052 h 3268087"/>
              <a:gd name="connsiteX71" fmla="*/ 544135 w 2611409"/>
              <a:gd name="connsiteY71" fmla="*/ 1493052 h 3268087"/>
              <a:gd name="connsiteX72" fmla="*/ 420310 w 2611409"/>
              <a:gd name="connsiteY72" fmla="*/ 1407327 h 3268087"/>
              <a:gd name="connsiteX73" fmla="*/ 429835 w 2611409"/>
              <a:gd name="connsiteY73" fmla="*/ 1312077 h 3268087"/>
              <a:gd name="connsiteX74" fmla="*/ 363160 w 2611409"/>
              <a:gd name="connsiteY74" fmla="*/ 1226352 h 3268087"/>
              <a:gd name="connsiteX75" fmla="*/ 539373 w 2611409"/>
              <a:gd name="connsiteY75" fmla="*/ 1150152 h 3268087"/>
              <a:gd name="connsiteX76" fmla="*/ 582235 w 2611409"/>
              <a:gd name="connsiteY76" fmla="*/ 978702 h 3268087"/>
              <a:gd name="connsiteX77" fmla="*/ 658435 w 2611409"/>
              <a:gd name="connsiteY77" fmla="*/ 831064 h 3268087"/>
              <a:gd name="connsiteX78" fmla="*/ 691773 w 2611409"/>
              <a:gd name="connsiteY78" fmla="*/ 669139 h 3268087"/>
              <a:gd name="connsiteX79" fmla="*/ 677485 w 2611409"/>
              <a:gd name="connsiteY79" fmla="*/ 545314 h 3268087"/>
              <a:gd name="connsiteX80" fmla="*/ 606048 w 2611409"/>
              <a:gd name="connsiteY80" fmla="*/ 354814 h 3268087"/>
              <a:gd name="connsiteX81" fmla="*/ 658435 w 2611409"/>
              <a:gd name="connsiteY81" fmla="*/ 278614 h 3268087"/>
              <a:gd name="connsiteX82" fmla="*/ 691773 w 2611409"/>
              <a:gd name="connsiteY82" fmla="*/ 178602 h 3268087"/>
              <a:gd name="connsiteX83" fmla="*/ 663198 w 2611409"/>
              <a:gd name="connsiteY83" fmla="*/ 111927 h 3268087"/>
              <a:gd name="connsiteX0" fmla="*/ 663198 w 2611409"/>
              <a:gd name="connsiteY0" fmla="*/ 111927 h 3268087"/>
              <a:gd name="connsiteX1" fmla="*/ 644148 w 2611409"/>
              <a:gd name="connsiteY1" fmla="*/ 11914 h 3268087"/>
              <a:gd name="connsiteX2" fmla="*/ 739398 w 2611409"/>
              <a:gd name="connsiteY2" fmla="*/ 11914 h 3268087"/>
              <a:gd name="connsiteX3" fmla="*/ 829885 w 2611409"/>
              <a:gd name="connsiteY3" fmla="*/ 102402 h 3268087"/>
              <a:gd name="connsiteX4" fmla="*/ 991810 w 2611409"/>
              <a:gd name="connsiteY4" fmla="*/ 111927 h 3268087"/>
              <a:gd name="connsiteX5" fmla="*/ 1234698 w 2611409"/>
              <a:gd name="connsiteY5" fmla="*/ 207177 h 3268087"/>
              <a:gd name="connsiteX6" fmla="*/ 1291848 w 2611409"/>
              <a:gd name="connsiteY6" fmla="*/ 278614 h 3268087"/>
              <a:gd name="connsiteX7" fmla="*/ 1363285 w 2611409"/>
              <a:gd name="connsiteY7" fmla="*/ 321477 h 3268087"/>
              <a:gd name="connsiteX8" fmla="*/ 1496635 w 2611409"/>
              <a:gd name="connsiteY8" fmla="*/ 331002 h 3268087"/>
              <a:gd name="connsiteX9" fmla="*/ 1587123 w 2611409"/>
              <a:gd name="connsiteY9" fmla="*/ 502452 h 3268087"/>
              <a:gd name="connsiteX10" fmla="*/ 1617285 w 2611409"/>
              <a:gd name="connsiteY10" fmla="*/ 606687 h 3268087"/>
              <a:gd name="connsiteX11" fmla="*/ 1587123 w 2611409"/>
              <a:gd name="connsiteY11" fmla="*/ 678664 h 3268087"/>
              <a:gd name="connsiteX12" fmla="*/ 1677610 w 2611409"/>
              <a:gd name="connsiteY12" fmla="*/ 845352 h 3268087"/>
              <a:gd name="connsiteX13" fmla="*/ 1758573 w 2611409"/>
              <a:gd name="connsiteY13" fmla="*/ 964414 h 3268087"/>
              <a:gd name="connsiteX14" fmla="*/ 1858585 w 2611409"/>
              <a:gd name="connsiteY14" fmla="*/ 954889 h 3268087"/>
              <a:gd name="connsiteX15" fmla="*/ 1910973 w 2611409"/>
              <a:gd name="connsiteY15" fmla="*/ 1269214 h 3268087"/>
              <a:gd name="connsiteX16" fmla="*/ 2172910 w 2611409"/>
              <a:gd name="connsiteY16" fmla="*/ 1388277 h 3268087"/>
              <a:gd name="connsiteX17" fmla="*/ 2306260 w 2611409"/>
              <a:gd name="connsiteY17" fmla="*/ 1535914 h 3268087"/>
              <a:gd name="connsiteX18" fmla="*/ 2434848 w 2611409"/>
              <a:gd name="connsiteY18" fmla="*/ 1721652 h 3268087"/>
              <a:gd name="connsiteX19" fmla="*/ 2539623 w 2611409"/>
              <a:gd name="connsiteY19" fmla="*/ 1783564 h 3268087"/>
              <a:gd name="connsiteX20" fmla="*/ 2558673 w 2611409"/>
              <a:gd name="connsiteY20" fmla="*/ 1969302 h 3268087"/>
              <a:gd name="connsiteX21" fmla="*/ 2611060 w 2611409"/>
              <a:gd name="connsiteY21" fmla="*/ 2088364 h 3268087"/>
              <a:gd name="connsiteX22" fmla="*/ 2530098 w 2611409"/>
              <a:gd name="connsiteY22" fmla="*/ 2207427 h 3268087"/>
              <a:gd name="connsiteX23" fmla="*/ 2468185 w 2611409"/>
              <a:gd name="connsiteY23" fmla="*/ 2274102 h 3268087"/>
              <a:gd name="connsiteX24" fmla="*/ 2315785 w 2611409"/>
              <a:gd name="connsiteY24" fmla="*/ 2259814 h 3268087"/>
              <a:gd name="connsiteX25" fmla="*/ 2234823 w 2611409"/>
              <a:gd name="connsiteY25" fmla="*/ 2355064 h 3268087"/>
              <a:gd name="connsiteX26" fmla="*/ 2268160 w 2611409"/>
              <a:gd name="connsiteY26" fmla="*/ 2478889 h 3268087"/>
              <a:gd name="connsiteX27" fmla="*/ 2277685 w 2611409"/>
              <a:gd name="connsiteY27" fmla="*/ 2640814 h 3268087"/>
              <a:gd name="connsiteX28" fmla="*/ 2368173 w 2611409"/>
              <a:gd name="connsiteY28" fmla="*/ 2736064 h 3268087"/>
              <a:gd name="connsiteX29" fmla="*/ 2287210 w 2611409"/>
              <a:gd name="connsiteY29" fmla="*/ 2807502 h 3268087"/>
              <a:gd name="connsiteX30" fmla="*/ 2215773 w 2611409"/>
              <a:gd name="connsiteY30" fmla="*/ 2783689 h 3268087"/>
              <a:gd name="connsiteX31" fmla="*/ 2158623 w 2611409"/>
              <a:gd name="connsiteY31" fmla="*/ 2821789 h 3268087"/>
              <a:gd name="connsiteX32" fmla="*/ 2115760 w 2611409"/>
              <a:gd name="connsiteY32" fmla="*/ 2802739 h 3268087"/>
              <a:gd name="connsiteX33" fmla="*/ 2087185 w 2611409"/>
              <a:gd name="connsiteY33" fmla="*/ 2917039 h 3268087"/>
              <a:gd name="connsiteX34" fmla="*/ 2025273 w 2611409"/>
              <a:gd name="connsiteY34" fmla="*/ 2955139 h 3268087"/>
              <a:gd name="connsiteX35" fmla="*/ 1849060 w 2611409"/>
              <a:gd name="connsiteY35" fmla="*/ 2907514 h 3268087"/>
              <a:gd name="connsiteX36" fmla="*/ 1810960 w 2611409"/>
              <a:gd name="connsiteY36" fmla="*/ 2921802 h 3268087"/>
              <a:gd name="connsiteX37" fmla="*/ 1625223 w 2611409"/>
              <a:gd name="connsiteY37" fmla="*/ 2912277 h 3268087"/>
              <a:gd name="connsiteX38" fmla="*/ 1549023 w 2611409"/>
              <a:gd name="connsiteY38" fmla="*/ 3002764 h 3268087"/>
              <a:gd name="connsiteX39" fmla="*/ 1468060 w 2611409"/>
              <a:gd name="connsiteY39" fmla="*/ 3078964 h 3268087"/>
              <a:gd name="connsiteX40" fmla="*/ 1368048 w 2611409"/>
              <a:gd name="connsiteY40" fmla="*/ 3121827 h 3268087"/>
              <a:gd name="connsiteX41" fmla="*/ 1210885 w 2611409"/>
              <a:gd name="connsiteY41" fmla="*/ 3083727 h 3268087"/>
              <a:gd name="connsiteX42" fmla="*/ 1110873 w 2611409"/>
              <a:gd name="connsiteY42" fmla="*/ 3145639 h 3268087"/>
              <a:gd name="connsiteX43" fmla="*/ 967998 w 2611409"/>
              <a:gd name="connsiteY43" fmla="*/ 3169452 h 3268087"/>
              <a:gd name="connsiteX44" fmla="*/ 796548 w 2611409"/>
              <a:gd name="connsiteY44" fmla="*/ 3083727 h 3268087"/>
              <a:gd name="connsiteX45" fmla="*/ 644148 w 2611409"/>
              <a:gd name="connsiteY45" fmla="*/ 3059914 h 3268087"/>
              <a:gd name="connsiteX46" fmla="*/ 496510 w 2611409"/>
              <a:gd name="connsiteY46" fmla="*/ 3126589 h 3268087"/>
              <a:gd name="connsiteX47" fmla="*/ 382210 w 2611409"/>
              <a:gd name="connsiteY47" fmla="*/ 3221839 h 3268087"/>
              <a:gd name="connsiteX48" fmla="*/ 248860 w 2611409"/>
              <a:gd name="connsiteY48" fmla="*/ 3264702 h 3268087"/>
              <a:gd name="connsiteX49" fmla="*/ 77410 w 2611409"/>
              <a:gd name="connsiteY49" fmla="*/ 3136114 h 3268087"/>
              <a:gd name="connsiteX50" fmla="*/ 10735 w 2611409"/>
              <a:gd name="connsiteY50" fmla="*/ 3012289 h 3268087"/>
              <a:gd name="connsiteX51" fmla="*/ 20260 w 2611409"/>
              <a:gd name="connsiteY51" fmla="*/ 2902752 h 3268087"/>
              <a:gd name="connsiteX52" fmla="*/ 5973 w 2611409"/>
              <a:gd name="connsiteY52" fmla="*/ 2783689 h 3268087"/>
              <a:gd name="connsiteX53" fmla="*/ 134560 w 2611409"/>
              <a:gd name="connsiteY53" fmla="*/ 2731302 h 3268087"/>
              <a:gd name="connsiteX54" fmla="*/ 291723 w 2611409"/>
              <a:gd name="connsiteY54" fmla="*/ 2674152 h 3268087"/>
              <a:gd name="connsiteX55" fmla="*/ 296485 w 2611409"/>
              <a:gd name="connsiteY55" fmla="*/ 2621764 h 3268087"/>
              <a:gd name="connsiteX56" fmla="*/ 210760 w 2611409"/>
              <a:gd name="connsiteY56" fmla="*/ 2540802 h 3268087"/>
              <a:gd name="connsiteX57" fmla="*/ 229810 w 2611409"/>
              <a:gd name="connsiteY57" fmla="*/ 2455077 h 3268087"/>
              <a:gd name="connsiteX58" fmla="*/ 272673 w 2611409"/>
              <a:gd name="connsiteY58" fmla="*/ 2369352 h 3268087"/>
              <a:gd name="connsiteX59" fmla="*/ 334585 w 2611409"/>
              <a:gd name="connsiteY59" fmla="*/ 2421739 h 3268087"/>
              <a:gd name="connsiteX60" fmla="*/ 444123 w 2611409"/>
              <a:gd name="connsiteY60" fmla="*/ 2393164 h 3268087"/>
              <a:gd name="connsiteX61" fmla="*/ 520323 w 2611409"/>
              <a:gd name="connsiteY61" fmla="*/ 2288389 h 3268087"/>
              <a:gd name="connsiteX62" fmla="*/ 391735 w 2611409"/>
              <a:gd name="connsiteY62" fmla="*/ 2178852 h 3268087"/>
              <a:gd name="connsiteX63" fmla="*/ 463173 w 2611409"/>
              <a:gd name="connsiteY63" fmla="*/ 2055027 h 3268087"/>
              <a:gd name="connsiteX64" fmla="*/ 586998 w 2611409"/>
              <a:gd name="connsiteY64" fmla="*/ 2016927 h 3268087"/>
              <a:gd name="connsiteX65" fmla="*/ 582235 w 2611409"/>
              <a:gd name="connsiteY65" fmla="*/ 1935964 h 3268087"/>
              <a:gd name="connsiteX66" fmla="*/ 658435 w 2611409"/>
              <a:gd name="connsiteY66" fmla="*/ 1897864 h 3268087"/>
              <a:gd name="connsiteX67" fmla="*/ 696535 w 2611409"/>
              <a:gd name="connsiteY67" fmla="*/ 1764514 h 3268087"/>
              <a:gd name="connsiteX68" fmla="*/ 606048 w 2611409"/>
              <a:gd name="connsiteY68" fmla="*/ 1674027 h 3268087"/>
              <a:gd name="connsiteX69" fmla="*/ 625098 w 2611409"/>
              <a:gd name="connsiteY69" fmla="*/ 1493052 h 3268087"/>
              <a:gd name="connsiteX70" fmla="*/ 544135 w 2611409"/>
              <a:gd name="connsiteY70" fmla="*/ 1493052 h 3268087"/>
              <a:gd name="connsiteX71" fmla="*/ 420310 w 2611409"/>
              <a:gd name="connsiteY71" fmla="*/ 1407327 h 3268087"/>
              <a:gd name="connsiteX72" fmla="*/ 429835 w 2611409"/>
              <a:gd name="connsiteY72" fmla="*/ 1312077 h 3268087"/>
              <a:gd name="connsiteX73" fmla="*/ 363160 w 2611409"/>
              <a:gd name="connsiteY73" fmla="*/ 1226352 h 3268087"/>
              <a:gd name="connsiteX74" fmla="*/ 539373 w 2611409"/>
              <a:gd name="connsiteY74" fmla="*/ 1150152 h 3268087"/>
              <a:gd name="connsiteX75" fmla="*/ 582235 w 2611409"/>
              <a:gd name="connsiteY75" fmla="*/ 978702 h 3268087"/>
              <a:gd name="connsiteX76" fmla="*/ 658435 w 2611409"/>
              <a:gd name="connsiteY76" fmla="*/ 831064 h 3268087"/>
              <a:gd name="connsiteX77" fmla="*/ 691773 w 2611409"/>
              <a:gd name="connsiteY77" fmla="*/ 669139 h 3268087"/>
              <a:gd name="connsiteX78" fmla="*/ 677485 w 2611409"/>
              <a:gd name="connsiteY78" fmla="*/ 545314 h 3268087"/>
              <a:gd name="connsiteX79" fmla="*/ 606048 w 2611409"/>
              <a:gd name="connsiteY79" fmla="*/ 354814 h 3268087"/>
              <a:gd name="connsiteX80" fmla="*/ 658435 w 2611409"/>
              <a:gd name="connsiteY80" fmla="*/ 278614 h 3268087"/>
              <a:gd name="connsiteX81" fmla="*/ 691773 w 2611409"/>
              <a:gd name="connsiteY81" fmla="*/ 178602 h 3268087"/>
              <a:gd name="connsiteX82" fmla="*/ 663198 w 2611409"/>
              <a:gd name="connsiteY82" fmla="*/ 111927 h 3268087"/>
              <a:gd name="connsiteX0" fmla="*/ 663198 w 2611409"/>
              <a:gd name="connsiteY0" fmla="*/ 111927 h 3268087"/>
              <a:gd name="connsiteX1" fmla="*/ 644148 w 2611409"/>
              <a:gd name="connsiteY1" fmla="*/ 11914 h 3268087"/>
              <a:gd name="connsiteX2" fmla="*/ 739398 w 2611409"/>
              <a:gd name="connsiteY2" fmla="*/ 11914 h 3268087"/>
              <a:gd name="connsiteX3" fmla="*/ 829885 w 2611409"/>
              <a:gd name="connsiteY3" fmla="*/ 102402 h 3268087"/>
              <a:gd name="connsiteX4" fmla="*/ 991810 w 2611409"/>
              <a:gd name="connsiteY4" fmla="*/ 111927 h 3268087"/>
              <a:gd name="connsiteX5" fmla="*/ 1234698 w 2611409"/>
              <a:gd name="connsiteY5" fmla="*/ 207177 h 3268087"/>
              <a:gd name="connsiteX6" fmla="*/ 1291848 w 2611409"/>
              <a:gd name="connsiteY6" fmla="*/ 278614 h 3268087"/>
              <a:gd name="connsiteX7" fmla="*/ 1363285 w 2611409"/>
              <a:gd name="connsiteY7" fmla="*/ 321477 h 3268087"/>
              <a:gd name="connsiteX8" fmla="*/ 1496635 w 2611409"/>
              <a:gd name="connsiteY8" fmla="*/ 331002 h 3268087"/>
              <a:gd name="connsiteX9" fmla="*/ 1587123 w 2611409"/>
              <a:gd name="connsiteY9" fmla="*/ 502452 h 3268087"/>
              <a:gd name="connsiteX10" fmla="*/ 1617285 w 2611409"/>
              <a:gd name="connsiteY10" fmla="*/ 606687 h 3268087"/>
              <a:gd name="connsiteX11" fmla="*/ 1587123 w 2611409"/>
              <a:gd name="connsiteY11" fmla="*/ 678664 h 3268087"/>
              <a:gd name="connsiteX12" fmla="*/ 1677610 w 2611409"/>
              <a:gd name="connsiteY12" fmla="*/ 845352 h 3268087"/>
              <a:gd name="connsiteX13" fmla="*/ 1758573 w 2611409"/>
              <a:gd name="connsiteY13" fmla="*/ 964414 h 3268087"/>
              <a:gd name="connsiteX14" fmla="*/ 1858585 w 2611409"/>
              <a:gd name="connsiteY14" fmla="*/ 954889 h 3268087"/>
              <a:gd name="connsiteX15" fmla="*/ 1977648 w 2611409"/>
              <a:gd name="connsiteY15" fmla="*/ 1326364 h 3268087"/>
              <a:gd name="connsiteX16" fmla="*/ 2172910 w 2611409"/>
              <a:gd name="connsiteY16" fmla="*/ 1388277 h 3268087"/>
              <a:gd name="connsiteX17" fmla="*/ 2306260 w 2611409"/>
              <a:gd name="connsiteY17" fmla="*/ 1535914 h 3268087"/>
              <a:gd name="connsiteX18" fmla="*/ 2434848 w 2611409"/>
              <a:gd name="connsiteY18" fmla="*/ 1721652 h 3268087"/>
              <a:gd name="connsiteX19" fmla="*/ 2539623 w 2611409"/>
              <a:gd name="connsiteY19" fmla="*/ 1783564 h 3268087"/>
              <a:gd name="connsiteX20" fmla="*/ 2558673 w 2611409"/>
              <a:gd name="connsiteY20" fmla="*/ 1969302 h 3268087"/>
              <a:gd name="connsiteX21" fmla="*/ 2611060 w 2611409"/>
              <a:gd name="connsiteY21" fmla="*/ 2088364 h 3268087"/>
              <a:gd name="connsiteX22" fmla="*/ 2530098 w 2611409"/>
              <a:gd name="connsiteY22" fmla="*/ 2207427 h 3268087"/>
              <a:gd name="connsiteX23" fmla="*/ 2468185 w 2611409"/>
              <a:gd name="connsiteY23" fmla="*/ 2274102 h 3268087"/>
              <a:gd name="connsiteX24" fmla="*/ 2315785 w 2611409"/>
              <a:gd name="connsiteY24" fmla="*/ 2259814 h 3268087"/>
              <a:gd name="connsiteX25" fmla="*/ 2234823 w 2611409"/>
              <a:gd name="connsiteY25" fmla="*/ 2355064 h 3268087"/>
              <a:gd name="connsiteX26" fmla="*/ 2268160 w 2611409"/>
              <a:gd name="connsiteY26" fmla="*/ 2478889 h 3268087"/>
              <a:gd name="connsiteX27" fmla="*/ 2277685 w 2611409"/>
              <a:gd name="connsiteY27" fmla="*/ 2640814 h 3268087"/>
              <a:gd name="connsiteX28" fmla="*/ 2368173 w 2611409"/>
              <a:gd name="connsiteY28" fmla="*/ 2736064 h 3268087"/>
              <a:gd name="connsiteX29" fmla="*/ 2287210 w 2611409"/>
              <a:gd name="connsiteY29" fmla="*/ 2807502 h 3268087"/>
              <a:gd name="connsiteX30" fmla="*/ 2215773 w 2611409"/>
              <a:gd name="connsiteY30" fmla="*/ 2783689 h 3268087"/>
              <a:gd name="connsiteX31" fmla="*/ 2158623 w 2611409"/>
              <a:gd name="connsiteY31" fmla="*/ 2821789 h 3268087"/>
              <a:gd name="connsiteX32" fmla="*/ 2115760 w 2611409"/>
              <a:gd name="connsiteY32" fmla="*/ 2802739 h 3268087"/>
              <a:gd name="connsiteX33" fmla="*/ 2087185 w 2611409"/>
              <a:gd name="connsiteY33" fmla="*/ 2917039 h 3268087"/>
              <a:gd name="connsiteX34" fmla="*/ 2025273 w 2611409"/>
              <a:gd name="connsiteY34" fmla="*/ 2955139 h 3268087"/>
              <a:gd name="connsiteX35" fmla="*/ 1849060 w 2611409"/>
              <a:gd name="connsiteY35" fmla="*/ 2907514 h 3268087"/>
              <a:gd name="connsiteX36" fmla="*/ 1810960 w 2611409"/>
              <a:gd name="connsiteY36" fmla="*/ 2921802 h 3268087"/>
              <a:gd name="connsiteX37" fmla="*/ 1625223 w 2611409"/>
              <a:gd name="connsiteY37" fmla="*/ 2912277 h 3268087"/>
              <a:gd name="connsiteX38" fmla="*/ 1549023 w 2611409"/>
              <a:gd name="connsiteY38" fmla="*/ 3002764 h 3268087"/>
              <a:gd name="connsiteX39" fmla="*/ 1468060 w 2611409"/>
              <a:gd name="connsiteY39" fmla="*/ 3078964 h 3268087"/>
              <a:gd name="connsiteX40" fmla="*/ 1368048 w 2611409"/>
              <a:gd name="connsiteY40" fmla="*/ 3121827 h 3268087"/>
              <a:gd name="connsiteX41" fmla="*/ 1210885 w 2611409"/>
              <a:gd name="connsiteY41" fmla="*/ 3083727 h 3268087"/>
              <a:gd name="connsiteX42" fmla="*/ 1110873 w 2611409"/>
              <a:gd name="connsiteY42" fmla="*/ 3145639 h 3268087"/>
              <a:gd name="connsiteX43" fmla="*/ 967998 w 2611409"/>
              <a:gd name="connsiteY43" fmla="*/ 3169452 h 3268087"/>
              <a:gd name="connsiteX44" fmla="*/ 796548 w 2611409"/>
              <a:gd name="connsiteY44" fmla="*/ 3083727 h 3268087"/>
              <a:gd name="connsiteX45" fmla="*/ 644148 w 2611409"/>
              <a:gd name="connsiteY45" fmla="*/ 3059914 h 3268087"/>
              <a:gd name="connsiteX46" fmla="*/ 496510 w 2611409"/>
              <a:gd name="connsiteY46" fmla="*/ 3126589 h 3268087"/>
              <a:gd name="connsiteX47" fmla="*/ 382210 w 2611409"/>
              <a:gd name="connsiteY47" fmla="*/ 3221839 h 3268087"/>
              <a:gd name="connsiteX48" fmla="*/ 248860 w 2611409"/>
              <a:gd name="connsiteY48" fmla="*/ 3264702 h 3268087"/>
              <a:gd name="connsiteX49" fmla="*/ 77410 w 2611409"/>
              <a:gd name="connsiteY49" fmla="*/ 3136114 h 3268087"/>
              <a:gd name="connsiteX50" fmla="*/ 10735 w 2611409"/>
              <a:gd name="connsiteY50" fmla="*/ 3012289 h 3268087"/>
              <a:gd name="connsiteX51" fmla="*/ 20260 w 2611409"/>
              <a:gd name="connsiteY51" fmla="*/ 2902752 h 3268087"/>
              <a:gd name="connsiteX52" fmla="*/ 5973 w 2611409"/>
              <a:gd name="connsiteY52" fmla="*/ 2783689 h 3268087"/>
              <a:gd name="connsiteX53" fmla="*/ 134560 w 2611409"/>
              <a:gd name="connsiteY53" fmla="*/ 2731302 h 3268087"/>
              <a:gd name="connsiteX54" fmla="*/ 291723 w 2611409"/>
              <a:gd name="connsiteY54" fmla="*/ 2674152 h 3268087"/>
              <a:gd name="connsiteX55" fmla="*/ 296485 w 2611409"/>
              <a:gd name="connsiteY55" fmla="*/ 2621764 h 3268087"/>
              <a:gd name="connsiteX56" fmla="*/ 210760 w 2611409"/>
              <a:gd name="connsiteY56" fmla="*/ 2540802 h 3268087"/>
              <a:gd name="connsiteX57" fmla="*/ 229810 w 2611409"/>
              <a:gd name="connsiteY57" fmla="*/ 2455077 h 3268087"/>
              <a:gd name="connsiteX58" fmla="*/ 272673 w 2611409"/>
              <a:gd name="connsiteY58" fmla="*/ 2369352 h 3268087"/>
              <a:gd name="connsiteX59" fmla="*/ 334585 w 2611409"/>
              <a:gd name="connsiteY59" fmla="*/ 2421739 h 3268087"/>
              <a:gd name="connsiteX60" fmla="*/ 444123 w 2611409"/>
              <a:gd name="connsiteY60" fmla="*/ 2393164 h 3268087"/>
              <a:gd name="connsiteX61" fmla="*/ 520323 w 2611409"/>
              <a:gd name="connsiteY61" fmla="*/ 2288389 h 3268087"/>
              <a:gd name="connsiteX62" fmla="*/ 391735 w 2611409"/>
              <a:gd name="connsiteY62" fmla="*/ 2178852 h 3268087"/>
              <a:gd name="connsiteX63" fmla="*/ 463173 w 2611409"/>
              <a:gd name="connsiteY63" fmla="*/ 2055027 h 3268087"/>
              <a:gd name="connsiteX64" fmla="*/ 586998 w 2611409"/>
              <a:gd name="connsiteY64" fmla="*/ 2016927 h 3268087"/>
              <a:gd name="connsiteX65" fmla="*/ 582235 w 2611409"/>
              <a:gd name="connsiteY65" fmla="*/ 1935964 h 3268087"/>
              <a:gd name="connsiteX66" fmla="*/ 658435 w 2611409"/>
              <a:gd name="connsiteY66" fmla="*/ 1897864 h 3268087"/>
              <a:gd name="connsiteX67" fmla="*/ 696535 w 2611409"/>
              <a:gd name="connsiteY67" fmla="*/ 1764514 h 3268087"/>
              <a:gd name="connsiteX68" fmla="*/ 606048 w 2611409"/>
              <a:gd name="connsiteY68" fmla="*/ 1674027 h 3268087"/>
              <a:gd name="connsiteX69" fmla="*/ 625098 w 2611409"/>
              <a:gd name="connsiteY69" fmla="*/ 1493052 h 3268087"/>
              <a:gd name="connsiteX70" fmla="*/ 544135 w 2611409"/>
              <a:gd name="connsiteY70" fmla="*/ 1493052 h 3268087"/>
              <a:gd name="connsiteX71" fmla="*/ 420310 w 2611409"/>
              <a:gd name="connsiteY71" fmla="*/ 1407327 h 3268087"/>
              <a:gd name="connsiteX72" fmla="*/ 429835 w 2611409"/>
              <a:gd name="connsiteY72" fmla="*/ 1312077 h 3268087"/>
              <a:gd name="connsiteX73" fmla="*/ 363160 w 2611409"/>
              <a:gd name="connsiteY73" fmla="*/ 1226352 h 3268087"/>
              <a:gd name="connsiteX74" fmla="*/ 539373 w 2611409"/>
              <a:gd name="connsiteY74" fmla="*/ 1150152 h 3268087"/>
              <a:gd name="connsiteX75" fmla="*/ 582235 w 2611409"/>
              <a:gd name="connsiteY75" fmla="*/ 978702 h 3268087"/>
              <a:gd name="connsiteX76" fmla="*/ 658435 w 2611409"/>
              <a:gd name="connsiteY76" fmla="*/ 831064 h 3268087"/>
              <a:gd name="connsiteX77" fmla="*/ 691773 w 2611409"/>
              <a:gd name="connsiteY77" fmla="*/ 669139 h 3268087"/>
              <a:gd name="connsiteX78" fmla="*/ 677485 w 2611409"/>
              <a:gd name="connsiteY78" fmla="*/ 545314 h 3268087"/>
              <a:gd name="connsiteX79" fmla="*/ 606048 w 2611409"/>
              <a:gd name="connsiteY79" fmla="*/ 354814 h 3268087"/>
              <a:gd name="connsiteX80" fmla="*/ 658435 w 2611409"/>
              <a:gd name="connsiteY80" fmla="*/ 278614 h 3268087"/>
              <a:gd name="connsiteX81" fmla="*/ 691773 w 2611409"/>
              <a:gd name="connsiteY81" fmla="*/ 178602 h 3268087"/>
              <a:gd name="connsiteX82" fmla="*/ 663198 w 2611409"/>
              <a:gd name="connsiteY82" fmla="*/ 111927 h 326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11409" h="3268087">
                <a:moveTo>
                  <a:pt x="663198" y="111927"/>
                </a:moveTo>
                <a:cubicBezTo>
                  <a:pt x="655260" y="84146"/>
                  <a:pt x="631448" y="28583"/>
                  <a:pt x="644148" y="11914"/>
                </a:cubicBezTo>
                <a:cubicBezTo>
                  <a:pt x="656848" y="-4755"/>
                  <a:pt x="708442" y="-3167"/>
                  <a:pt x="739398" y="11914"/>
                </a:cubicBezTo>
                <a:cubicBezTo>
                  <a:pt x="770354" y="26995"/>
                  <a:pt x="787816" y="85733"/>
                  <a:pt x="829885" y="102402"/>
                </a:cubicBezTo>
                <a:cubicBezTo>
                  <a:pt x="871954" y="119071"/>
                  <a:pt x="924341" y="94465"/>
                  <a:pt x="991810" y="111927"/>
                </a:cubicBezTo>
                <a:cubicBezTo>
                  <a:pt x="1059279" y="129389"/>
                  <a:pt x="1184692" y="179396"/>
                  <a:pt x="1234698" y="207177"/>
                </a:cubicBezTo>
                <a:cubicBezTo>
                  <a:pt x="1284704" y="234958"/>
                  <a:pt x="1270417" y="259564"/>
                  <a:pt x="1291848" y="278614"/>
                </a:cubicBezTo>
                <a:cubicBezTo>
                  <a:pt x="1313279" y="297664"/>
                  <a:pt x="1329154" y="312746"/>
                  <a:pt x="1363285" y="321477"/>
                </a:cubicBezTo>
                <a:cubicBezTo>
                  <a:pt x="1397416" y="330208"/>
                  <a:pt x="1459329" y="300839"/>
                  <a:pt x="1496635" y="331002"/>
                </a:cubicBezTo>
                <a:cubicBezTo>
                  <a:pt x="1533941" y="361165"/>
                  <a:pt x="1567015" y="456505"/>
                  <a:pt x="1587123" y="502452"/>
                </a:cubicBezTo>
                <a:cubicBezTo>
                  <a:pt x="1607231" y="548400"/>
                  <a:pt x="1621254" y="578906"/>
                  <a:pt x="1617285" y="606687"/>
                </a:cubicBezTo>
                <a:cubicBezTo>
                  <a:pt x="1613316" y="634468"/>
                  <a:pt x="1577069" y="638887"/>
                  <a:pt x="1587123" y="678664"/>
                </a:cubicBezTo>
                <a:cubicBezTo>
                  <a:pt x="1597177" y="718442"/>
                  <a:pt x="1649035" y="797727"/>
                  <a:pt x="1677610" y="845352"/>
                </a:cubicBezTo>
                <a:cubicBezTo>
                  <a:pt x="1706185" y="892977"/>
                  <a:pt x="1728411" y="946158"/>
                  <a:pt x="1758573" y="964414"/>
                </a:cubicBezTo>
                <a:cubicBezTo>
                  <a:pt x="1788735" y="982670"/>
                  <a:pt x="1822073" y="894564"/>
                  <a:pt x="1858585" y="954889"/>
                </a:cubicBezTo>
                <a:cubicBezTo>
                  <a:pt x="1895097" y="1015214"/>
                  <a:pt x="1925261" y="1254133"/>
                  <a:pt x="1977648" y="1326364"/>
                </a:cubicBezTo>
                <a:cubicBezTo>
                  <a:pt x="2030036" y="1398595"/>
                  <a:pt x="2118141" y="1353352"/>
                  <a:pt x="2172910" y="1388277"/>
                </a:cubicBezTo>
                <a:cubicBezTo>
                  <a:pt x="2227679" y="1423202"/>
                  <a:pt x="2262604" y="1480352"/>
                  <a:pt x="2306260" y="1535914"/>
                </a:cubicBezTo>
                <a:cubicBezTo>
                  <a:pt x="2349916" y="1591477"/>
                  <a:pt x="2395954" y="1680377"/>
                  <a:pt x="2434848" y="1721652"/>
                </a:cubicBezTo>
                <a:cubicBezTo>
                  <a:pt x="2473742" y="1762927"/>
                  <a:pt x="2518986" y="1742289"/>
                  <a:pt x="2539623" y="1783564"/>
                </a:cubicBezTo>
                <a:cubicBezTo>
                  <a:pt x="2560261" y="1824839"/>
                  <a:pt x="2546767" y="1918502"/>
                  <a:pt x="2558673" y="1969302"/>
                </a:cubicBezTo>
                <a:cubicBezTo>
                  <a:pt x="2570579" y="2020102"/>
                  <a:pt x="2615823" y="2048677"/>
                  <a:pt x="2611060" y="2088364"/>
                </a:cubicBezTo>
                <a:cubicBezTo>
                  <a:pt x="2606298" y="2128052"/>
                  <a:pt x="2553911" y="2176471"/>
                  <a:pt x="2530098" y="2207427"/>
                </a:cubicBezTo>
                <a:cubicBezTo>
                  <a:pt x="2506286" y="2238383"/>
                  <a:pt x="2503904" y="2265371"/>
                  <a:pt x="2468185" y="2274102"/>
                </a:cubicBezTo>
                <a:cubicBezTo>
                  <a:pt x="2432466" y="2282833"/>
                  <a:pt x="2354679" y="2246320"/>
                  <a:pt x="2315785" y="2259814"/>
                </a:cubicBezTo>
                <a:cubicBezTo>
                  <a:pt x="2276891" y="2273308"/>
                  <a:pt x="2242760" y="2318552"/>
                  <a:pt x="2234823" y="2355064"/>
                </a:cubicBezTo>
                <a:cubicBezTo>
                  <a:pt x="2226886" y="2391576"/>
                  <a:pt x="2261016" y="2431264"/>
                  <a:pt x="2268160" y="2478889"/>
                </a:cubicBezTo>
                <a:cubicBezTo>
                  <a:pt x="2275304" y="2526514"/>
                  <a:pt x="2261016" y="2597952"/>
                  <a:pt x="2277685" y="2640814"/>
                </a:cubicBezTo>
                <a:cubicBezTo>
                  <a:pt x="2294354" y="2683676"/>
                  <a:pt x="2366586" y="2708283"/>
                  <a:pt x="2368173" y="2736064"/>
                </a:cubicBezTo>
                <a:cubicBezTo>
                  <a:pt x="2369760" y="2763845"/>
                  <a:pt x="2312610" y="2799565"/>
                  <a:pt x="2287210" y="2807502"/>
                </a:cubicBezTo>
                <a:cubicBezTo>
                  <a:pt x="2261810" y="2815439"/>
                  <a:pt x="2237204" y="2781308"/>
                  <a:pt x="2215773" y="2783689"/>
                </a:cubicBezTo>
                <a:cubicBezTo>
                  <a:pt x="2194342" y="2786070"/>
                  <a:pt x="2175292" y="2818614"/>
                  <a:pt x="2158623" y="2821789"/>
                </a:cubicBezTo>
                <a:cubicBezTo>
                  <a:pt x="2141954" y="2824964"/>
                  <a:pt x="2127666" y="2786864"/>
                  <a:pt x="2115760" y="2802739"/>
                </a:cubicBezTo>
                <a:cubicBezTo>
                  <a:pt x="2103854" y="2818614"/>
                  <a:pt x="2102266" y="2891639"/>
                  <a:pt x="2087185" y="2917039"/>
                </a:cubicBezTo>
                <a:cubicBezTo>
                  <a:pt x="2072104" y="2942439"/>
                  <a:pt x="2064960" y="2956726"/>
                  <a:pt x="2025273" y="2955139"/>
                </a:cubicBezTo>
                <a:cubicBezTo>
                  <a:pt x="1985586" y="2953552"/>
                  <a:pt x="1884779" y="2913070"/>
                  <a:pt x="1849060" y="2907514"/>
                </a:cubicBezTo>
                <a:cubicBezTo>
                  <a:pt x="1813341" y="2901958"/>
                  <a:pt x="1848266" y="2921008"/>
                  <a:pt x="1810960" y="2921802"/>
                </a:cubicBezTo>
                <a:cubicBezTo>
                  <a:pt x="1773654" y="2922596"/>
                  <a:pt x="1668879" y="2898783"/>
                  <a:pt x="1625223" y="2912277"/>
                </a:cubicBezTo>
                <a:cubicBezTo>
                  <a:pt x="1581567" y="2925771"/>
                  <a:pt x="1575217" y="2974983"/>
                  <a:pt x="1549023" y="3002764"/>
                </a:cubicBezTo>
                <a:cubicBezTo>
                  <a:pt x="1522829" y="3030545"/>
                  <a:pt x="1498223" y="3059120"/>
                  <a:pt x="1468060" y="3078964"/>
                </a:cubicBezTo>
                <a:cubicBezTo>
                  <a:pt x="1437898" y="3098808"/>
                  <a:pt x="1410910" y="3121033"/>
                  <a:pt x="1368048" y="3121827"/>
                </a:cubicBezTo>
                <a:cubicBezTo>
                  <a:pt x="1325186" y="3122621"/>
                  <a:pt x="1253747" y="3079758"/>
                  <a:pt x="1210885" y="3083727"/>
                </a:cubicBezTo>
                <a:cubicBezTo>
                  <a:pt x="1168023" y="3087696"/>
                  <a:pt x="1151354" y="3131352"/>
                  <a:pt x="1110873" y="3145639"/>
                </a:cubicBezTo>
                <a:cubicBezTo>
                  <a:pt x="1070392" y="3159926"/>
                  <a:pt x="1020385" y="3179771"/>
                  <a:pt x="967998" y="3169452"/>
                </a:cubicBezTo>
                <a:cubicBezTo>
                  <a:pt x="915611" y="3159133"/>
                  <a:pt x="850523" y="3101983"/>
                  <a:pt x="796548" y="3083727"/>
                </a:cubicBezTo>
                <a:cubicBezTo>
                  <a:pt x="742573" y="3065471"/>
                  <a:pt x="694154" y="3052770"/>
                  <a:pt x="644148" y="3059914"/>
                </a:cubicBezTo>
                <a:cubicBezTo>
                  <a:pt x="594142" y="3067058"/>
                  <a:pt x="540166" y="3099602"/>
                  <a:pt x="496510" y="3126589"/>
                </a:cubicBezTo>
                <a:cubicBezTo>
                  <a:pt x="452854" y="3153576"/>
                  <a:pt x="423485" y="3198820"/>
                  <a:pt x="382210" y="3221839"/>
                </a:cubicBezTo>
                <a:cubicBezTo>
                  <a:pt x="340935" y="3244858"/>
                  <a:pt x="299660" y="3278989"/>
                  <a:pt x="248860" y="3264702"/>
                </a:cubicBezTo>
                <a:cubicBezTo>
                  <a:pt x="198060" y="3250415"/>
                  <a:pt x="117097" y="3178183"/>
                  <a:pt x="77410" y="3136114"/>
                </a:cubicBezTo>
                <a:cubicBezTo>
                  <a:pt x="37723" y="3094045"/>
                  <a:pt x="20260" y="3051183"/>
                  <a:pt x="10735" y="3012289"/>
                </a:cubicBezTo>
                <a:cubicBezTo>
                  <a:pt x="1210" y="2973395"/>
                  <a:pt x="21054" y="2940852"/>
                  <a:pt x="20260" y="2902752"/>
                </a:cubicBezTo>
                <a:cubicBezTo>
                  <a:pt x="19466" y="2864652"/>
                  <a:pt x="-13077" y="2812264"/>
                  <a:pt x="5973" y="2783689"/>
                </a:cubicBezTo>
                <a:cubicBezTo>
                  <a:pt x="25023" y="2755114"/>
                  <a:pt x="86935" y="2749558"/>
                  <a:pt x="134560" y="2731302"/>
                </a:cubicBezTo>
                <a:cubicBezTo>
                  <a:pt x="182185" y="2713046"/>
                  <a:pt x="264736" y="2692408"/>
                  <a:pt x="291723" y="2674152"/>
                </a:cubicBezTo>
                <a:cubicBezTo>
                  <a:pt x="318711" y="2655896"/>
                  <a:pt x="309979" y="2643989"/>
                  <a:pt x="296485" y="2621764"/>
                </a:cubicBezTo>
                <a:cubicBezTo>
                  <a:pt x="282991" y="2599539"/>
                  <a:pt x="221872" y="2568583"/>
                  <a:pt x="210760" y="2540802"/>
                </a:cubicBezTo>
                <a:cubicBezTo>
                  <a:pt x="199648" y="2513021"/>
                  <a:pt x="219491" y="2483652"/>
                  <a:pt x="229810" y="2455077"/>
                </a:cubicBezTo>
                <a:cubicBezTo>
                  <a:pt x="240129" y="2426502"/>
                  <a:pt x="255211" y="2374908"/>
                  <a:pt x="272673" y="2369352"/>
                </a:cubicBezTo>
                <a:cubicBezTo>
                  <a:pt x="290135" y="2363796"/>
                  <a:pt x="306010" y="2417770"/>
                  <a:pt x="334585" y="2421739"/>
                </a:cubicBezTo>
                <a:cubicBezTo>
                  <a:pt x="363160" y="2425708"/>
                  <a:pt x="413167" y="2415389"/>
                  <a:pt x="444123" y="2393164"/>
                </a:cubicBezTo>
                <a:cubicBezTo>
                  <a:pt x="475079" y="2370939"/>
                  <a:pt x="529054" y="2324108"/>
                  <a:pt x="520323" y="2288389"/>
                </a:cubicBezTo>
                <a:cubicBezTo>
                  <a:pt x="511592" y="2252670"/>
                  <a:pt x="401260" y="2217746"/>
                  <a:pt x="391735" y="2178852"/>
                </a:cubicBezTo>
                <a:cubicBezTo>
                  <a:pt x="382210" y="2139958"/>
                  <a:pt x="430629" y="2082014"/>
                  <a:pt x="463173" y="2055027"/>
                </a:cubicBezTo>
                <a:cubicBezTo>
                  <a:pt x="495717" y="2028040"/>
                  <a:pt x="567154" y="2036771"/>
                  <a:pt x="586998" y="2016927"/>
                </a:cubicBezTo>
                <a:cubicBezTo>
                  <a:pt x="606842" y="1997083"/>
                  <a:pt x="570329" y="1955808"/>
                  <a:pt x="582235" y="1935964"/>
                </a:cubicBezTo>
                <a:cubicBezTo>
                  <a:pt x="594141" y="1916120"/>
                  <a:pt x="639385" y="1926439"/>
                  <a:pt x="658435" y="1897864"/>
                </a:cubicBezTo>
                <a:cubicBezTo>
                  <a:pt x="677485" y="1869289"/>
                  <a:pt x="705266" y="1801820"/>
                  <a:pt x="696535" y="1764514"/>
                </a:cubicBezTo>
                <a:cubicBezTo>
                  <a:pt x="687804" y="1727208"/>
                  <a:pt x="617954" y="1719271"/>
                  <a:pt x="606048" y="1674027"/>
                </a:cubicBezTo>
                <a:cubicBezTo>
                  <a:pt x="594142" y="1628783"/>
                  <a:pt x="635417" y="1523214"/>
                  <a:pt x="625098" y="1493052"/>
                </a:cubicBezTo>
                <a:cubicBezTo>
                  <a:pt x="614779" y="1462890"/>
                  <a:pt x="578266" y="1507339"/>
                  <a:pt x="544135" y="1493052"/>
                </a:cubicBezTo>
                <a:cubicBezTo>
                  <a:pt x="510004" y="1478765"/>
                  <a:pt x="439360" y="1437490"/>
                  <a:pt x="420310" y="1407327"/>
                </a:cubicBezTo>
                <a:cubicBezTo>
                  <a:pt x="401260" y="1377165"/>
                  <a:pt x="439360" y="1342239"/>
                  <a:pt x="429835" y="1312077"/>
                </a:cubicBezTo>
                <a:cubicBezTo>
                  <a:pt x="420310" y="1281915"/>
                  <a:pt x="344904" y="1253340"/>
                  <a:pt x="363160" y="1226352"/>
                </a:cubicBezTo>
                <a:cubicBezTo>
                  <a:pt x="381416" y="1199365"/>
                  <a:pt x="502861" y="1191427"/>
                  <a:pt x="539373" y="1150152"/>
                </a:cubicBezTo>
                <a:cubicBezTo>
                  <a:pt x="575885" y="1108877"/>
                  <a:pt x="562391" y="1031883"/>
                  <a:pt x="582235" y="978702"/>
                </a:cubicBezTo>
                <a:cubicBezTo>
                  <a:pt x="602079" y="925521"/>
                  <a:pt x="640179" y="882658"/>
                  <a:pt x="658435" y="831064"/>
                </a:cubicBezTo>
                <a:cubicBezTo>
                  <a:pt x="676691" y="779470"/>
                  <a:pt x="688598" y="716764"/>
                  <a:pt x="691773" y="669139"/>
                </a:cubicBezTo>
                <a:cubicBezTo>
                  <a:pt x="694948" y="621514"/>
                  <a:pt x="691772" y="597701"/>
                  <a:pt x="677485" y="545314"/>
                </a:cubicBezTo>
                <a:cubicBezTo>
                  <a:pt x="663198" y="492927"/>
                  <a:pt x="609223" y="399264"/>
                  <a:pt x="606048" y="354814"/>
                </a:cubicBezTo>
                <a:cubicBezTo>
                  <a:pt x="602873" y="310364"/>
                  <a:pt x="644148" y="307983"/>
                  <a:pt x="658435" y="278614"/>
                </a:cubicBezTo>
                <a:cubicBezTo>
                  <a:pt x="672722" y="249245"/>
                  <a:pt x="691773" y="206383"/>
                  <a:pt x="691773" y="178602"/>
                </a:cubicBezTo>
                <a:cubicBezTo>
                  <a:pt x="691773" y="150821"/>
                  <a:pt x="671136" y="139708"/>
                  <a:pt x="663198" y="11192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74448" y="3070961"/>
            <a:ext cx="2361273" cy="3027363"/>
          </a:xfrm>
          <a:custGeom>
            <a:avLst/>
            <a:gdLst>
              <a:gd name="connsiteX0" fmla="*/ 1408907 w 2178051"/>
              <a:gd name="connsiteY0" fmla="*/ 57150 h 3026569"/>
              <a:gd name="connsiteX1" fmla="*/ 1537494 w 2178051"/>
              <a:gd name="connsiteY1" fmla="*/ 90487 h 3026569"/>
              <a:gd name="connsiteX2" fmla="*/ 1808957 w 2178051"/>
              <a:gd name="connsiteY2" fmla="*/ 85725 h 3026569"/>
              <a:gd name="connsiteX3" fmla="*/ 1999457 w 2178051"/>
              <a:gd name="connsiteY3" fmla="*/ 123825 h 3026569"/>
              <a:gd name="connsiteX4" fmla="*/ 2085182 w 2178051"/>
              <a:gd name="connsiteY4" fmla="*/ 38100 h 3026569"/>
              <a:gd name="connsiteX5" fmla="*/ 2151857 w 2178051"/>
              <a:gd name="connsiteY5" fmla="*/ 19050 h 3026569"/>
              <a:gd name="connsiteX6" fmla="*/ 2161382 w 2178051"/>
              <a:gd name="connsiteY6" fmla="*/ 152400 h 3026569"/>
              <a:gd name="connsiteX7" fmla="*/ 2156619 w 2178051"/>
              <a:gd name="connsiteY7" fmla="*/ 171450 h 3026569"/>
              <a:gd name="connsiteX8" fmla="*/ 2089944 w 2178051"/>
              <a:gd name="connsiteY8" fmla="*/ 242887 h 3026569"/>
              <a:gd name="connsiteX9" fmla="*/ 2166144 w 2178051"/>
              <a:gd name="connsiteY9" fmla="*/ 504825 h 3026569"/>
              <a:gd name="connsiteX10" fmla="*/ 2128044 w 2178051"/>
              <a:gd name="connsiteY10" fmla="*/ 742950 h 3026569"/>
              <a:gd name="connsiteX11" fmla="*/ 2037557 w 2178051"/>
              <a:gd name="connsiteY11" fmla="*/ 942975 h 3026569"/>
              <a:gd name="connsiteX12" fmla="*/ 1989932 w 2178051"/>
              <a:gd name="connsiteY12" fmla="*/ 1047750 h 3026569"/>
              <a:gd name="connsiteX13" fmla="*/ 1847057 w 2178051"/>
              <a:gd name="connsiteY13" fmla="*/ 1100137 h 3026569"/>
              <a:gd name="connsiteX14" fmla="*/ 1894682 w 2178051"/>
              <a:gd name="connsiteY14" fmla="*/ 1204912 h 3026569"/>
              <a:gd name="connsiteX15" fmla="*/ 1908969 w 2178051"/>
              <a:gd name="connsiteY15" fmla="*/ 1314450 h 3026569"/>
              <a:gd name="connsiteX16" fmla="*/ 2028032 w 2178051"/>
              <a:gd name="connsiteY16" fmla="*/ 1381125 h 3026569"/>
              <a:gd name="connsiteX17" fmla="*/ 2094707 w 2178051"/>
              <a:gd name="connsiteY17" fmla="*/ 1385887 h 3026569"/>
              <a:gd name="connsiteX18" fmla="*/ 2094707 w 2178051"/>
              <a:gd name="connsiteY18" fmla="*/ 1571625 h 3026569"/>
              <a:gd name="connsiteX19" fmla="*/ 2170907 w 2178051"/>
              <a:gd name="connsiteY19" fmla="*/ 1657350 h 3026569"/>
              <a:gd name="connsiteX20" fmla="*/ 2137569 w 2178051"/>
              <a:gd name="connsiteY20" fmla="*/ 1776412 h 3026569"/>
              <a:gd name="connsiteX21" fmla="*/ 2066132 w 2178051"/>
              <a:gd name="connsiteY21" fmla="*/ 1833562 h 3026569"/>
              <a:gd name="connsiteX22" fmla="*/ 2051844 w 2178051"/>
              <a:gd name="connsiteY22" fmla="*/ 1905000 h 3026569"/>
              <a:gd name="connsiteX23" fmla="*/ 1937544 w 2178051"/>
              <a:gd name="connsiteY23" fmla="*/ 1947862 h 3026569"/>
              <a:gd name="connsiteX24" fmla="*/ 1870869 w 2178051"/>
              <a:gd name="connsiteY24" fmla="*/ 2062162 h 3026569"/>
              <a:gd name="connsiteX25" fmla="*/ 1942307 w 2178051"/>
              <a:gd name="connsiteY25" fmla="*/ 2124075 h 3026569"/>
              <a:gd name="connsiteX26" fmla="*/ 1989932 w 2178051"/>
              <a:gd name="connsiteY26" fmla="*/ 2171700 h 3026569"/>
              <a:gd name="connsiteX27" fmla="*/ 1975644 w 2178051"/>
              <a:gd name="connsiteY27" fmla="*/ 2228850 h 3026569"/>
              <a:gd name="connsiteX28" fmla="*/ 1923257 w 2178051"/>
              <a:gd name="connsiteY28" fmla="*/ 2286000 h 3026569"/>
              <a:gd name="connsiteX29" fmla="*/ 1813719 w 2178051"/>
              <a:gd name="connsiteY29" fmla="*/ 2305050 h 3026569"/>
              <a:gd name="connsiteX30" fmla="*/ 1775619 w 2178051"/>
              <a:gd name="connsiteY30" fmla="*/ 2262187 h 3026569"/>
              <a:gd name="connsiteX31" fmla="*/ 1732757 w 2178051"/>
              <a:gd name="connsiteY31" fmla="*/ 2262187 h 3026569"/>
              <a:gd name="connsiteX32" fmla="*/ 1694657 w 2178051"/>
              <a:gd name="connsiteY32" fmla="*/ 2362200 h 3026569"/>
              <a:gd name="connsiteX33" fmla="*/ 1680369 w 2178051"/>
              <a:gd name="connsiteY33" fmla="*/ 2443162 h 3026569"/>
              <a:gd name="connsiteX34" fmla="*/ 1756569 w 2178051"/>
              <a:gd name="connsiteY34" fmla="*/ 2495550 h 3026569"/>
              <a:gd name="connsiteX35" fmla="*/ 1756569 w 2178051"/>
              <a:gd name="connsiteY35" fmla="*/ 2571750 h 3026569"/>
              <a:gd name="connsiteX36" fmla="*/ 1627982 w 2178051"/>
              <a:gd name="connsiteY36" fmla="*/ 2619375 h 3026569"/>
              <a:gd name="connsiteX37" fmla="*/ 1480344 w 2178051"/>
              <a:gd name="connsiteY37" fmla="*/ 2667000 h 3026569"/>
              <a:gd name="connsiteX38" fmla="*/ 1499394 w 2178051"/>
              <a:gd name="connsiteY38" fmla="*/ 2790825 h 3026569"/>
              <a:gd name="connsiteX39" fmla="*/ 1461294 w 2178051"/>
              <a:gd name="connsiteY39" fmla="*/ 2957512 h 3026569"/>
              <a:gd name="connsiteX40" fmla="*/ 1442244 w 2178051"/>
              <a:gd name="connsiteY40" fmla="*/ 3009900 h 3026569"/>
              <a:gd name="connsiteX41" fmla="*/ 1285082 w 2178051"/>
              <a:gd name="connsiteY41" fmla="*/ 3000375 h 3026569"/>
              <a:gd name="connsiteX42" fmla="*/ 1161257 w 2178051"/>
              <a:gd name="connsiteY42" fmla="*/ 2852737 h 3026569"/>
              <a:gd name="connsiteX43" fmla="*/ 1137444 w 2178051"/>
              <a:gd name="connsiteY43" fmla="*/ 2971800 h 3026569"/>
              <a:gd name="connsiteX44" fmla="*/ 1056482 w 2178051"/>
              <a:gd name="connsiteY44" fmla="*/ 2971800 h 3026569"/>
              <a:gd name="connsiteX45" fmla="*/ 999332 w 2178051"/>
              <a:gd name="connsiteY45" fmla="*/ 2876550 h 3026569"/>
              <a:gd name="connsiteX46" fmla="*/ 875507 w 2178051"/>
              <a:gd name="connsiteY46" fmla="*/ 2928937 h 3026569"/>
              <a:gd name="connsiteX47" fmla="*/ 865982 w 2178051"/>
              <a:gd name="connsiteY47" fmla="*/ 2971800 h 3026569"/>
              <a:gd name="connsiteX48" fmla="*/ 651669 w 2178051"/>
              <a:gd name="connsiteY48" fmla="*/ 2857500 h 3026569"/>
              <a:gd name="connsiteX49" fmla="*/ 608807 w 2178051"/>
              <a:gd name="connsiteY49" fmla="*/ 2814637 h 3026569"/>
              <a:gd name="connsiteX50" fmla="*/ 570707 w 2178051"/>
              <a:gd name="connsiteY50" fmla="*/ 2833687 h 3026569"/>
              <a:gd name="connsiteX51" fmla="*/ 451644 w 2178051"/>
              <a:gd name="connsiteY51" fmla="*/ 2667000 h 3026569"/>
              <a:gd name="connsiteX52" fmla="*/ 480219 w 2178051"/>
              <a:gd name="connsiteY52" fmla="*/ 2533650 h 3026569"/>
              <a:gd name="connsiteX53" fmla="*/ 599282 w 2178051"/>
              <a:gd name="connsiteY53" fmla="*/ 2395537 h 3026569"/>
              <a:gd name="connsiteX54" fmla="*/ 489744 w 2178051"/>
              <a:gd name="connsiteY54" fmla="*/ 2319337 h 3026569"/>
              <a:gd name="connsiteX55" fmla="*/ 546894 w 2178051"/>
              <a:gd name="connsiteY55" fmla="*/ 2090737 h 3026569"/>
              <a:gd name="connsiteX56" fmla="*/ 508794 w 2178051"/>
              <a:gd name="connsiteY56" fmla="*/ 1838325 h 3026569"/>
              <a:gd name="connsiteX57" fmla="*/ 475457 w 2178051"/>
              <a:gd name="connsiteY57" fmla="*/ 1681162 h 3026569"/>
              <a:gd name="connsiteX58" fmla="*/ 442119 w 2178051"/>
              <a:gd name="connsiteY58" fmla="*/ 1609725 h 3026569"/>
              <a:gd name="connsiteX59" fmla="*/ 532607 w 2178051"/>
              <a:gd name="connsiteY59" fmla="*/ 1524000 h 3026569"/>
              <a:gd name="connsiteX60" fmla="*/ 470694 w 2178051"/>
              <a:gd name="connsiteY60" fmla="*/ 1447800 h 3026569"/>
              <a:gd name="connsiteX61" fmla="*/ 556419 w 2178051"/>
              <a:gd name="connsiteY61" fmla="*/ 1347787 h 3026569"/>
              <a:gd name="connsiteX62" fmla="*/ 408782 w 2178051"/>
              <a:gd name="connsiteY62" fmla="*/ 1357312 h 3026569"/>
              <a:gd name="connsiteX63" fmla="*/ 365919 w 2178051"/>
              <a:gd name="connsiteY63" fmla="*/ 1166812 h 3026569"/>
              <a:gd name="connsiteX64" fmla="*/ 437357 w 2178051"/>
              <a:gd name="connsiteY64" fmla="*/ 1019175 h 3026569"/>
              <a:gd name="connsiteX65" fmla="*/ 499269 w 2178051"/>
              <a:gd name="connsiteY65" fmla="*/ 1000125 h 3026569"/>
              <a:gd name="connsiteX66" fmla="*/ 527844 w 2178051"/>
              <a:gd name="connsiteY66" fmla="*/ 862012 h 3026569"/>
              <a:gd name="connsiteX67" fmla="*/ 494507 w 2178051"/>
              <a:gd name="connsiteY67" fmla="*/ 785812 h 3026569"/>
              <a:gd name="connsiteX68" fmla="*/ 361157 w 2178051"/>
              <a:gd name="connsiteY68" fmla="*/ 814387 h 3026569"/>
              <a:gd name="connsiteX69" fmla="*/ 308769 w 2178051"/>
              <a:gd name="connsiteY69" fmla="*/ 752475 h 3026569"/>
              <a:gd name="connsiteX70" fmla="*/ 232569 w 2178051"/>
              <a:gd name="connsiteY70" fmla="*/ 766762 h 3026569"/>
              <a:gd name="connsiteX71" fmla="*/ 180182 w 2178051"/>
              <a:gd name="connsiteY71" fmla="*/ 695325 h 3026569"/>
              <a:gd name="connsiteX72" fmla="*/ 161132 w 2178051"/>
              <a:gd name="connsiteY72" fmla="*/ 619125 h 3026569"/>
              <a:gd name="connsiteX73" fmla="*/ 175419 w 2178051"/>
              <a:gd name="connsiteY73" fmla="*/ 561975 h 3026569"/>
              <a:gd name="connsiteX74" fmla="*/ 113507 w 2178051"/>
              <a:gd name="connsiteY74" fmla="*/ 552450 h 3026569"/>
              <a:gd name="connsiteX75" fmla="*/ 13494 w 2178051"/>
              <a:gd name="connsiteY75" fmla="*/ 433387 h 3026569"/>
              <a:gd name="connsiteX76" fmla="*/ 32544 w 2178051"/>
              <a:gd name="connsiteY76" fmla="*/ 366712 h 3026569"/>
              <a:gd name="connsiteX77" fmla="*/ 108744 w 2178051"/>
              <a:gd name="connsiteY77" fmla="*/ 314325 h 3026569"/>
              <a:gd name="connsiteX78" fmla="*/ 151607 w 2178051"/>
              <a:gd name="connsiteY78" fmla="*/ 319087 h 3026569"/>
              <a:gd name="connsiteX79" fmla="*/ 218282 w 2178051"/>
              <a:gd name="connsiteY79" fmla="*/ 342900 h 3026569"/>
              <a:gd name="connsiteX80" fmla="*/ 237332 w 2178051"/>
              <a:gd name="connsiteY80" fmla="*/ 352425 h 3026569"/>
              <a:gd name="connsiteX81" fmla="*/ 227807 w 2178051"/>
              <a:gd name="connsiteY81" fmla="*/ 276225 h 3026569"/>
              <a:gd name="connsiteX82" fmla="*/ 289719 w 2178051"/>
              <a:gd name="connsiteY82" fmla="*/ 290512 h 3026569"/>
              <a:gd name="connsiteX83" fmla="*/ 342107 w 2178051"/>
              <a:gd name="connsiteY83" fmla="*/ 252412 h 3026569"/>
              <a:gd name="connsiteX84" fmla="*/ 461169 w 2178051"/>
              <a:gd name="connsiteY84" fmla="*/ 228600 h 3026569"/>
              <a:gd name="connsiteX85" fmla="*/ 556419 w 2178051"/>
              <a:gd name="connsiteY85" fmla="*/ 271462 h 3026569"/>
              <a:gd name="connsiteX86" fmla="*/ 575469 w 2178051"/>
              <a:gd name="connsiteY86" fmla="*/ 338137 h 3026569"/>
              <a:gd name="connsiteX87" fmla="*/ 599282 w 2178051"/>
              <a:gd name="connsiteY87" fmla="*/ 361950 h 3026569"/>
              <a:gd name="connsiteX88" fmla="*/ 618332 w 2178051"/>
              <a:gd name="connsiteY88" fmla="*/ 309562 h 3026569"/>
              <a:gd name="connsiteX89" fmla="*/ 742157 w 2178051"/>
              <a:gd name="connsiteY89" fmla="*/ 304800 h 3026569"/>
              <a:gd name="connsiteX90" fmla="*/ 832644 w 2178051"/>
              <a:gd name="connsiteY90" fmla="*/ 361950 h 3026569"/>
              <a:gd name="connsiteX91" fmla="*/ 908844 w 2178051"/>
              <a:gd name="connsiteY91" fmla="*/ 381000 h 3026569"/>
              <a:gd name="connsiteX92" fmla="*/ 951707 w 2178051"/>
              <a:gd name="connsiteY92" fmla="*/ 347662 h 3026569"/>
              <a:gd name="connsiteX93" fmla="*/ 1023144 w 2178051"/>
              <a:gd name="connsiteY93" fmla="*/ 323850 h 3026569"/>
              <a:gd name="connsiteX94" fmla="*/ 1013619 w 2178051"/>
              <a:gd name="connsiteY94" fmla="*/ 261937 h 3026569"/>
              <a:gd name="connsiteX95" fmla="*/ 1123157 w 2178051"/>
              <a:gd name="connsiteY95" fmla="*/ 300037 h 3026569"/>
              <a:gd name="connsiteX96" fmla="*/ 1185069 w 2178051"/>
              <a:gd name="connsiteY96" fmla="*/ 238125 h 3026569"/>
              <a:gd name="connsiteX97" fmla="*/ 1261269 w 2178051"/>
              <a:gd name="connsiteY97" fmla="*/ 247650 h 3026569"/>
              <a:gd name="connsiteX98" fmla="*/ 1275557 w 2178051"/>
              <a:gd name="connsiteY98" fmla="*/ 185737 h 3026569"/>
              <a:gd name="connsiteX99" fmla="*/ 1408907 w 2178051"/>
              <a:gd name="connsiteY99" fmla="*/ 57150 h 3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178051" h="3026569">
                <a:moveTo>
                  <a:pt x="1408907" y="57150"/>
                </a:moveTo>
                <a:cubicBezTo>
                  <a:pt x="1452563" y="41275"/>
                  <a:pt x="1470819" y="85725"/>
                  <a:pt x="1537494" y="90487"/>
                </a:cubicBezTo>
                <a:cubicBezTo>
                  <a:pt x="1604169" y="95250"/>
                  <a:pt x="1731963" y="80169"/>
                  <a:pt x="1808957" y="85725"/>
                </a:cubicBezTo>
                <a:cubicBezTo>
                  <a:pt x="1885951" y="91281"/>
                  <a:pt x="1953420" y="131762"/>
                  <a:pt x="1999457" y="123825"/>
                </a:cubicBezTo>
                <a:cubicBezTo>
                  <a:pt x="2045494" y="115888"/>
                  <a:pt x="2059782" y="55563"/>
                  <a:pt x="2085182" y="38100"/>
                </a:cubicBezTo>
                <a:cubicBezTo>
                  <a:pt x="2110582" y="20637"/>
                  <a:pt x="2139157" y="0"/>
                  <a:pt x="2151857" y="19050"/>
                </a:cubicBezTo>
                <a:cubicBezTo>
                  <a:pt x="2164557" y="38100"/>
                  <a:pt x="2160588" y="127000"/>
                  <a:pt x="2161382" y="152400"/>
                </a:cubicBezTo>
                <a:cubicBezTo>
                  <a:pt x="2162176" y="177800"/>
                  <a:pt x="2168525" y="156369"/>
                  <a:pt x="2156619" y="171450"/>
                </a:cubicBezTo>
                <a:cubicBezTo>
                  <a:pt x="2144713" y="186531"/>
                  <a:pt x="2088357" y="187325"/>
                  <a:pt x="2089944" y="242887"/>
                </a:cubicBezTo>
                <a:cubicBezTo>
                  <a:pt x="2091531" y="298449"/>
                  <a:pt x="2159794" y="421481"/>
                  <a:pt x="2166144" y="504825"/>
                </a:cubicBezTo>
                <a:cubicBezTo>
                  <a:pt x="2172494" y="588169"/>
                  <a:pt x="2149475" y="669925"/>
                  <a:pt x="2128044" y="742950"/>
                </a:cubicBezTo>
                <a:cubicBezTo>
                  <a:pt x="2106613" y="815975"/>
                  <a:pt x="2037557" y="942975"/>
                  <a:pt x="2037557" y="942975"/>
                </a:cubicBezTo>
                <a:cubicBezTo>
                  <a:pt x="2014538" y="993775"/>
                  <a:pt x="2021682" y="1021556"/>
                  <a:pt x="1989932" y="1047750"/>
                </a:cubicBezTo>
                <a:cubicBezTo>
                  <a:pt x="1958182" y="1073944"/>
                  <a:pt x="1862932" y="1073943"/>
                  <a:pt x="1847057" y="1100137"/>
                </a:cubicBezTo>
                <a:cubicBezTo>
                  <a:pt x="1831182" y="1126331"/>
                  <a:pt x="1884363" y="1169193"/>
                  <a:pt x="1894682" y="1204912"/>
                </a:cubicBezTo>
                <a:cubicBezTo>
                  <a:pt x="1905001" y="1240631"/>
                  <a:pt x="1886744" y="1285081"/>
                  <a:pt x="1908969" y="1314450"/>
                </a:cubicBezTo>
                <a:cubicBezTo>
                  <a:pt x="1931194" y="1343819"/>
                  <a:pt x="1997076" y="1369219"/>
                  <a:pt x="2028032" y="1381125"/>
                </a:cubicBezTo>
                <a:cubicBezTo>
                  <a:pt x="2058988" y="1393031"/>
                  <a:pt x="2083595" y="1354137"/>
                  <a:pt x="2094707" y="1385887"/>
                </a:cubicBezTo>
                <a:cubicBezTo>
                  <a:pt x="2105819" y="1417637"/>
                  <a:pt x="2082007" y="1526381"/>
                  <a:pt x="2094707" y="1571625"/>
                </a:cubicBezTo>
                <a:cubicBezTo>
                  <a:pt x="2107407" y="1616869"/>
                  <a:pt x="2163763" y="1623219"/>
                  <a:pt x="2170907" y="1657350"/>
                </a:cubicBezTo>
                <a:cubicBezTo>
                  <a:pt x="2178051" y="1691481"/>
                  <a:pt x="2155032" y="1747043"/>
                  <a:pt x="2137569" y="1776412"/>
                </a:cubicBezTo>
                <a:cubicBezTo>
                  <a:pt x="2120107" y="1805781"/>
                  <a:pt x="2080419" y="1812131"/>
                  <a:pt x="2066132" y="1833562"/>
                </a:cubicBezTo>
                <a:cubicBezTo>
                  <a:pt x="2051845" y="1854993"/>
                  <a:pt x="2073275" y="1885950"/>
                  <a:pt x="2051844" y="1905000"/>
                </a:cubicBezTo>
                <a:cubicBezTo>
                  <a:pt x="2030413" y="1924050"/>
                  <a:pt x="1967706" y="1921668"/>
                  <a:pt x="1937544" y="1947862"/>
                </a:cubicBezTo>
                <a:cubicBezTo>
                  <a:pt x="1907382" y="1974056"/>
                  <a:pt x="1870075" y="2032793"/>
                  <a:pt x="1870869" y="2062162"/>
                </a:cubicBezTo>
                <a:cubicBezTo>
                  <a:pt x="1871663" y="2091531"/>
                  <a:pt x="1922463" y="2105819"/>
                  <a:pt x="1942307" y="2124075"/>
                </a:cubicBezTo>
                <a:cubicBezTo>
                  <a:pt x="1962151" y="2142331"/>
                  <a:pt x="1984376" y="2154238"/>
                  <a:pt x="1989932" y="2171700"/>
                </a:cubicBezTo>
                <a:cubicBezTo>
                  <a:pt x="1995488" y="2189162"/>
                  <a:pt x="1986756" y="2209800"/>
                  <a:pt x="1975644" y="2228850"/>
                </a:cubicBezTo>
                <a:cubicBezTo>
                  <a:pt x="1964532" y="2247900"/>
                  <a:pt x="1950244" y="2273300"/>
                  <a:pt x="1923257" y="2286000"/>
                </a:cubicBezTo>
                <a:cubicBezTo>
                  <a:pt x="1896270" y="2298700"/>
                  <a:pt x="1838325" y="2309019"/>
                  <a:pt x="1813719" y="2305050"/>
                </a:cubicBezTo>
                <a:cubicBezTo>
                  <a:pt x="1789113" y="2301081"/>
                  <a:pt x="1789113" y="2269331"/>
                  <a:pt x="1775619" y="2262187"/>
                </a:cubicBezTo>
                <a:cubicBezTo>
                  <a:pt x="1762125" y="2255043"/>
                  <a:pt x="1746251" y="2245518"/>
                  <a:pt x="1732757" y="2262187"/>
                </a:cubicBezTo>
                <a:cubicBezTo>
                  <a:pt x="1719263" y="2278856"/>
                  <a:pt x="1703388" y="2332038"/>
                  <a:pt x="1694657" y="2362200"/>
                </a:cubicBezTo>
                <a:cubicBezTo>
                  <a:pt x="1685926" y="2392362"/>
                  <a:pt x="1670050" y="2420937"/>
                  <a:pt x="1680369" y="2443162"/>
                </a:cubicBezTo>
                <a:cubicBezTo>
                  <a:pt x="1690688" y="2465387"/>
                  <a:pt x="1743869" y="2474119"/>
                  <a:pt x="1756569" y="2495550"/>
                </a:cubicBezTo>
                <a:cubicBezTo>
                  <a:pt x="1769269" y="2516981"/>
                  <a:pt x="1778000" y="2551113"/>
                  <a:pt x="1756569" y="2571750"/>
                </a:cubicBezTo>
                <a:cubicBezTo>
                  <a:pt x="1735138" y="2592388"/>
                  <a:pt x="1674020" y="2603500"/>
                  <a:pt x="1627982" y="2619375"/>
                </a:cubicBezTo>
                <a:cubicBezTo>
                  <a:pt x="1581945" y="2635250"/>
                  <a:pt x="1501775" y="2638425"/>
                  <a:pt x="1480344" y="2667000"/>
                </a:cubicBezTo>
                <a:cubicBezTo>
                  <a:pt x="1458913" y="2695575"/>
                  <a:pt x="1502569" y="2742406"/>
                  <a:pt x="1499394" y="2790825"/>
                </a:cubicBezTo>
                <a:cubicBezTo>
                  <a:pt x="1496219" y="2839244"/>
                  <a:pt x="1470819" y="2921000"/>
                  <a:pt x="1461294" y="2957512"/>
                </a:cubicBezTo>
                <a:cubicBezTo>
                  <a:pt x="1451769" y="2994024"/>
                  <a:pt x="1471613" y="3002756"/>
                  <a:pt x="1442244" y="3009900"/>
                </a:cubicBezTo>
                <a:cubicBezTo>
                  <a:pt x="1412875" y="3017044"/>
                  <a:pt x="1331913" y="3026569"/>
                  <a:pt x="1285082" y="3000375"/>
                </a:cubicBezTo>
                <a:cubicBezTo>
                  <a:pt x="1238251" y="2974181"/>
                  <a:pt x="1185863" y="2857499"/>
                  <a:pt x="1161257" y="2852737"/>
                </a:cubicBezTo>
                <a:cubicBezTo>
                  <a:pt x="1136651" y="2847975"/>
                  <a:pt x="1154906" y="2951956"/>
                  <a:pt x="1137444" y="2971800"/>
                </a:cubicBezTo>
                <a:cubicBezTo>
                  <a:pt x="1119982" y="2991644"/>
                  <a:pt x="1079500" y="2987675"/>
                  <a:pt x="1056482" y="2971800"/>
                </a:cubicBezTo>
                <a:cubicBezTo>
                  <a:pt x="1033464" y="2955925"/>
                  <a:pt x="1029494" y="2883694"/>
                  <a:pt x="999332" y="2876550"/>
                </a:cubicBezTo>
                <a:cubicBezTo>
                  <a:pt x="969170" y="2869406"/>
                  <a:pt x="897732" y="2913062"/>
                  <a:pt x="875507" y="2928937"/>
                </a:cubicBezTo>
                <a:cubicBezTo>
                  <a:pt x="853282" y="2944812"/>
                  <a:pt x="903288" y="2983706"/>
                  <a:pt x="865982" y="2971800"/>
                </a:cubicBezTo>
                <a:cubicBezTo>
                  <a:pt x="828676" y="2959894"/>
                  <a:pt x="694532" y="2883694"/>
                  <a:pt x="651669" y="2857500"/>
                </a:cubicBezTo>
                <a:cubicBezTo>
                  <a:pt x="608807" y="2831306"/>
                  <a:pt x="622301" y="2818606"/>
                  <a:pt x="608807" y="2814637"/>
                </a:cubicBezTo>
                <a:cubicBezTo>
                  <a:pt x="595313" y="2810668"/>
                  <a:pt x="596901" y="2858293"/>
                  <a:pt x="570707" y="2833687"/>
                </a:cubicBezTo>
                <a:cubicBezTo>
                  <a:pt x="544513" y="2809081"/>
                  <a:pt x="466725" y="2717006"/>
                  <a:pt x="451644" y="2667000"/>
                </a:cubicBezTo>
                <a:cubicBezTo>
                  <a:pt x="436563" y="2616994"/>
                  <a:pt x="455613" y="2578894"/>
                  <a:pt x="480219" y="2533650"/>
                </a:cubicBezTo>
                <a:cubicBezTo>
                  <a:pt x="504825" y="2488406"/>
                  <a:pt x="597695" y="2431256"/>
                  <a:pt x="599282" y="2395537"/>
                </a:cubicBezTo>
                <a:cubicBezTo>
                  <a:pt x="600869" y="2359818"/>
                  <a:pt x="498475" y="2370137"/>
                  <a:pt x="489744" y="2319337"/>
                </a:cubicBezTo>
                <a:cubicBezTo>
                  <a:pt x="481013" y="2268537"/>
                  <a:pt x="543719" y="2170906"/>
                  <a:pt x="546894" y="2090737"/>
                </a:cubicBezTo>
                <a:cubicBezTo>
                  <a:pt x="550069" y="2010568"/>
                  <a:pt x="520700" y="1906587"/>
                  <a:pt x="508794" y="1838325"/>
                </a:cubicBezTo>
                <a:cubicBezTo>
                  <a:pt x="496888" y="1770063"/>
                  <a:pt x="486569" y="1719262"/>
                  <a:pt x="475457" y="1681162"/>
                </a:cubicBezTo>
                <a:cubicBezTo>
                  <a:pt x="464345" y="1643062"/>
                  <a:pt x="432594" y="1635918"/>
                  <a:pt x="442119" y="1609725"/>
                </a:cubicBezTo>
                <a:cubicBezTo>
                  <a:pt x="451644" y="1583532"/>
                  <a:pt x="527845" y="1550987"/>
                  <a:pt x="532607" y="1524000"/>
                </a:cubicBezTo>
                <a:cubicBezTo>
                  <a:pt x="537369" y="1497013"/>
                  <a:pt x="466725" y="1477169"/>
                  <a:pt x="470694" y="1447800"/>
                </a:cubicBezTo>
                <a:cubicBezTo>
                  <a:pt x="474663" y="1418431"/>
                  <a:pt x="566738" y="1362868"/>
                  <a:pt x="556419" y="1347787"/>
                </a:cubicBezTo>
                <a:cubicBezTo>
                  <a:pt x="546100" y="1332706"/>
                  <a:pt x="440532" y="1387474"/>
                  <a:pt x="408782" y="1357312"/>
                </a:cubicBezTo>
                <a:cubicBezTo>
                  <a:pt x="377032" y="1327150"/>
                  <a:pt x="361157" y="1223168"/>
                  <a:pt x="365919" y="1166812"/>
                </a:cubicBezTo>
                <a:cubicBezTo>
                  <a:pt x="370681" y="1110456"/>
                  <a:pt x="415132" y="1046956"/>
                  <a:pt x="437357" y="1019175"/>
                </a:cubicBezTo>
                <a:cubicBezTo>
                  <a:pt x="459582" y="991394"/>
                  <a:pt x="484188" y="1026319"/>
                  <a:pt x="499269" y="1000125"/>
                </a:cubicBezTo>
                <a:cubicBezTo>
                  <a:pt x="514350" y="973931"/>
                  <a:pt x="528638" y="897731"/>
                  <a:pt x="527844" y="862012"/>
                </a:cubicBezTo>
                <a:cubicBezTo>
                  <a:pt x="527050" y="826293"/>
                  <a:pt x="522288" y="793750"/>
                  <a:pt x="494507" y="785812"/>
                </a:cubicBezTo>
                <a:cubicBezTo>
                  <a:pt x="466726" y="777874"/>
                  <a:pt x="392113" y="819943"/>
                  <a:pt x="361157" y="814387"/>
                </a:cubicBezTo>
                <a:cubicBezTo>
                  <a:pt x="330201" y="808831"/>
                  <a:pt x="330200" y="760412"/>
                  <a:pt x="308769" y="752475"/>
                </a:cubicBezTo>
                <a:cubicBezTo>
                  <a:pt x="287338" y="744538"/>
                  <a:pt x="254000" y="776287"/>
                  <a:pt x="232569" y="766762"/>
                </a:cubicBezTo>
                <a:cubicBezTo>
                  <a:pt x="211138" y="757237"/>
                  <a:pt x="192088" y="719931"/>
                  <a:pt x="180182" y="695325"/>
                </a:cubicBezTo>
                <a:cubicBezTo>
                  <a:pt x="168276" y="670719"/>
                  <a:pt x="161926" y="641350"/>
                  <a:pt x="161132" y="619125"/>
                </a:cubicBezTo>
                <a:cubicBezTo>
                  <a:pt x="160338" y="596900"/>
                  <a:pt x="183357" y="573088"/>
                  <a:pt x="175419" y="561975"/>
                </a:cubicBezTo>
                <a:cubicBezTo>
                  <a:pt x="167482" y="550863"/>
                  <a:pt x="140494" y="573881"/>
                  <a:pt x="113507" y="552450"/>
                </a:cubicBezTo>
                <a:cubicBezTo>
                  <a:pt x="86520" y="531019"/>
                  <a:pt x="26988" y="464343"/>
                  <a:pt x="13494" y="433387"/>
                </a:cubicBezTo>
                <a:cubicBezTo>
                  <a:pt x="0" y="402431"/>
                  <a:pt x="16669" y="386556"/>
                  <a:pt x="32544" y="366712"/>
                </a:cubicBezTo>
                <a:cubicBezTo>
                  <a:pt x="48419" y="346868"/>
                  <a:pt x="88900" y="322262"/>
                  <a:pt x="108744" y="314325"/>
                </a:cubicBezTo>
                <a:cubicBezTo>
                  <a:pt x="128588" y="306388"/>
                  <a:pt x="133351" y="314325"/>
                  <a:pt x="151607" y="319087"/>
                </a:cubicBezTo>
                <a:cubicBezTo>
                  <a:pt x="169863" y="323849"/>
                  <a:pt x="203994" y="337344"/>
                  <a:pt x="218282" y="342900"/>
                </a:cubicBezTo>
                <a:cubicBezTo>
                  <a:pt x="232570" y="348456"/>
                  <a:pt x="235745" y="363537"/>
                  <a:pt x="237332" y="352425"/>
                </a:cubicBezTo>
                <a:cubicBezTo>
                  <a:pt x="238919" y="341313"/>
                  <a:pt x="219076" y="286544"/>
                  <a:pt x="227807" y="276225"/>
                </a:cubicBezTo>
                <a:cubicBezTo>
                  <a:pt x="236538" y="265906"/>
                  <a:pt x="270669" y="294481"/>
                  <a:pt x="289719" y="290512"/>
                </a:cubicBezTo>
                <a:cubicBezTo>
                  <a:pt x="308769" y="286543"/>
                  <a:pt x="313532" y="262731"/>
                  <a:pt x="342107" y="252412"/>
                </a:cubicBezTo>
                <a:cubicBezTo>
                  <a:pt x="370682" y="242093"/>
                  <a:pt x="425450" y="225425"/>
                  <a:pt x="461169" y="228600"/>
                </a:cubicBezTo>
                <a:cubicBezTo>
                  <a:pt x="496888" y="231775"/>
                  <a:pt x="537369" y="253206"/>
                  <a:pt x="556419" y="271462"/>
                </a:cubicBezTo>
                <a:cubicBezTo>
                  <a:pt x="575469" y="289718"/>
                  <a:pt x="568325" y="323056"/>
                  <a:pt x="575469" y="338137"/>
                </a:cubicBezTo>
                <a:cubicBezTo>
                  <a:pt x="582613" y="353218"/>
                  <a:pt x="592138" y="366712"/>
                  <a:pt x="599282" y="361950"/>
                </a:cubicBezTo>
                <a:cubicBezTo>
                  <a:pt x="606426" y="357188"/>
                  <a:pt x="594520" y="319087"/>
                  <a:pt x="618332" y="309562"/>
                </a:cubicBezTo>
                <a:cubicBezTo>
                  <a:pt x="642145" y="300037"/>
                  <a:pt x="706438" y="296069"/>
                  <a:pt x="742157" y="304800"/>
                </a:cubicBezTo>
                <a:cubicBezTo>
                  <a:pt x="777876" y="313531"/>
                  <a:pt x="804863" y="349250"/>
                  <a:pt x="832644" y="361950"/>
                </a:cubicBezTo>
                <a:cubicBezTo>
                  <a:pt x="860425" y="374650"/>
                  <a:pt x="889000" y="383381"/>
                  <a:pt x="908844" y="381000"/>
                </a:cubicBezTo>
                <a:cubicBezTo>
                  <a:pt x="928688" y="378619"/>
                  <a:pt x="932657" y="357187"/>
                  <a:pt x="951707" y="347662"/>
                </a:cubicBezTo>
                <a:cubicBezTo>
                  <a:pt x="970757" y="338137"/>
                  <a:pt x="1012825" y="338137"/>
                  <a:pt x="1023144" y="323850"/>
                </a:cubicBezTo>
                <a:cubicBezTo>
                  <a:pt x="1033463" y="309563"/>
                  <a:pt x="996950" y="265906"/>
                  <a:pt x="1013619" y="261937"/>
                </a:cubicBezTo>
                <a:cubicBezTo>
                  <a:pt x="1030288" y="257968"/>
                  <a:pt x="1094582" y="304006"/>
                  <a:pt x="1123157" y="300037"/>
                </a:cubicBezTo>
                <a:cubicBezTo>
                  <a:pt x="1151732" y="296068"/>
                  <a:pt x="1162050" y="246856"/>
                  <a:pt x="1185069" y="238125"/>
                </a:cubicBezTo>
                <a:cubicBezTo>
                  <a:pt x="1208088" y="229394"/>
                  <a:pt x="1246188" y="256381"/>
                  <a:pt x="1261269" y="247650"/>
                </a:cubicBezTo>
                <a:cubicBezTo>
                  <a:pt x="1276350" y="238919"/>
                  <a:pt x="1254126" y="214312"/>
                  <a:pt x="1275557" y="185737"/>
                </a:cubicBezTo>
                <a:cubicBezTo>
                  <a:pt x="1296988" y="157162"/>
                  <a:pt x="1365251" y="73025"/>
                  <a:pt x="1408907" y="571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472633" y="3952634"/>
            <a:ext cx="3445457" cy="2486296"/>
          </a:xfrm>
          <a:custGeom>
            <a:avLst/>
            <a:gdLst>
              <a:gd name="connsiteX0" fmla="*/ 320675 w 3140868"/>
              <a:gd name="connsiteY0" fmla="*/ 762794 h 2490788"/>
              <a:gd name="connsiteX1" fmla="*/ 406400 w 3140868"/>
              <a:gd name="connsiteY1" fmla="*/ 800894 h 2490788"/>
              <a:gd name="connsiteX2" fmla="*/ 520700 w 3140868"/>
              <a:gd name="connsiteY2" fmla="*/ 810419 h 2490788"/>
              <a:gd name="connsiteX3" fmla="*/ 701675 w 3140868"/>
              <a:gd name="connsiteY3" fmla="*/ 700882 h 2490788"/>
              <a:gd name="connsiteX4" fmla="*/ 749300 w 3140868"/>
              <a:gd name="connsiteY4" fmla="*/ 619919 h 2490788"/>
              <a:gd name="connsiteX5" fmla="*/ 901700 w 3140868"/>
              <a:gd name="connsiteY5" fmla="*/ 558007 h 2490788"/>
              <a:gd name="connsiteX6" fmla="*/ 1054100 w 3140868"/>
              <a:gd name="connsiteY6" fmla="*/ 438944 h 2490788"/>
              <a:gd name="connsiteX7" fmla="*/ 1187450 w 3140868"/>
              <a:gd name="connsiteY7" fmla="*/ 386557 h 2490788"/>
              <a:gd name="connsiteX8" fmla="*/ 1296987 w 3140868"/>
              <a:gd name="connsiteY8" fmla="*/ 324644 h 2490788"/>
              <a:gd name="connsiteX9" fmla="*/ 1296987 w 3140868"/>
              <a:gd name="connsiteY9" fmla="*/ 219869 h 2490788"/>
              <a:gd name="connsiteX10" fmla="*/ 1416050 w 3140868"/>
              <a:gd name="connsiteY10" fmla="*/ 191294 h 2490788"/>
              <a:gd name="connsiteX11" fmla="*/ 1554162 w 3140868"/>
              <a:gd name="connsiteY11" fmla="*/ 143669 h 2490788"/>
              <a:gd name="connsiteX12" fmla="*/ 1563687 w 3140868"/>
              <a:gd name="connsiteY12" fmla="*/ 43657 h 2490788"/>
              <a:gd name="connsiteX13" fmla="*/ 1673225 w 3140868"/>
              <a:gd name="connsiteY13" fmla="*/ 794 h 2490788"/>
              <a:gd name="connsiteX14" fmla="*/ 1787525 w 3140868"/>
              <a:gd name="connsiteY14" fmla="*/ 48419 h 2490788"/>
              <a:gd name="connsiteX15" fmla="*/ 1925637 w 3140868"/>
              <a:gd name="connsiteY15" fmla="*/ 19844 h 2490788"/>
              <a:gd name="connsiteX16" fmla="*/ 2068512 w 3140868"/>
              <a:gd name="connsiteY16" fmla="*/ 67469 h 2490788"/>
              <a:gd name="connsiteX17" fmla="*/ 2201862 w 3140868"/>
              <a:gd name="connsiteY17" fmla="*/ 110332 h 2490788"/>
              <a:gd name="connsiteX18" fmla="*/ 2306637 w 3140868"/>
              <a:gd name="connsiteY18" fmla="*/ 110332 h 2490788"/>
              <a:gd name="connsiteX19" fmla="*/ 2444750 w 3140868"/>
              <a:gd name="connsiteY19" fmla="*/ 186532 h 2490788"/>
              <a:gd name="connsiteX20" fmla="*/ 2582862 w 3140868"/>
              <a:gd name="connsiteY20" fmla="*/ 200819 h 2490788"/>
              <a:gd name="connsiteX21" fmla="*/ 2682875 w 3140868"/>
              <a:gd name="connsiteY21" fmla="*/ 262732 h 2490788"/>
              <a:gd name="connsiteX22" fmla="*/ 2801937 w 3140868"/>
              <a:gd name="connsiteY22" fmla="*/ 329407 h 2490788"/>
              <a:gd name="connsiteX23" fmla="*/ 3097212 w 3140868"/>
              <a:gd name="connsiteY23" fmla="*/ 329407 h 2490788"/>
              <a:gd name="connsiteX24" fmla="*/ 3063875 w 3140868"/>
              <a:gd name="connsiteY24" fmla="*/ 448469 h 2490788"/>
              <a:gd name="connsiteX25" fmla="*/ 2944812 w 3140868"/>
              <a:gd name="connsiteY25" fmla="*/ 600869 h 2490788"/>
              <a:gd name="connsiteX26" fmla="*/ 2859087 w 3140868"/>
              <a:gd name="connsiteY26" fmla="*/ 715169 h 2490788"/>
              <a:gd name="connsiteX27" fmla="*/ 2949575 w 3140868"/>
              <a:gd name="connsiteY27" fmla="*/ 805657 h 2490788"/>
              <a:gd name="connsiteX28" fmla="*/ 2882900 w 3140868"/>
              <a:gd name="connsiteY28" fmla="*/ 929482 h 2490788"/>
              <a:gd name="connsiteX29" fmla="*/ 2782887 w 3140868"/>
              <a:gd name="connsiteY29" fmla="*/ 939007 h 2490788"/>
              <a:gd name="connsiteX30" fmla="*/ 2663825 w 3140868"/>
              <a:gd name="connsiteY30" fmla="*/ 977107 h 2490788"/>
              <a:gd name="connsiteX31" fmla="*/ 2535237 w 3140868"/>
              <a:gd name="connsiteY31" fmla="*/ 943769 h 2490788"/>
              <a:gd name="connsiteX32" fmla="*/ 2435225 w 3140868"/>
              <a:gd name="connsiteY32" fmla="*/ 958057 h 2490788"/>
              <a:gd name="connsiteX33" fmla="*/ 2325687 w 3140868"/>
              <a:gd name="connsiteY33" fmla="*/ 977107 h 2490788"/>
              <a:gd name="connsiteX34" fmla="*/ 2254250 w 3140868"/>
              <a:gd name="connsiteY34" fmla="*/ 838994 h 2490788"/>
              <a:gd name="connsiteX35" fmla="*/ 2187575 w 3140868"/>
              <a:gd name="connsiteY35" fmla="*/ 729457 h 2490788"/>
              <a:gd name="connsiteX36" fmla="*/ 2149475 w 3140868"/>
              <a:gd name="connsiteY36" fmla="*/ 677069 h 2490788"/>
              <a:gd name="connsiteX37" fmla="*/ 2068512 w 3140868"/>
              <a:gd name="connsiteY37" fmla="*/ 834232 h 2490788"/>
              <a:gd name="connsiteX38" fmla="*/ 2001837 w 3140868"/>
              <a:gd name="connsiteY38" fmla="*/ 1019969 h 2490788"/>
              <a:gd name="connsiteX39" fmla="*/ 2016125 w 3140868"/>
              <a:gd name="connsiteY39" fmla="*/ 1062832 h 2490788"/>
              <a:gd name="connsiteX40" fmla="*/ 2078037 w 3140868"/>
              <a:gd name="connsiteY40" fmla="*/ 1115219 h 2490788"/>
              <a:gd name="connsiteX41" fmla="*/ 2082800 w 3140868"/>
              <a:gd name="connsiteY41" fmla="*/ 1196182 h 2490788"/>
              <a:gd name="connsiteX42" fmla="*/ 2149475 w 3140868"/>
              <a:gd name="connsiteY42" fmla="*/ 1277144 h 2490788"/>
              <a:gd name="connsiteX43" fmla="*/ 2206625 w 3140868"/>
              <a:gd name="connsiteY43" fmla="*/ 1391444 h 2490788"/>
              <a:gd name="connsiteX44" fmla="*/ 2273300 w 3140868"/>
              <a:gd name="connsiteY44" fmla="*/ 1467644 h 2490788"/>
              <a:gd name="connsiteX45" fmla="*/ 2344737 w 3140868"/>
              <a:gd name="connsiteY45" fmla="*/ 1562894 h 2490788"/>
              <a:gd name="connsiteX46" fmla="*/ 2392362 w 3140868"/>
              <a:gd name="connsiteY46" fmla="*/ 1581944 h 2490788"/>
              <a:gd name="connsiteX47" fmla="*/ 2206625 w 3140868"/>
              <a:gd name="connsiteY47" fmla="*/ 1643857 h 2490788"/>
              <a:gd name="connsiteX48" fmla="*/ 2082800 w 3140868"/>
              <a:gd name="connsiteY48" fmla="*/ 1729582 h 2490788"/>
              <a:gd name="connsiteX49" fmla="*/ 1987550 w 3140868"/>
              <a:gd name="connsiteY49" fmla="*/ 1705769 h 2490788"/>
              <a:gd name="connsiteX50" fmla="*/ 1954212 w 3140868"/>
              <a:gd name="connsiteY50" fmla="*/ 1772444 h 2490788"/>
              <a:gd name="connsiteX51" fmla="*/ 1987550 w 3140868"/>
              <a:gd name="connsiteY51" fmla="*/ 1896269 h 2490788"/>
              <a:gd name="connsiteX52" fmla="*/ 1963737 w 3140868"/>
              <a:gd name="connsiteY52" fmla="*/ 1962944 h 2490788"/>
              <a:gd name="connsiteX53" fmla="*/ 1930400 w 3140868"/>
              <a:gd name="connsiteY53" fmla="*/ 2015332 h 2490788"/>
              <a:gd name="connsiteX54" fmla="*/ 1839912 w 3140868"/>
              <a:gd name="connsiteY54" fmla="*/ 2010569 h 2490788"/>
              <a:gd name="connsiteX55" fmla="*/ 1878012 w 3140868"/>
              <a:gd name="connsiteY55" fmla="*/ 2120107 h 2490788"/>
              <a:gd name="connsiteX56" fmla="*/ 1868487 w 3140868"/>
              <a:gd name="connsiteY56" fmla="*/ 2191544 h 2490788"/>
              <a:gd name="connsiteX57" fmla="*/ 1930400 w 3140868"/>
              <a:gd name="connsiteY57" fmla="*/ 2267744 h 2490788"/>
              <a:gd name="connsiteX58" fmla="*/ 1825625 w 3140868"/>
              <a:gd name="connsiteY58" fmla="*/ 2315369 h 2490788"/>
              <a:gd name="connsiteX59" fmla="*/ 1792287 w 3140868"/>
              <a:gd name="connsiteY59" fmla="*/ 2420144 h 2490788"/>
              <a:gd name="connsiteX60" fmla="*/ 1749425 w 3140868"/>
              <a:gd name="connsiteY60" fmla="*/ 2482057 h 2490788"/>
              <a:gd name="connsiteX61" fmla="*/ 1577975 w 3140868"/>
              <a:gd name="connsiteY61" fmla="*/ 2472532 h 2490788"/>
              <a:gd name="connsiteX62" fmla="*/ 1430337 w 3140868"/>
              <a:gd name="connsiteY62" fmla="*/ 2386807 h 2490788"/>
              <a:gd name="connsiteX63" fmla="*/ 1387475 w 3140868"/>
              <a:gd name="connsiteY63" fmla="*/ 2448719 h 2490788"/>
              <a:gd name="connsiteX64" fmla="*/ 1292225 w 3140868"/>
              <a:gd name="connsiteY64" fmla="*/ 2424907 h 2490788"/>
              <a:gd name="connsiteX65" fmla="*/ 1192212 w 3140868"/>
              <a:gd name="connsiteY65" fmla="*/ 2372519 h 2490788"/>
              <a:gd name="connsiteX66" fmla="*/ 1054100 w 3140868"/>
              <a:gd name="connsiteY66" fmla="*/ 2286794 h 2490788"/>
              <a:gd name="connsiteX67" fmla="*/ 868362 w 3140868"/>
              <a:gd name="connsiteY67" fmla="*/ 2272507 h 2490788"/>
              <a:gd name="connsiteX68" fmla="*/ 763587 w 3140868"/>
              <a:gd name="connsiteY68" fmla="*/ 2191544 h 2490788"/>
              <a:gd name="connsiteX69" fmla="*/ 677862 w 3140868"/>
              <a:gd name="connsiteY69" fmla="*/ 2143919 h 2490788"/>
              <a:gd name="connsiteX70" fmla="*/ 501650 w 3140868"/>
              <a:gd name="connsiteY70" fmla="*/ 2162969 h 2490788"/>
              <a:gd name="connsiteX71" fmla="*/ 311150 w 3140868"/>
              <a:gd name="connsiteY71" fmla="*/ 2096294 h 2490788"/>
              <a:gd name="connsiteX72" fmla="*/ 225425 w 3140868"/>
              <a:gd name="connsiteY72" fmla="*/ 1972469 h 2490788"/>
              <a:gd name="connsiteX73" fmla="*/ 144462 w 3140868"/>
              <a:gd name="connsiteY73" fmla="*/ 1972469 h 2490788"/>
              <a:gd name="connsiteX74" fmla="*/ 87312 w 3140868"/>
              <a:gd name="connsiteY74" fmla="*/ 1843882 h 2490788"/>
              <a:gd name="connsiteX75" fmla="*/ 63500 w 3140868"/>
              <a:gd name="connsiteY75" fmla="*/ 1796257 h 2490788"/>
              <a:gd name="connsiteX76" fmla="*/ 125412 w 3140868"/>
              <a:gd name="connsiteY76" fmla="*/ 1743869 h 2490788"/>
              <a:gd name="connsiteX77" fmla="*/ 139700 w 3140868"/>
              <a:gd name="connsiteY77" fmla="*/ 1729582 h 2490788"/>
              <a:gd name="connsiteX78" fmla="*/ 87312 w 3140868"/>
              <a:gd name="connsiteY78" fmla="*/ 1662907 h 2490788"/>
              <a:gd name="connsiteX79" fmla="*/ 34925 w 3140868"/>
              <a:gd name="connsiteY79" fmla="*/ 1615282 h 2490788"/>
              <a:gd name="connsiteX80" fmla="*/ 49212 w 3140868"/>
              <a:gd name="connsiteY80" fmla="*/ 1520032 h 2490788"/>
              <a:gd name="connsiteX81" fmla="*/ 6350 w 3140868"/>
              <a:gd name="connsiteY81" fmla="*/ 1367632 h 2490788"/>
              <a:gd name="connsiteX82" fmla="*/ 87312 w 3140868"/>
              <a:gd name="connsiteY82" fmla="*/ 1262857 h 2490788"/>
              <a:gd name="connsiteX83" fmla="*/ 225425 w 3140868"/>
              <a:gd name="connsiteY83" fmla="*/ 1267619 h 2490788"/>
              <a:gd name="connsiteX84" fmla="*/ 258762 w 3140868"/>
              <a:gd name="connsiteY84" fmla="*/ 1267619 h 2490788"/>
              <a:gd name="connsiteX85" fmla="*/ 315912 w 3140868"/>
              <a:gd name="connsiteY85" fmla="*/ 1186657 h 2490788"/>
              <a:gd name="connsiteX86" fmla="*/ 392112 w 3140868"/>
              <a:gd name="connsiteY86" fmla="*/ 1077119 h 2490788"/>
              <a:gd name="connsiteX87" fmla="*/ 363537 w 3140868"/>
              <a:gd name="connsiteY87" fmla="*/ 1015207 h 2490788"/>
              <a:gd name="connsiteX88" fmla="*/ 315912 w 3140868"/>
              <a:gd name="connsiteY88" fmla="*/ 939007 h 2490788"/>
              <a:gd name="connsiteX89" fmla="*/ 320675 w 3140868"/>
              <a:gd name="connsiteY89" fmla="*/ 829469 h 2490788"/>
              <a:gd name="connsiteX90" fmla="*/ 320675 w 3140868"/>
              <a:gd name="connsiteY90" fmla="*/ 762794 h 2490788"/>
              <a:gd name="connsiteX0" fmla="*/ 314945 w 3180422"/>
              <a:gd name="connsiteY0" fmla="*/ 762024 h 2486296"/>
              <a:gd name="connsiteX1" fmla="*/ 400670 w 3180422"/>
              <a:gd name="connsiteY1" fmla="*/ 800124 h 2486296"/>
              <a:gd name="connsiteX2" fmla="*/ 514970 w 3180422"/>
              <a:gd name="connsiteY2" fmla="*/ 809649 h 2486296"/>
              <a:gd name="connsiteX3" fmla="*/ 695945 w 3180422"/>
              <a:gd name="connsiteY3" fmla="*/ 700112 h 2486296"/>
              <a:gd name="connsiteX4" fmla="*/ 743570 w 3180422"/>
              <a:gd name="connsiteY4" fmla="*/ 619149 h 2486296"/>
              <a:gd name="connsiteX5" fmla="*/ 895970 w 3180422"/>
              <a:gd name="connsiteY5" fmla="*/ 557237 h 2486296"/>
              <a:gd name="connsiteX6" fmla="*/ 1048370 w 3180422"/>
              <a:gd name="connsiteY6" fmla="*/ 438174 h 2486296"/>
              <a:gd name="connsiteX7" fmla="*/ 1181720 w 3180422"/>
              <a:gd name="connsiteY7" fmla="*/ 385787 h 2486296"/>
              <a:gd name="connsiteX8" fmla="*/ 1291257 w 3180422"/>
              <a:gd name="connsiteY8" fmla="*/ 323874 h 2486296"/>
              <a:gd name="connsiteX9" fmla="*/ 1291257 w 3180422"/>
              <a:gd name="connsiteY9" fmla="*/ 219099 h 2486296"/>
              <a:gd name="connsiteX10" fmla="*/ 1410320 w 3180422"/>
              <a:gd name="connsiteY10" fmla="*/ 190524 h 2486296"/>
              <a:gd name="connsiteX11" fmla="*/ 1548432 w 3180422"/>
              <a:gd name="connsiteY11" fmla="*/ 142899 h 2486296"/>
              <a:gd name="connsiteX12" fmla="*/ 1557957 w 3180422"/>
              <a:gd name="connsiteY12" fmla="*/ 42887 h 2486296"/>
              <a:gd name="connsiteX13" fmla="*/ 1667495 w 3180422"/>
              <a:gd name="connsiteY13" fmla="*/ 24 h 2486296"/>
              <a:gd name="connsiteX14" fmla="*/ 1781795 w 3180422"/>
              <a:gd name="connsiteY14" fmla="*/ 47649 h 2486296"/>
              <a:gd name="connsiteX15" fmla="*/ 1919907 w 3180422"/>
              <a:gd name="connsiteY15" fmla="*/ 19074 h 2486296"/>
              <a:gd name="connsiteX16" fmla="*/ 2062782 w 3180422"/>
              <a:gd name="connsiteY16" fmla="*/ 66699 h 2486296"/>
              <a:gd name="connsiteX17" fmla="*/ 2196132 w 3180422"/>
              <a:gd name="connsiteY17" fmla="*/ 109562 h 2486296"/>
              <a:gd name="connsiteX18" fmla="*/ 2300907 w 3180422"/>
              <a:gd name="connsiteY18" fmla="*/ 109562 h 2486296"/>
              <a:gd name="connsiteX19" fmla="*/ 2439020 w 3180422"/>
              <a:gd name="connsiteY19" fmla="*/ 185762 h 2486296"/>
              <a:gd name="connsiteX20" fmla="*/ 2577132 w 3180422"/>
              <a:gd name="connsiteY20" fmla="*/ 200049 h 2486296"/>
              <a:gd name="connsiteX21" fmla="*/ 2677145 w 3180422"/>
              <a:gd name="connsiteY21" fmla="*/ 261962 h 2486296"/>
              <a:gd name="connsiteX22" fmla="*/ 2796207 w 3180422"/>
              <a:gd name="connsiteY22" fmla="*/ 328637 h 2486296"/>
              <a:gd name="connsiteX23" fmla="*/ 3170857 w 3180422"/>
              <a:gd name="connsiteY23" fmla="*/ 392137 h 2486296"/>
              <a:gd name="connsiteX24" fmla="*/ 3058145 w 3180422"/>
              <a:gd name="connsiteY24" fmla="*/ 447699 h 2486296"/>
              <a:gd name="connsiteX25" fmla="*/ 2939082 w 3180422"/>
              <a:gd name="connsiteY25" fmla="*/ 600099 h 2486296"/>
              <a:gd name="connsiteX26" fmla="*/ 2853357 w 3180422"/>
              <a:gd name="connsiteY26" fmla="*/ 714399 h 2486296"/>
              <a:gd name="connsiteX27" fmla="*/ 2943845 w 3180422"/>
              <a:gd name="connsiteY27" fmla="*/ 804887 h 2486296"/>
              <a:gd name="connsiteX28" fmla="*/ 2877170 w 3180422"/>
              <a:gd name="connsiteY28" fmla="*/ 928712 h 2486296"/>
              <a:gd name="connsiteX29" fmla="*/ 2777157 w 3180422"/>
              <a:gd name="connsiteY29" fmla="*/ 938237 h 2486296"/>
              <a:gd name="connsiteX30" fmla="*/ 2658095 w 3180422"/>
              <a:gd name="connsiteY30" fmla="*/ 976337 h 2486296"/>
              <a:gd name="connsiteX31" fmla="*/ 2529507 w 3180422"/>
              <a:gd name="connsiteY31" fmla="*/ 942999 h 2486296"/>
              <a:gd name="connsiteX32" fmla="*/ 2429495 w 3180422"/>
              <a:gd name="connsiteY32" fmla="*/ 957287 h 2486296"/>
              <a:gd name="connsiteX33" fmla="*/ 2319957 w 3180422"/>
              <a:gd name="connsiteY33" fmla="*/ 976337 h 2486296"/>
              <a:gd name="connsiteX34" fmla="*/ 2248520 w 3180422"/>
              <a:gd name="connsiteY34" fmla="*/ 838224 h 2486296"/>
              <a:gd name="connsiteX35" fmla="*/ 2181845 w 3180422"/>
              <a:gd name="connsiteY35" fmla="*/ 728687 h 2486296"/>
              <a:gd name="connsiteX36" fmla="*/ 2143745 w 3180422"/>
              <a:gd name="connsiteY36" fmla="*/ 676299 h 2486296"/>
              <a:gd name="connsiteX37" fmla="*/ 2062782 w 3180422"/>
              <a:gd name="connsiteY37" fmla="*/ 833462 h 2486296"/>
              <a:gd name="connsiteX38" fmla="*/ 1996107 w 3180422"/>
              <a:gd name="connsiteY38" fmla="*/ 1019199 h 2486296"/>
              <a:gd name="connsiteX39" fmla="*/ 2010395 w 3180422"/>
              <a:gd name="connsiteY39" fmla="*/ 1062062 h 2486296"/>
              <a:gd name="connsiteX40" fmla="*/ 2072307 w 3180422"/>
              <a:gd name="connsiteY40" fmla="*/ 1114449 h 2486296"/>
              <a:gd name="connsiteX41" fmla="*/ 2077070 w 3180422"/>
              <a:gd name="connsiteY41" fmla="*/ 1195412 h 2486296"/>
              <a:gd name="connsiteX42" fmla="*/ 2143745 w 3180422"/>
              <a:gd name="connsiteY42" fmla="*/ 1276374 h 2486296"/>
              <a:gd name="connsiteX43" fmla="*/ 2200895 w 3180422"/>
              <a:gd name="connsiteY43" fmla="*/ 1390674 h 2486296"/>
              <a:gd name="connsiteX44" fmla="*/ 2267570 w 3180422"/>
              <a:gd name="connsiteY44" fmla="*/ 1466874 h 2486296"/>
              <a:gd name="connsiteX45" fmla="*/ 2339007 w 3180422"/>
              <a:gd name="connsiteY45" fmla="*/ 1562124 h 2486296"/>
              <a:gd name="connsiteX46" fmla="*/ 2386632 w 3180422"/>
              <a:gd name="connsiteY46" fmla="*/ 1581174 h 2486296"/>
              <a:gd name="connsiteX47" fmla="*/ 2200895 w 3180422"/>
              <a:gd name="connsiteY47" fmla="*/ 1643087 h 2486296"/>
              <a:gd name="connsiteX48" fmla="*/ 2077070 w 3180422"/>
              <a:gd name="connsiteY48" fmla="*/ 1728812 h 2486296"/>
              <a:gd name="connsiteX49" fmla="*/ 1981820 w 3180422"/>
              <a:gd name="connsiteY49" fmla="*/ 1704999 h 2486296"/>
              <a:gd name="connsiteX50" fmla="*/ 1948482 w 3180422"/>
              <a:gd name="connsiteY50" fmla="*/ 1771674 h 2486296"/>
              <a:gd name="connsiteX51" fmla="*/ 1981820 w 3180422"/>
              <a:gd name="connsiteY51" fmla="*/ 1895499 h 2486296"/>
              <a:gd name="connsiteX52" fmla="*/ 1958007 w 3180422"/>
              <a:gd name="connsiteY52" fmla="*/ 1962174 h 2486296"/>
              <a:gd name="connsiteX53" fmla="*/ 1924670 w 3180422"/>
              <a:gd name="connsiteY53" fmla="*/ 2014562 h 2486296"/>
              <a:gd name="connsiteX54" fmla="*/ 1834182 w 3180422"/>
              <a:gd name="connsiteY54" fmla="*/ 2009799 h 2486296"/>
              <a:gd name="connsiteX55" fmla="*/ 1872282 w 3180422"/>
              <a:gd name="connsiteY55" fmla="*/ 2119337 h 2486296"/>
              <a:gd name="connsiteX56" fmla="*/ 1862757 w 3180422"/>
              <a:gd name="connsiteY56" fmla="*/ 2190774 h 2486296"/>
              <a:gd name="connsiteX57" fmla="*/ 1924670 w 3180422"/>
              <a:gd name="connsiteY57" fmla="*/ 2266974 h 2486296"/>
              <a:gd name="connsiteX58" fmla="*/ 1819895 w 3180422"/>
              <a:gd name="connsiteY58" fmla="*/ 2314599 h 2486296"/>
              <a:gd name="connsiteX59" fmla="*/ 1786557 w 3180422"/>
              <a:gd name="connsiteY59" fmla="*/ 2419374 h 2486296"/>
              <a:gd name="connsiteX60" fmla="*/ 1743695 w 3180422"/>
              <a:gd name="connsiteY60" fmla="*/ 2481287 h 2486296"/>
              <a:gd name="connsiteX61" fmla="*/ 1572245 w 3180422"/>
              <a:gd name="connsiteY61" fmla="*/ 2471762 h 2486296"/>
              <a:gd name="connsiteX62" fmla="*/ 1424607 w 3180422"/>
              <a:gd name="connsiteY62" fmla="*/ 2386037 h 2486296"/>
              <a:gd name="connsiteX63" fmla="*/ 1381745 w 3180422"/>
              <a:gd name="connsiteY63" fmla="*/ 2447949 h 2486296"/>
              <a:gd name="connsiteX64" fmla="*/ 1286495 w 3180422"/>
              <a:gd name="connsiteY64" fmla="*/ 2424137 h 2486296"/>
              <a:gd name="connsiteX65" fmla="*/ 1186482 w 3180422"/>
              <a:gd name="connsiteY65" fmla="*/ 2371749 h 2486296"/>
              <a:gd name="connsiteX66" fmla="*/ 1048370 w 3180422"/>
              <a:gd name="connsiteY66" fmla="*/ 2286024 h 2486296"/>
              <a:gd name="connsiteX67" fmla="*/ 862632 w 3180422"/>
              <a:gd name="connsiteY67" fmla="*/ 2271737 h 2486296"/>
              <a:gd name="connsiteX68" fmla="*/ 757857 w 3180422"/>
              <a:gd name="connsiteY68" fmla="*/ 2190774 h 2486296"/>
              <a:gd name="connsiteX69" fmla="*/ 672132 w 3180422"/>
              <a:gd name="connsiteY69" fmla="*/ 2143149 h 2486296"/>
              <a:gd name="connsiteX70" fmla="*/ 495920 w 3180422"/>
              <a:gd name="connsiteY70" fmla="*/ 2162199 h 2486296"/>
              <a:gd name="connsiteX71" fmla="*/ 305420 w 3180422"/>
              <a:gd name="connsiteY71" fmla="*/ 2095524 h 2486296"/>
              <a:gd name="connsiteX72" fmla="*/ 219695 w 3180422"/>
              <a:gd name="connsiteY72" fmla="*/ 1971699 h 2486296"/>
              <a:gd name="connsiteX73" fmla="*/ 138732 w 3180422"/>
              <a:gd name="connsiteY73" fmla="*/ 1971699 h 2486296"/>
              <a:gd name="connsiteX74" fmla="*/ 81582 w 3180422"/>
              <a:gd name="connsiteY74" fmla="*/ 1843112 h 2486296"/>
              <a:gd name="connsiteX75" fmla="*/ 57770 w 3180422"/>
              <a:gd name="connsiteY75" fmla="*/ 1795487 h 2486296"/>
              <a:gd name="connsiteX76" fmla="*/ 119682 w 3180422"/>
              <a:gd name="connsiteY76" fmla="*/ 1743099 h 2486296"/>
              <a:gd name="connsiteX77" fmla="*/ 133970 w 3180422"/>
              <a:gd name="connsiteY77" fmla="*/ 1728812 h 2486296"/>
              <a:gd name="connsiteX78" fmla="*/ 81582 w 3180422"/>
              <a:gd name="connsiteY78" fmla="*/ 1662137 h 2486296"/>
              <a:gd name="connsiteX79" fmla="*/ 29195 w 3180422"/>
              <a:gd name="connsiteY79" fmla="*/ 1614512 h 2486296"/>
              <a:gd name="connsiteX80" fmla="*/ 43482 w 3180422"/>
              <a:gd name="connsiteY80" fmla="*/ 1519262 h 2486296"/>
              <a:gd name="connsiteX81" fmla="*/ 620 w 3180422"/>
              <a:gd name="connsiteY81" fmla="*/ 1366862 h 2486296"/>
              <a:gd name="connsiteX82" fmla="*/ 81582 w 3180422"/>
              <a:gd name="connsiteY82" fmla="*/ 1262087 h 2486296"/>
              <a:gd name="connsiteX83" fmla="*/ 219695 w 3180422"/>
              <a:gd name="connsiteY83" fmla="*/ 1266849 h 2486296"/>
              <a:gd name="connsiteX84" fmla="*/ 253032 w 3180422"/>
              <a:gd name="connsiteY84" fmla="*/ 1266849 h 2486296"/>
              <a:gd name="connsiteX85" fmla="*/ 310182 w 3180422"/>
              <a:gd name="connsiteY85" fmla="*/ 1185887 h 2486296"/>
              <a:gd name="connsiteX86" fmla="*/ 386382 w 3180422"/>
              <a:gd name="connsiteY86" fmla="*/ 1076349 h 2486296"/>
              <a:gd name="connsiteX87" fmla="*/ 357807 w 3180422"/>
              <a:gd name="connsiteY87" fmla="*/ 1014437 h 2486296"/>
              <a:gd name="connsiteX88" fmla="*/ 310182 w 3180422"/>
              <a:gd name="connsiteY88" fmla="*/ 938237 h 2486296"/>
              <a:gd name="connsiteX89" fmla="*/ 314945 w 3180422"/>
              <a:gd name="connsiteY89" fmla="*/ 828699 h 2486296"/>
              <a:gd name="connsiteX90" fmla="*/ 314945 w 3180422"/>
              <a:gd name="connsiteY90" fmla="*/ 762024 h 2486296"/>
              <a:gd name="connsiteX0" fmla="*/ 314945 w 3183907"/>
              <a:gd name="connsiteY0" fmla="*/ 762024 h 2486296"/>
              <a:gd name="connsiteX1" fmla="*/ 400670 w 3183907"/>
              <a:gd name="connsiteY1" fmla="*/ 800124 h 2486296"/>
              <a:gd name="connsiteX2" fmla="*/ 514970 w 3183907"/>
              <a:gd name="connsiteY2" fmla="*/ 809649 h 2486296"/>
              <a:gd name="connsiteX3" fmla="*/ 695945 w 3183907"/>
              <a:gd name="connsiteY3" fmla="*/ 700112 h 2486296"/>
              <a:gd name="connsiteX4" fmla="*/ 743570 w 3183907"/>
              <a:gd name="connsiteY4" fmla="*/ 619149 h 2486296"/>
              <a:gd name="connsiteX5" fmla="*/ 895970 w 3183907"/>
              <a:gd name="connsiteY5" fmla="*/ 557237 h 2486296"/>
              <a:gd name="connsiteX6" fmla="*/ 1048370 w 3183907"/>
              <a:gd name="connsiteY6" fmla="*/ 438174 h 2486296"/>
              <a:gd name="connsiteX7" fmla="*/ 1181720 w 3183907"/>
              <a:gd name="connsiteY7" fmla="*/ 385787 h 2486296"/>
              <a:gd name="connsiteX8" fmla="*/ 1291257 w 3183907"/>
              <a:gd name="connsiteY8" fmla="*/ 323874 h 2486296"/>
              <a:gd name="connsiteX9" fmla="*/ 1291257 w 3183907"/>
              <a:gd name="connsiteY9" fmla="*/ 219099 h 2486296"/>
              <a:gd name="connsiteX10" fmla="*/ 1410320 w 3183907"/>
              <a:gd name="connsiteY10" fmla="*/ 190524 h 2486296"/>
              <a:gd name="connsiteX11" fmla="*/ 1548432 w 3183907"/>
              <a:gd name="connsiteY11" fmla="*/ 142899 h 2486296"/>
              <a:gd name="connsiteX12" fmla="*/ 1557957 w 3183907"/>
              <a:gd name="connsiteY12" fmla="*/ 42887 h 2486296"/>
              <a:gd name="connsiteX13" fmla="*/ 1667495 w 3183907"/>
              <a:gd name="connsiteY13" fmla="*/ 24 h 2486296"/>
              <a:gd name="connsiteX14" fmla="*/ 1781795 w 3183907"/>
              <a:gd name="connsiteY14" fmla="*/ 47649 h 2486296"/>
              <a:gd name="connsiteX15" fmla="*/ 1919907 w 3183907"/>
              <a:gd name="connsiteY15" fmla="*/ 19074 h 2486296"/>
              <a:gd name="connsiteX16" fmla="*/ 2062782 w 3183907"/>
              <a:gd name="connsiteY16" fmla="*/ 66699 h 2486296"/>
              <a:gd name="connsiteX17" fmla="*/ 2196132 w 3183907"/>
              <a:gd name="connsiteY17" fmla="*/ 109562 h 2486296"/>
              <a:gd name="connsiteX18" fmla="*/ 2300907 w 3183907"/>
              <a:gd name="connsiteY18" fmla="*/ 109562 h 2486296"/>
              <a:gd name="connsiteX19" fmla="*/ 2439020 w 3183907"/>
              <a:gd name="connsiteY19" fmla="*/ 185762 h 2486296"/>
              <a:gd name="connsiteX20" fmla="*/ 2577132 w 3183907"/>
              <a:gd name="connsiteY20" fmla="*/ 200049 h 2486296"/>
              <a:gd name="connsiteX21" fmla="*/ 2677145 w 3183907"/>
              <a:gd name="connsiteY21" fmla="*/ 261962 h 2486296"/>
              <a:gd name="connsiteX22" fmla="*/ 2796207 w 3183907"/>
              <a:gd name="connsiteY22" fmla="*/ 328637 h 2486296"/>
              <a:gd name="connsiteX23" fmla="*/ 3170857 w 3183907"/>
              <a:gd name="connsiteY23" fmla="*/ 392137 h 2486296"/>
              <a:gd name="connsiteX24" fmla="*/ 3094657 w 3183907"/>
              <a:gd name="connsiteY24" fmla="*/ 467797 h 2486296"/>
              <a:gd name="connsiteX25" fmla="*/ 3058145 w 3183907"/>
              <a:gd name="connsiteY25" fmla="*/ 447699 h 2486296"/>
              <a:gd name="connsiteX26" fmla="*/ 2939082 w 3183907"/>
              <a:gd name="connsiteY26" fmla="*/ 600099 h 2486296"/>
              <a:gd name="connsiteX27" fmla="*/ 2853357 w 3183907"/>
              <a:gd name="connsiteY27" fmla="*/ 714399 h 2486296"/>
              <a:gd name="connsiteX28" fmla="*/ 2943845 w 3183907"/>
              <a:gd name="connsiteY28" fmla="*/ 804887 h 2486296"/>
              <a:gd name="connsiteX29" fmla="*/ 2877170 w 3183907"/>
              <a:gd name="connsiteY29" fmla="*/ 928712 h 2486296"/>
              <a:gd name="connsiteX30" fmla="*/ 2777157 w 3183907"/>
              <a:gd name="connsiteY30" fmla="*/ 938237 h 2486296"/>
              <a:gd name="connsiteX31" fmla="*/ 2658095 w 3183907"/>
              <a:gd name="connsiteY31" fmla="*/ 976337 h 2486296"/>
              <a:gd name="connsiteX32" fmla="*/ 2529507 w 3183907"/>
              <a:gd name="connsiteY32" fmla="*/ 942999 h 2486296"/>
              <a:gd name="connsiteX33" fmla="*/ 2429495 w 3183907"/>
              <a:gd name="connsiteY33" fmla="*/ 957287 h 2486296"/>
              <a:gd name="connsiteX34" fmla="*/ 2319957 w 3183907"/>
              <a:gd name="connsiteY34" fmla="*/ 976337 h 2486296"/>
              <a:gd name="connsiteX35" fmla="*/ 2248520 w 3183907"/>
              <a:gd name="connsiteY35" fmla="*/ 838224 h 2486296"/>
              <a:gd name="connsiteX36" fmla="*/ 2181845 w 3183907"/>
              <a:gd name="connsiteY36" fmla="*/ 728687 h 2486296"/>
              <a:gd name="connsiteX37" fmla="*/ 2143745 w 3183907"/>
              <a:gd name="connsiteY37" fmla="*/ 676299 h 2486296"/>
              <a:gd name="connsiteX38" fmla="*/ 2062782 w 3183907"/>
              <a:gd name="connsiteY38" fmla="*/ 833462 h 2486296"/>
              <a:gd name="connsiteX39" fmla="*/ 1996107 w 3183907"/>
              <a:gd name="connsiteY39" fmla="*/ 1019199 h 2486296"/>
              <a:gd name="connsiteX40" fmla="*/ 2010395 w 3183907"/>
              <a:gd name="connsiteY40" fmla="*/ 1062062 h 2486296"/>
              <a:gd name="connsiteX41" fmla="*/ 2072307 w 3183907"/>
              <a:gd name="connsiteY41" fmla="*/ 1114449 h 2486296"/>
              <a:gd name="connsiteX42" fmla="*/ 2077070 w 3183907"/>
              <a:gd name="connsiteY42" fmla="*/ 1195412 h 2486296"/>
              <a:gd name="connsiteX43" fmla="*/ 2143745 w 3183907"/>
              <a:gd name="connsiteY43" fmla="*/ 1276374 h 2486296"/>
              <a:gd name="connsiteX44" fmla="*/ 2200895 w 3183907"/>
              <a:gd name="connsiteY44" fmla="*/ 1390674 h 2486296"/>
              <a:gd name="connsiteX45" fmla="*/ 2267570 w 3183907"/>
              <a:gd name="connsiteY45" fmla="*/ 1466874 h 2486296"/>
              <a:gd name="connsiteX46" fmla="*/ 2339007 w 3183907"/>
              <a:gd name="connsiteY46" fmla="*/ 1562124 h 2486296"/>
              <a:gd name="connsiteX47" fmla="*/ 2386632 w 3183907"/>
              <a:gd name="connsiteY47" fmla="*/ 1581174 h 2486296"/>
              <a:gd name="connsiteX48" fmla="*/ 2200895 w 3183907"/>
              <a:gd name="connsiteY48" fmla="*/ 1643087 h 2486296"/>
              <a:gd name="connsiteX49" fmla="*/ 2077070 w 3183907"/>
              <a:gd name="connsiteY49" fmla="*/ 1728812 h 2486296"/>
              <a:gd name="connsiteX50" fmla="*/ 1981820 w 3183907"/>
              <a:gd name="connsiteY50" fmla="*/ 1704999 h 2486296"/>
              <a:gd name="connsiteX51" fmla="*/ 1948482 w 3183907"/>
              <a:gd name="connsiteY51" fmla="*/ 1771674 h 2486296"/>
              <a:gd name="connsiteX52" fmla="*/ 1981820 w 3183907"/>
              <a:gd name="connsiteY52" fmla="*/ 1895499 h 2486296"/>
              <a:gd name="connsiteX53" fmla="*/ 1958007 w 3183907"/>
              <a:gd name="connsiteY53" fmla="*/ 1962174 h 2486296"/>
              <a:gd name="connsiteX54" fmla="*/ 1924670 w 3183907"/>
              <a:gd name="connsiteY54" fmla="*/ 2014562 h 2486296"/>
              <a:gd name="connsiteX55" fmla="*/ 1834182 w 3183907"/>
              <a:gd name="connsiteY55" fmla="*/ 2009799 h 2486296"/>
              <a:gd name="connsiteX56" fmla="*/ 1872282 w 3183907"/>
              <a:gd name="connsiteY56" fmla="*/ 2119337 h 2486296"/>
              <a:gd name="connsiteX57" fmla="*/ 1862757 w 3183907"/>
              <a:gd name="connsiteY57" fmla="*/ 2190774 h 2486296"/>
              <a:gd name="connsiteX58" fmla="*/ 1924670 w 3183907"/>
              <a:gd name="connsiteY58" fmla="*/ 2266974 h 2486296"/>
              <a:gd name="connsiteX59" fmla="*/ 1819895 w 3183907"/>
              <a:gd name="connsiteY59" fmla="*/ 2314599 h 2486296"/>
              <a:gd name="connsiteX60" fmla="*/ 1786557 w 3183907"/>
              <a:gd name="connsiteY60" fmla="*/ 2419374 h 2486296"/>
              <a:gd name="connsiteX61" fmla="*/ 1743695 w 3183907"/>
              <a:gd name="connsiteY61" fmla="*/ 2481287 h 2486296"/>
              <a:gd name="connsiteX62" fmla="*/ 1572245 w 3183907"/>
              <a:gd name="connsiteY62" fmla="*/ 2471762 h 2486296"/>
              <a:gd name="connsiteX63" fmla="*/ 1424607 w 3183907"/>
              <a:gd name="connsiteY63" fmla="*/ 2386037 h 2486296"/>
              <a:gd name="connsiteX64" fmla="*/ 1381745 w 3183907"/>
              <a:gd name="connsiteY64" fmla="*/ 2447949 h 2486296"/>
              <a:gd name="connsiteX65" fmla="*/ 1286495 w 3183907"/>
              <a:gd name="connsiteY65" fmla="*/ 2424137 h 2486296"/>
              <a:gd name="connsiteX66" fmla="*/ 1186482 w 3183907"/>
              <a:gd name="connsiteY66" fmla="*/ 2371749 h 2486296"/>
              <a:gd name="connsiteX67" fmla="*/ 1048370 w 3183907"/>
              <a:gd name="connsiteY67" fmla="*/ 2286024 h 2486296"/>
              <a:gd name="connsiteX68" fmla="*/ 862632 w 3183907"/>
              <a:gd name="connsiteY68" fmla="*/ 2271737 h 2486296"/>
              <a:gd name="connsiteX69" fmla="*/ 757857 w 3183907"/>
              <a:gd name="connsiteY69" fmla="*/ 2190774 h 2486296"/>
              <a:gd name="connsiteX70" fmla="*/ 672132 w 3183907"/>
              <a:gd name="connsiteY70" fmla="*/ 2143149 h 2486296"/>
              <a:gd name="connsiteX71" fmla="*/ 495920 w 3183907"/>
              <a:gd name="connsiteY71" fmla="*/ 2162199 h 2486296"/>
              <a:gd name="connsiteX72" fmla="*/ 305420 w 3183907"/>
              <a:gd name="connsiteY72" fmla="*/ 2095524 h 2486296"/>
              <a:gd name="connsiteX73" fmla="*/ 219695 w 3183907"/>
              <a:gd name="connsiteY73" fmla="*/ 1971699 h 2486296"/>
              <a:gd name="connsiteX74" fmla="*/ 138732 w 3183907"/>
              <a:gd name="connsiteY74" fmla="*/ 1971699 h 2486296"/>
              <a:gd name="connsiteX75" fmla="*/ 81582 w 3183907"/>
              <a:gd name="connsiteY75" fmla="*/ 1843112 h 2486296"/>
              <a:gd name="connsiteX76" fmla="*/ 57770 w 3183907"/>
              <a:gd name="connsiteY76" fmla="*/ 1795487 h 2486296"/>
              <a:gd name="connsiteX77" fmla="*/ 119682 w 3183907"/>
              <a:gd name="connsiteY77" fmla="*/ 1743099 h 2486296"/>
              <a:gd name="connsiteX78" fmla="*/ 133970 w 3183907"/>
              <a:gd name="connsiteY78" fmla="*/ 1728812 h 2486296"/>
              <a:gd name="connsiteX79" fmla="*/ 81582 w 3183907"/>
              <a:gd name="connsiteY79" fmla="*/ 1662137 h 2486296"/>
              <a:gd name="connsiteX80" fmla="*/ 29195 w 3183907"/>
              <a:gd name="connsiteY80" fmla="*/ 1614512 h 2486296"/>
              <a:gd name="connsiteX81" fmla="*/ 43482 w 3183907"/>
              <a:gd name="connsiteY81" fmla="*/ 1519262 h 2486296"/>
              <a:gd name="connsiteX82" fmla="*/ 620 w 3183907"/>
              <a:gd name="connsiteY82" fmla="*/ 1366862 h 2486296"/>
              <a:gd name="connsiteX83" fmla="*/ 81582 w 3183907"/>
              <a:gd name="connsiteY83" fmla="*/ 1262087 h 2486296"/>
              <a:gd name="connsiteX84" fmla="*/ 219695 w 3183907"/>
              <a:gd name="connsiteY84" fmla="*/ 1266849 h 2486296"/>
              <a:gd name="connsiteX85" fmla="*/ 253032 w 3183907"/>
              <a:gd name="connsiteY85" fmla="*/ 1266849 h 2486296"/>
              <a:gd name="connsiteX86" fmla="*/ 310182 w 3183907"/>
              <a:gd name="connsiteY86" fmla="*/ 1185887 h 2486296"/>
              <a:gd name="connsiteX87" fmla="*/ 386382 w 3183907"/>
              <a:gd name="connsiteY87" fmla="*/ 1076349 h 2486296"/>
              <a:gd name="connsiteX88" fmla="*/ 357807 w 3183907"/>
              <a:gd name="connsiteY88" fmla="*/ 1014437 h 2486296"/>
              <a:gd name="connsiteX89" fmla="*/ 310182 w 3183907"/>
              <a:gd name="connsiteY89" fmla="*/ 938237 h 2486296"/>
              <a:gd name="connsiteX90" fmla="*/ 314945 w 3183907"/>
              <a:gd name="connsiteY90" fmla="*/ 828699 h 2486296"/>
              <a:gd name="connsiteX91" fmla="*/ 314945 w 3183907"/>
              <a:gd name="connsiteY91" fmla="*/ 762024 h 2486296"/>
              <a:gd name="connsiteX0" fmla="*/ 314945 w 3180422"/>
              <a:gd name="connsiteY0" fmla="*/ 762024 h 2486296"/>
              <a:gd name="connsiteX1" fmla="*/ 400670 w 3180422"/>
              <a:gd name="connsiteY1" fmla="*/ 800124 h 2486296"/>
              <a:gd name="connsiteX2" fmla="*/ 514970 w 3180422"/>
              <a:gd name="connsiteY2" fmla="*/ 809649 h 2486296"/>
              <a:gd name="connsiteX3" fmla="*/ 695945 w 3180422"/>
              <a:gd name="connsiteY3" fmla="*/ 700112 h 2486296"/>
              <a:gd name="connsiteX4" fmla="*/ 743570 w 3180422"/>
              <a:gd name="connsiteY4" fmla="*/ 619149 h 2486296"/>
              <a:gd name="connsiteX5" fmla="*/ 895970 w 3180422"/>
              <a:gd name="connsiteY5" fmla="*/ 557237 h 2486296"/>
              <a:gd name="connsiteX6" fmla="*/ 1048370 w 3180422"/>
              <a:gd name="connsiteY6" fmla="*/ 438174 h 2486296"/>
              <a:gd name="connsiteX7" fmla="*/ 1181720 w 3180422"/>
              <a:gd name="connsiteY7" fmla="*/ 385787 h 2486296"/>
              <a:gd name="connsiteX8" fmla="*/ 1291257 w 3180422"/>
              <a:gd name="connsiteY8" fmla="*/ 323874 h 2486296"/>
              <a:gd name="connsiteX9" fmla="*/ 1291257 w 3180422"/>
              <a:gd name="connsiteY9" fmla="*/ 219099 h 2486296"/>
              <a:gd name="connsiteX10" fmla="*/ 1410320 w 3180422"/>
              <a:gd name="connsiteY10" fmla="*/ 190524 h 2486296"/>
              <a:gd name="connsiteX11" fmla="*/ 1548432 w 3180422"/>
              <a:gd name="connsiteY11" fmla="*/ 142899 h 2486296"/>
              <a:gd name="connsiteX12" fmla="*/ 1557957 w 3180422"/>
              <a:gd name="connsiteY12" fmla="*/ 42887 h 2486296"/>
              <a:gd name="connsiteX13" fmla="*/ 1667495 w 3180422"/>
              <a:gd name="connsiteY13" fmla="*/ 24 h 2486296"/>
              <a:gd name="connsiteX14" fmla="*/ 1781795 w 3180422"/>
              <a:gd name="connsiteY14" fmla="*/ 47649 h 2486296"/>
              <a:gd name="connsiteX15" fmla="*/ 1919907 w 3180422"/>
              <a:gd name="connsiteY15" fmla="*/ 19074 h 2486296"/>
              <a:gd name="connsiteX16" fmla="*/ 2062782 w 3180422"/>
              <a:gd name="connsiteY16" fmla="*/ 66699 h 2486296"/>
              <a:gd name="connsiteX17" fmla="*/ 2196132 w 3180422"/>
              <a:gd name="connsiteY17" fmla="*/ 109562 h 2486296"/>
              <a:gd name="connsiteX18" fmla="*/ 2300907 w 3180422"/>
              <a:gd name="connsiteY18" fmla="*/ 109562 h 2486296"/>
              <a:gd name="connsiteX19" fmla="*/ 2439020 w 3180422"/>
              <a:gd name="connsiteY19" fmla="*/ 185762 h 2486296"/>
              <a:gd name="connsiteX20" fmla="*/ 2577132 w 3180422"/>
              <a:gd name="connsiteY20" fmla="*/ 200049 h 2486296"/>
              <a:gd name="connsiteX21" fmla="*/ 2677145 w 3180422"/>
              <a:gd name="connsiteY21" fmla="*/ 261962 h 2486296"/>
              <a:gd name="connsiteX22" fmla="*/ 2796207 w 3180422"/>
              <a:gd name="connsiteY22" fmla="*/ 328637 h 2486296"/>
              <a:gd name="connsiteX23" fmla="*/ 3170857 w 3180422"/>
              <a:gd name="connsiteY23" fmla="*/ 392137 h 2486296"/>
              <a:gd name="connsiteX24" fmla="*/ 3058145 w 3180422"/>
              <a:gd name="connsiteY24" fmla="*/ 447699 h 2486296"/>
              <a:gd name="connsiteX25" fmla="*/ 2939082 w 3180422"/>
              <a:gd name="connsiteY25" fmla="*/ 600099 h 2486296"/>
              <a:gd name="connsiteX26" fmla="*/ 2853357 w 3180422"/>
              <a:gd name="connsiteY26" fmla="*/ 714399 h 2486296"/>
              <a:gd name="connsiteX27" fmla="*/ 2943845 w 3180422"/>
              <a:gd name="connsiteY27" fmla="*/ 804887 h 2486296"/>
              <a:gd name="connsiteX28" fmla="*/ 2877170 w 3180422"/>
              <a:gd name="connsiteY28" fmla="*/ 928712 h 2486296"/>
              <a:gd name="connsiteX29" fmla="*/ 2777157 w 3180422"/>
              <a:gd name="connsiteY29" fmla="*/ 938237 h 2486296"/>
              <a:gd name="connsiteX30" fmla="*/ 2658095 w 3180422"/>
              <a:gd name="connsiteY30" fmla="*/ 976337 h 2486296"/>
              <a:gd name="connsiteX31" fmla="*/ 2529507 w 3180422"/>
              <a:gd name="connsiteY31" fmla="*/ 942999 h 2486296"/>
              <a:gd name="connsiteX32" fmla="*/ 2429495 w 3180422"/>
              <a:gd name="connsiteY32" fmla="*/ 957287 h 2486296"/>
              <a:gd name="connsiteX33" fmla="*/ 2319957 w 3180422"/>
              <a:gd name="connsiteY33" fmla="*/ 976337 h 2486296"/>
              <a:gd name="connsiteX34" fmla="*/ 2248520 w 3180422"/>
              <a:gd name="connsiteY34" fmla="*/ 838224 h 2486296"/>
              <a:gd name="connsiteX35" fmla="*/ 2181845 w 3180422"/>
              <a:gd name="connsiteY35" fmla="*/ 728687 h 2486296"/>
              <a:gd name="connsiteX36" fmla="*/ 2143745 w 3180422"/>
              <a:gd name="connsiteY36" fmla="*/ 676299 h 2486296"/>
              <a:gd name="connsiteX37" fmla="*/ 2062782 w 3180422"/>
              <a:gd name="connsiteY37" fmla="*/ 833462 h 2486296"/>
              <a:gd name="connsiteX38" fmla="*/ 1996107 w 3180422"/>
              <a:gd name="connsiteY38" fmla="*/ 1019199 h 2486296"/>
              <a:gd name="connsiteX39" fmla="*/ 2010395 w 3180422"/>
              <a:gd name="connsiteY39" fmla="*/ 1062062 h 2486296"/>
              <a:gd name="connsiteX40" fmla="*/ 2072307 w 3180422"/>
              <a:gd name="connsiteY40" fmla="*/ 1114449 h 2486296"/>
              <a:gd name="connsiteX41" fmla="*/ 2077070 w 3180422"/>
              <a:gd name="connsiteY41" fmla="*/ 1195412 h 2486296"/>
              <a:gd name="connsiteX42" fmla="*/ 2143745 w 3180422"/>
              <a:gd name="connsiteY42" fmla="*/ 1276374 h 2486296"/>
              <a:gd name="connsiteX43" fmla="*/ 2200895 w 3180422"/>
              <a:gd name="connsiteY43" fmla="*/ 1390674 h 2486296"/>
              <a:gd name="connsiteX44" fmla="*/ 2267570 w 3180422"/>
              <a:gd name="connsiteY44" fmla="*/ 1466874 h 2486296"/>
              <a:gd name="connsiteX45" fmla="*/ 2339007 w 3180422"/>
              <a:gd name="connsiteY45" fmla="*/ 1562124 h 2486296"/>
              <a:gd name="connsiteX46" fmla="*/ 2386632 w 3180422"/>
              <a:gd name="connsiteY46" fmla="*/ 1581174 h 2486296"/>
              <a:gd name="connsiteX47" fmla="*/ 2200895 w 3180422"/>
              <a:gd name="connsiteY47" fmla="*/ 1643087 h 2486296"/>
              <a:gd name="connsiteX48" fmla="*/ 2077070 w 3180422"/>
              <a:gd name="connsiteY48" fmla="*/ 1728812 h 2486296"/>
              <a:gd name="connsiteX49" fmla="*/ 1981820 w 3180422"/>
              <a:gd name="connsiteY49" fmla="*/ 1704999 h 2486296"/>
              <a:gd name="connsiteX50" fmla="*/ 1948482 w 3180422"/>
              <a:gd name="connsiteY50" fmla="*/ 1771674 h 2486296"/>
              <a:gd name="connsiteX51" fmla="*/ 1981820 w 3180422"/>
              <a:gd name="connsiteY51" fmla="*/ 1895499 h 2486296"/>
              <a:gd name="connsiteX52" fmla="*/ 1958007 w 3180422"/>
              <a:gd name="connsiteY52" fmla="*/ 1962174 h 2486296"/>
              <a:gd name="connsiteX53" fmla="*/ 1924670 w 3180422"/>
              <a:gd name="connsiteY53" fmla="*/ 2014562 h 2486296"/>
              <a:gd name="connsiteX54" fmla="*/ 1834182 w 3180422"/>
              <a:gd name="connsiteY54" fmla="*/ 2009799 h 2486296"/>
              <a:gd name="connsiteX55" fmla="*/ 1872282 w 3180422"/>
              <a:gd name="connsiteY55" fmla="*/ 2119337 h 2486296"/>
              <a:gd name="connsiteX56" fmla="*/ 1862757 w 3180422"/>
              <a:gd name="connsiteY56" fmla="*/ 2190774 h 2486296"/>
              <a:gd name="connsiteX57" fmla="*/ 1924670 w 3180422"/>
              <a:gd name="connsiteY57" fmla="*/ 2266974 h 2486296"/>
              <a:gd name="connsiteX58" fmla="*/ 1819895 w 3180422"/>
              <a:gd name="connsiteY58" fmla="*/ 2314599 h 2486296"/>
              <a:gd name="connsiteX59" fmla="*/ 1786557 w 3180422"/>
              <a:gd name="connsiteY59" fmla="*/ 2419374 h 2486296"/>
              <a:gd name="connsiteX60" fmla="*/ 1743695 w 3180422"/>
              <a:gd name="connsiteY60" fmla="*/ 2481287 h 2486296"/>
              <a:gd name="connsiteX61" fmla="*/ 1572245 w 3180422"/>
              <a:gd name="connsiteY61" fmla="*/ 2471762 h 2486296"/>
              <a:gd name="connsiteX62" fmla="*/ 1424607 w 3180422"/>
              <a:gd name="connsiteY62" fmla="*/ 2386037 h 2486296"/>
              <a:gd name="connsiteX63" fmla="*/ 1381745 w 3180422"/>
              <a:gd name="connsiteY63" fmla="*/ 2447949 h 2486296"/>
              <a:gd name="connsiteX64" fmla="*/ 1286495 w 3180422"/>
              <a:gd name="connsiteY64" fmla="*/ 2424137 h 2486296"/>
              <a:gd name="connsiteX65" fmla="*/ 1186482 w 3180422"/>
              <a:gd name="connsiteY65" fmla="*/ 2371749 h 2486296"/>
              <a:gd name="connsiteX66" fmla="*/ 1048370 w 3180422"/>
              <a:gd name="connsiteY66" fmla="*/ 2286024 h 2486296"/>
              <a:gd name="connsiteX67" fmla="*/ 862632 w 3180422"/>
              <a:gd name="connsiteY67" fmla="*/ 2271737 h 2486296"/>
              <a:gd name="connsiteX68" fmla="*/ 757857 w 3180422"/>
              <a:gd name="connsiteY68" fmla="*/ 2190774 h 2486296"/>
              <a:gd name="connsiteX69" fmla="*/ 672132 w 3180422"/>
              <a:gd name="connsiteY69" fmla="*/ 2143149 h 2486296"/>
              <a:gd name="connsiteX70" fmla="*/ 495920 w 3180422"/>
              <a:gd name="connsiteY70" fmla="*/ 2162199 h 2486296"/>
              <a:gd name="connsiteX71" fmla="*/ 305420 w 3180422"/>
              <a:gd name="connsiteY71" fmla="*/ 2095524 h 2486296"/>
              <a:gd name="connsiteX72" fmla="*/ 219695 w 3180422"/>
              <a:gd name="connsiteY72" fmla="*/ 1971699 h 2486296"/>
              <a:gd name="connsiteX73" fmla="*/ 138732 w 3180422"/>
              <a:gd name="connsiteY73" fmla="*/ 1971699 h 2486296"/>
              <a:gd name="connsiteX74" fmla="*/ 81582 w 3180422"/>
              <a:gd name="connsiteY74" fmla="*/ 1843112 h 2486296"/>
              <a:gd name="connsiteX75" fmla="*/ 57770 w 3180422"/>
              <a:gd name="connsiteY75" fmla="*/ 1795487 h 2486296"/>
              <a:gd name="connsiteX76" fmla="*/ 119682 w 3180422"/>
              <a:gd name="connsiteY76" fmla="*/ 1743099 h 2486296"/>
              <a:gd name="connsiteX77" fmla="*/ 133970 w 3180422"/>
              <a:gd name="connsiteY77" fmla="*/ 1728812 h 2486296"/>
              <a:gd name="connsiteX78" fmla="*/ 81582 w 3180422"/>
              <a:gd name="connsiteY78" fmla="*/ 1662137 h 2486296"/>
              <a:gd name="connsiteX79" fmla="*/ 29195 w 3180422"/>
              <a:gd name="connsiteY79" fmla="*/ 1614512 h 2486296"/>
              <a:gd name="connsiteX80" fmla="*/ 43482 w 3180422"/>
              <a:gd name="connsiteY80" fmla="*/ 1519262 h 2486296"/>
              <a:gd name="connsiteX81" fmla="*/ 620 w 3180422"/>
              <a:gd name="connsiteY81" fmla="*/ 1366862 h 2486296"/>
              <a:gd name="connsiteX82" fmla="*/ 81582 w 3180422"/>
              <a:gd name="connsiteY82" fmla="*/ 1262087 h 2486296"/>
              <a:gd name="connsiteX83" fmla="*/ 219695 w 3180422"/>
              <a:gd name="connsiteY83" fmla="*/ 1266849 h 2486296"/>
              <a:gd name="connsiteX84" fmla="*/ 253032 w 3180422"/>
              <a:gd name="connsiteY84" fmla="*/ 1266849 h 2486296"/>
              <a:gd name="connsiteX85" fmla="*/ 310182 w 3180422"/>
              <a:gd name="connsiteY85" fmla="*/ 1185887 h 2486296"/>
              <a:gd name="connsiteX86" fmla="*/ 386382 w 3180422"/>
              <a:gd name="connsiteY86" fmla="*/ 1076349 h 2486296"/>
              <a:gd name="connsiteX87" fmla="*/ 357807 w 3180422"/>
              <a:gd name="connsiteY87" fmla="*/ 1014437 h 2486296"/>
              <a:gd name="connsiteX88" fmla="*/ 310182 w 3180422"/>
              <a:gd name="connsiteY88" fmla="*/ 938237 h 2486296"/>
              <a:gd name="connsiteX89" fmla="*/ 314945 w 3180422"/>
              <a:gd name="connsiteY89" fmla="*/ 828699 h 2486296"/>
              <a:gd name="connsiteX90" fmla="*/ 314945 w 3180422"/>
              <a:gd name="connsiteY90" fmla="*/ 762024 h 248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180422" h="2486296">
                <a:moveTo>
                  <a:pt x="314945" y="762024"/>
                </a:moveTo>
                <a:cubicBezTo>
                  <a:pt x="329233" y="757261"/>
                  <a:pt x="367333" y="792187"/>
                  <a:pt x="400670" y="800124"/>
                </a:cubicBezTo>
                <a:cubicBezTo>
                  <a:pt x="434007" y="808061"/>
                  <a:pt x="465758" y="826318"/>
                  <a:pt x="514970" y="809649"/>
                </a:cubicBezTo>
                <a:cubicBezTo>
                  <a:pt x="564182" y="792980"/>
                  <a:pt x="657845" y="731862"/>
                  <a:pt x="695945" y="700112"/>
                </a:cubicBezTo>
                <a:cubicBezTo>
                  <a:pt x="734045" y="668362"/>
                  <a:pt x="710233" y="642961"/>
                  <a:pt x="743570" y="619149"/>
                </a:cubicBezTo>
                <a:cubicBezTo>
                  <a:pt x="776907" y="595337"/>
                  <a:pt x="845170" y="587399"/>
                  <a:pt x="895970" y="557237"/>
                </a:cubicBezTo>
                <a:cubicBezTo>
                  <a:pt x="946770" y="527075"/>
                  <a:pt x="1000745" y="466749"/>
                  <a:pt x="1048370" y="438174"/>
                </a:cubicBezTo>
                <a:cubicBezTo>
                  <a:pt x="1095995" y="409599"/>
                  <a:pt x="1141239" y="404837"/>
                  <a:pt x="1181720" y="385787"/>
                </a:cubicBezTo>
                <a:cubicBezTo>
                  <a:pt x="1222201" y="366737"/>
                  <a:pt x="1273001" y="351655"/>
                  <a:pt x="1291257" y="323874"/>
                </a:cubicBezTo>
                <a:cubicBezTo>
                  <a:pt x="1309513" y="296093"/>
                  <a:pt x="1271413" y="241324"/>
                  <a:pt x="1291257" y="219099"/>
                </a:cubicBezTo>
                <a:cubicBezTo>
                  <a:pt x="1311101" y="196874"/>
                  <a:pt x="1367458" y="203224"/>
                  <a:pt x="1410320" y="190524"/>
                </a:cubicBezTo>
                <a:cubicBezTo>
                  <a:pt x="1453183" y="177824"/>
                  <a:pt x="1523826" y="167505"/>
                  <a:pt x="1548432" y="142899"/>
                </a:cubicBezTo>
                <a:cubicBezTo>
                  <a:pt x="1573038" y="118293"/>
                  <a:pt x="1538113" y="66700"/>
                  <a:pt x="1557957" y="42887"/>
                </a:cubicBezTo>
                <a:cubicBezTo>
                  <a:pt x="1577801" y="19074"/>
                  <a:pt x="1630189" y="-770"/>
                  <a:pt x="1667495" y="24"/>
                </a:cubicBezTo>
                <a:cubicBezTo>
                  <a:pt x="1704801" y="818"/>
                  <a:pt x="1739726" y="44474"/>
                  <a:pt x="1781795" y="47649"/>
                </a:cubicBezTo>
                <a:cubicBezTo>
                  <a:pt x="1823864" y="50824"/>
                  <a:pt x="1873076" y="15899"/>
                  <a:pt x="1919907" y="19074"/>
                </a:cubicBezTo>
                <a:cubicBezTo>
                  <a:pt x="1966738" y="22249"/>
                  <a:pt x="2062782" y="66699"/>
                  <a:pt x="2062782" y="66699"/>
                </a:cubicBezTo>
                <a:cubicBezTo>
                  <a:pt x="2108819" y="81780"/>
                  <a:pt x="2156445" y="102418"/>
                  <a:pt x="2196132" y="109562"/>
                </a:cubicBezTo>
                <a:cubicBezTo>
                  <a:pt x="2235819" y="116706"/>
                  <a:pt x="2260426" y="96862"/>
                  <a:pt x="2300907" y="109562"/>
                </a:cubicBezTo>
                <a:cubicBezTo>
                  <a:pt x="2341388" y="122262"/>
                  <a:pt x="2392983" y="170681"/>
                  <a:pt x="2439020" y="185762"/>
                </a:cubicBezTo>
                <a:cubicBezTo>
                  <a:pt x="2485058" y="200843"/>
                  <a:pt x="2537445" y="187349"/>
                  <a:pt x="2577132" y="200049"/>
                </a:cubicBezTo>
                <a:cubicBezTo>
                  <a:pt x="2616820" y="212749"/>
                  <a:pt x="2640633" y="240531"/>
                  <a:pt x="2677145" y="261962"/>
                </a:cubicBezTo>
                <a:cubicBezTo>
                  <a:pt x="2713657" y="283393"/>
                  <a:pt x="2713922" y="306941"/>
                  <a:pt x="2796207" y="328637"/>
                </a:cubicBezTo>
                <a:cubicBezTo>
                  <a:pt x="2878492" y="350333"/>
                  <a:pt x="3127201" y="372293"/>
                  <a:pt x="3170857" y="392137"/>
                </a:cubicBezTo>
                <a:cubicBezTo>
                  <a:pt x="3214513" y="411981"/>
                  <a:pt x="3096774" y="413039"/>
                  <a:pt x="3058145" y="447699"/>
                </a:cubicBezTo>
                <a:cubicBezTo>
                  <a:pt x="3019516" y="482359"/>
                  <a:pt x="2973213" y="555649"/>
                  <a:pt x="2939082" y="600099"/>
                </a:cubicBezTo>
                <a:cubicBezTo>
                  <a:pt x="2904951" y="644549"/>
                  <a:pt x="2852563" y="680268"/>
                  <a:pt x="2853357" y="714399"/>
                </a:cubicBezTo>
                <a:cubicBezTo>
                  <a:pt x="2854151" y="748530"/>
                  <a:pt x="2939876" y="769168"/>
                  <a:pt x="2943845" y="804887"/>
                </a:cubicBezTo>
                <a:cubicBezTo>
                  <a:pt x="2947814" y="840606"/>
                  <a:pt x="2904951" y="906487"/>
                  <a:pt x="2877170" y="928712"/>
                </a:cubicBezTo>
                <a:cubicBezTo>
                  <a:pt x="2849389" y="950937"/>
                  <a:pt x="2813669" y="930300"/>
                  <a:pt x="2777157" y="938237"/>
                </a:cubicBezTo>
                <a:cubicBezTo>
                  <a:pt x="2740645" y="946174"/>
                  <a:pt x="2699370" y="975543"/>
                  <a:pt x="2658095" y="976337"/>
                </a:cubicBezTo>
                <a:cubicBezTo>
                  <a:pt x="2616820" y="977131"/>
                  <a:pt x="2567607" y="946174"/>
                  <a:pt x="2529507" y="942999"/>
                </a:cubicBezTo>
                <a:cubicBezTo>
                  <a:pt x="2491407" y="939824"/>
                  <a:pt x="2464420" y="951731"/>
                  <a:pt x="2429495" y="957287"/>
                </a:cubicBezTo>
                <a:cubicBezTo>
                  <a:pt x="2394570" y="962843"/>
                  <a:pt x="2350120" y="996181"/>
                  <a:pt x="2319957" y="976337"/>
                </a:cubicBezTo>
                <a:cubicBezTo>
                  <a:pt x="2289795" y="956493"/>
                  <a:pt x="2271539" y="879499"/>
                  <a:pt x="2248520" y="838224"/>
                </a:cubicBezTo>
                <a:cubicBezTo>
                  <a:pt x="2225501" y="796949"/>
                  <a:pt x="2199308" y="755675"/>
                  <a:pt x="2181845" y="728687"/>
                </a:cubicBezTo>
                <a:cubicBezTo>
                  <a:pt x="2164382" y="701699"/>
                  <a:pt x="2163589" y="658837"/>
                  <a:pt x="2143745" y="676299"/>
                </a:cubicBezTo>
                <a:cubicBezTo>
                  <a:pt x="2123901" y="693761"/>
                  <a:pt x="2087388" y="776312"/>
                  <a:pt x="2062782" y="833462"/>
                </a:cubicBezTo>
                <a:cubicBezTo>
                  <a:pt x="2038176" y="890612"/>
                  <a:pt x="2004838" y="981099"/>
                  <a:pt x="1996107" y="1019199"/>
                </a:cubicBezTo>
                <a:cubicBezTo>
                  <a:pt x="1987376" y="1057299"/>
                  <a:pt x="1997695" y="1046187"/>
                  <a:pt x="2010395" y="1062062"/>
                </a:cubicBezTo>
                <a:cubicBezTo>
                  <a:pt x="2023095" y="1077937"/>
                  <a:pt x="2061195" y="1092224"/>
                  <a:pt x="2072307" y="1114449"/>
                </a:cubicBezTo>
                <a:cubicBezTo>
                  <a:pt x="2083419" y="1136674"/>
                  <a:pt x="2065164" y="1168425"/>
                  <a:pt x="2077070" y="1195412"/>
                </a:cubicBezTo>
                <a:cubicBezTo>
                  <a:pt x="2088976" y="1222399"/>
                  <a:pt x="2123108" y="1243830"/>
                  <a:pt x="2143745" y="1276374"/>
                </a:cubicBezTo>
                <a:cubicBezTo>
                  <a:pt x="2164383" y="1308918"/>
                  <a:pt x="2180258" y="1358924"/>
                  <a:pt x="2200895" y="1390674"/>
                </a:cubicBezTo>
                <a:cubicBezTo>
                  <a:pt x="2221532" y="1422424"/>
                  <a:pt x="2244551" y="1438299"/>
                  <a:pt x="2267570" y="1466874"/>
                </a:cubicBezTo>
                <a:cubicBezTo>
                  <a:pt x="2290589" y="1495449"/>
                  <a:pt x="2319163" y="1543074"/>
                  <a:pt x="2339007" y="1562124"/>
                </a:cubicBezTo>
                <a:cubicBezTo>
                  <a:pt x="2358851" y="1581174"/>
                  <a:pt x="2409651" y="1567680"/>
                  <a:pt x="2386632" y="1581174"/>
                </a:cubicBezTo>
                <a:cubicBezTo>
                  <a:pt x="2363613" y="1594668"/>
                  <a:pt x="2252489" y="1618481"/>
                  <a:pt x="2200895" y="1643087"/>
                </a:cubicBezTo>
                <a:cubicBezTo>
                  <a:pt x="2149301" y="1667693"/>
                  <a:pt x="2113582" y="1718493"/>
                  <a:pt x="2077070" y="1728812"/>
                </a:cubicBezTo>
                <a:cubicBezTo>
                  <a:pt x="2040558" y="1739131"/>
                  <a:pt x="2003251" y="1697855"/>
                  <a:pt x="1981820" y="1704999"/>
                </a:cubicBezTo>
                <a:cubicBezTo>
                  <a:pt x="1960389" y="1712143"/>
                  <a:pt x="1948482" y="1739924"/>
                  <a:pt x="1948482" y="1771674"/>
                </a:cubicBezTo>
                <a:cubicBezTo>
                  <a:pt x="1948482" y="1803424"/>
                  <a:pt x="1980232" y="1863749"/>
                  <a:pt x="1981820" y="1895499"/>
                </a:cubicBezTo>
                <a:cubicBezTo>
                  <a:pt x="1983408" y="1927249"/>
                  <a:pt x="1967532" y="1942330"/>
                  <a:pt x="1958007" y="1962174"/>
                </a:cubicBezTo>
                <a:cubicBezTo>
                  <a:pt x="1948482" y="1982018"/>
                  <a:pt x="1945308" y="2006625"/>
                  <a:pt x="1924670" y="2014562"/>
                </a:cubicBezTo>
                <a:cubicBezTo>
                  <a:pt x="1904033" y="2022500"/>
                  <a:pt x="1842913" y="1992337"/>
                  <a:pt x="1834182" y="2009799"/>
                </a:cubicBezTo>
                <a:cubicBezTo>
                  <a:pt x="1825451" y="2027261"/>
                  <a:pt x="1867520" y="2089175"/>
                  <a:pt x="1872282" y="2119337"/>
                </a:cubicBezTo>
                <a:cubicBezTo>
                  <a:pt x="1877045" y="2149500"/>
                  <a:pt x="1854026" y="2166168"/>
                  <a:pt x="1862757" y="2190774"/>
                </a:cubicBezTo>
                <a:cubicBezTo>
                  <a:pt x="1871488" y="2215380"/>
                  <a:pt x="1931814" y="2246337"/>
                  <a:pt x="1924670" y="2266974"/>
                </a:cubicBezTo>
                <a:cubicBezTo>
                  <a:pt x="1917526" y="2287611"/>
                  <a:pt x="1842914" y="2289199"/>
                  <a:pt x="1819895" y="2314599"/>
                </a:cubicBezTo>
                <a:cubicBezTo>
                  <a:pt x="1796876" y="2339999"/>
                  <a:pt x="1799257" y="2391593"/>
                  <a:pt x="1786557" y="2419374"/>
                </a:cubicBezTo>
                <a:cubicBezTo>
                  <a:pt x="1773857" y="2447155"/>
                  <a:pt x="1779414" y="2472556"/>
                  <a:pt x="1743695" y="2481287"/>
                </a:cubicBezTo>
                <a:cubicBezTo>
                  <a:pt x="1707976" y="2490018"/>
                  <a:pt x="1625426" y="2487637"/>
                  <a:pt x="1572245" y="2471762"/>
                </a:cubicBezTo>
                <a:cubicBezTo>
                  <a:pt x="1519064" y="2455887"/>
                  <a:pt x="1456357" y="2390006"/>
                  <a:pt x="1424607" y="2386037"/>
                </a:cubicBezTo>
                <a:cubicBezTo>
                  <a:pt x="1392857" y="2382068"/>
                  <a:pt x="1404764" y="2441599"/>
                  <a:pt x="1381745" y="2447949"/>
                </a:cubicBezTo>
                <a:cubicBezTo>
                  <a:pt x="1358726" y="2454299"/>
                  <a:pt x="1319039" y="2436837"/>
                  <a:pt x="1286495" y="2424137"/>
                </a:cubicBezTo>
                <a:cubicBezTo>
                  <a:pt x="1253951" y="2411437"/>
                  <a:pt x="1226169" y="2394768"/>
                  <a:pt x="1186482" y="2371749"/>
                </a:cubicBezTo>
                <a:cubicBezTo>
                  <a:pt x="1146795" y="2348730"/>
                  <a:pt x="1102345" y="2302693"/>
                  <a:pt x="1048370" y="2286024"/>
                </a:cubicBezTo>
                <a:cubicBezTo>
                  <a:pt x="994395" y="2269355"/>
                  <a:pt x="911051" y="2287612"/>
                  <a:pt x="862632" y="2271737"/>
                </a:cubicBezTo>
                <a:cubicBezTo>
                  <a:pt x="814213" y="2255862"/>
                  <a:pt x="789607" y="2212205"/>
                  <a:pt x="757857" y="2190774"/>
                </a:cubicBezTo>
                <a:cubicBezTo>
                  <a:pt x="726107" y="2169343"/>
                  <a:pt x="715788" y="2147911"/>
                  <a:pt x="672132" y="2143149"/>
                </a:cubicBezTo>
                <a:cubicBezTo>
                  <a:pt x="628476" y="2138387"/>
                  <a:pt x="557039" y="2170137"/>
                  <a:pt x="495920" y="2162199"/>
                </a:cubicBezTo>
                <a:cubicBezTo>
                  <a:pt x="434801" y="2154262"/>
                  <a:pt x="351457" y="2127274"/>
                  <a:pt x="305420" y="2095524"/>
                </a:cubicBezTo>
                <a:cubicBezTo>
                  <a:pt x="259383" y="2063774"/>
                  <a:pt x="247476" y="1992337"/>
                  <a:pt x="219695" y="1971699"/>
                </a:cubicBezTo>
                <a:cubicBezTo>
                  <a:pt x="191914" y="1951062"/>
                  <a:pt x="161751" y="1993130"/>
                  <a:pt x="138732" y="1971699"/>
                </a:cubicBezTo>
                <a:cubicBezTo>
                  <a:pt x="115713" y="1950268"/>
                  <a:pt x="95076" y="1872481"/>
                  <a:pt x="81582" y="1843112"/>
                </a:cubicBezTo>
                <a:cubicBezTo>
                  <a:pt x="68088" y="1813743"/>
                  <a:pt x="51420" y="1812156"/>
                  <a:pt x="57770" y="1795487"/>
                </a:cubicBezTo>
                <a:cubicBezTo>
                  <a:pt x="64120" y="1778818"/>
                  <a:pt x="106982" y="1754211"/>
                  <a:pt x="119682" y="1743099"/>
                </a:cubicBezTo>
                <a:cubicBezTo>
                  <a:pt x="132382" y="1731987"/>
                  <a:pt x="140320" y="1742306"/>
                  <a:pt x="133970" y="1728812"/>
                </a:cubicBezTo>
                <a:cubicBezTo>
                  <a:pt x="127620" y="1715318"/>
                  <a:pt x="99044" y="1681187"/>
                  <a:pt x="81582" y="1662137"/>
                </a:cubicBezTo>
                <a:cubicBezTo>
                  <a:pt x="64120" y="1643087"/>
                  <a:pt x="35545" y="1638324"/>
                  <a:pt x="29195" y="1614512"/>
                </a:cubicBezTo>
                <a:cubicBezTo>
                  <a:pt x="22845" y="1590700"/>
                  <a:pt x="48244" y="1560537"/>
                  <a:pt x="43482" y="1519262"/>
                </a:cubicBezTo>
                <a:cubicBezTo>
                  <a:pt x="38720" y="1477987"/>
                  <a:pt x="-5730" y="1409724"/>
                  <a:pt x="620" y="1366862"/>
                </a:cubicBezTo>
                <a:cubicBezTo>
                  <a:pt x="6970" y="1324000"/>
                  <a:pt x="45070" y="1278756"/>
                  <a:pt x="81582" y="1262087"/>
                </a:cubicBezTo>
                <a:cubicBezTo>
                  <a:pt x="118094" y="1245418"/>
                  <a:pt x="191120" y="1266055"/>
                  <a:pt x="219695" y="1266849"/>
                </a:cubicBezTo>
                <a:cubicBezTo>
                  <a:pt x="248270" y="1267643"/>
                  <a:pt x="237951" y="1280343"/>
                  <a:pt x="253032" y="1266849"/>
                </a:cubicBezTo>
                <a:cubicBezTo>
                  <a:pt x="268113" y="1253355"/>
                  <a:pt x="310182" y="1185887"/>
                  <a:pt x="310182" y="1185887"/>
                </a:cubicBezTo>
                <a:cubicBezTo>
                  <a:pt x="332407" y="1154137"/>
                  <a:pt x="378444" y="1104924"/>
                  <a:pt x="386382" y="1076349"/>
                </a:cubicBezTo>
                <a:cubicBezTo>
                  <a:pt x="394320" y="1047774"/>
                  <a:pt x="370507" y="1037456"/>
                  <a:pt x="357807" y="1014437"/>
                </a:cubicBezTo>
                <a:cubicBezTo>
                  <a:pt x="345107" y="991418"/>
                  <a:pt x="317326" y="969193"/>
                  <a:pt x="310182" y="938237"/>
                </a:cubicBezTo>
                <a:cubicBezTo>
                  <a:pt x="303038" y="907281"/>
                  <a:pt x="317326" y="860449"/>
                  <a:pt x="314945" y="828699"/>
                </a:cubicBezTo>
                <a:cubicBezTo>
                  <a:pt x="312564" y="796949"/>
                  <a:pt x="300657" y="766787"/>
                  <a:pt x="314945" y="76202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18998" y="5032158"/>
            <a:ext cx="5863826" cy="1433392"/>
          </a:xfrm>
          <a:custGeom>
            <a:avLst/>
            <a:gdLst>
              <a:gd name="connsiteX0" fmla="*/ 0 w 6105525"/>
              <a:gd name="connsiteY0" fmla="*/ 47625 h 1609725"/>
              <a:gd name="connsiteX1" fmla="*/ 323850 w 6105525"/>
              <a:gd name="connsiteY1" fmla="*/ 85725 h 1609725"/>
              <a:gd name="connsiteX2" fmla="*/ 590550 w 6105525"/>
              <a:gd name="connsiteY2" fmla="*/ 0 h 1609725"/>
              <a:gd name="connsiteX3" fmla="*/ 790575 w 6105525"/>
              <a:gd name="connsiteY3" fmla="*/ 85725 h 1609725"/>
              <a:gd name="connsiteX4" fmla="*/ 1085850 w 6105525"/>
              <a:gd name="connsiteY4" fmla="*/ 38100 h 1609725"/>
              <a:gd name="connsiteX5" fmla="*/ 1228725 w 6105525"/>
              <a:gd name="connsiteY5" fmla="*/ 19050 h 1609725"/>
              <a:gd name="connsiteX6" fmla="*/ 1314450 w 6105525"/>
              <a:gd name="connsiteY6" fmla="*/ 142875 h 1609725"/>
              <a:gd name="connsiteX7" fmla="*/ 1428750 w 6105525"/>
              <a:gd name="connsiteY7" fmla="*/ 190500 h 1609725"/>
              <a:gd name="connsiteX8" fmla="*/ 1466850 w 6105525"/>
              <a:gd name="connsiteY8" fmla="*/ 361950 h 1609725"/>
              <a:gd name="connsiteX9" fmla="*/ 1562100 w 6105525"/>
              <a:gd name="connsiteY9" fmla="*/ 542925 h 1609725"/>
              <a:gd name="connsiteX10" fmla="*/ 1704975 w 6105525"/>
              <a:gd name="connsiteY10" fmla="*/ 762000 h 1609725"/>
              <a:gd name="connsiteX11" fmla="*/ 2000250 w 6105525"/>
              <a:gd name="connsiteY11" fmla="*/ 866775 h 1609725"/>
              <a:gd name="connsiteX12" fmla="*/ 2181225 w 6105525"/>
              <a:gd name="connsiteY12" fmla="*/ 933450 h 1609725"/>
              <a:gd name="connsiteX13" fmla="*/ 2466975 w 6105525"/>
              <a:gd name="connsiteY13" fmla="*/ 923925 h 1609725"/>
              <a:gd name="connsiteX14" fmla="*/ 2800350 w 6105525"/>
              <a:gd name="connsiteY14" fmla="*/ 857250 h 1609725"/>
              <a:gd name="connsiteX15" fmla="*/ 2924175 w 6105525"/>
              <a:gd name="connsiteY15" fmla="*/ 733425 h 1609725"/>
              <a:gd name="connsiteX16" fmla="*/ 3286125 w 6105525"/>
              <a:gd name="connsiteY16" fmla="*/ 733425 h 1609725"/>
              <a:gd name="connsiteX17" fmla="*/ 3600450 w 6105525"/>
              <a:gd name="connsiteY17" fmla="*/ 609600 h 1609725"/>
              <a:gd name="connsiteX18" fmla="*/ 3695700 w 6105525"/>
              <a:gd name="connsiteY18" fmla="*/ 600075 h 1609725"/>
              <a:gd name="connsiteX19" fmla="*/ 3781425 w 6105525"/>
              <a:gd name="connsiteY19" fmla="*/ 733425 h 1609725"/>
              <a:gd name="connsiteX20" fmla="*/ 3848100 w 6105525"/>
              <a:gd name="connsiteY20" fmla="*/ 800100 h 1609725"/>
              <a:gd name="connsiteX21" fmla="*/ 4048125 w 6105525"/>
              <a:gd name="connsiteY21" fmla="*/ 933450 h 1609725"/>
              <a:gd name="connsiteX22" fmla="*/ 4581525 w 6105525"/>
              <a:gd name="connsiteY22" fmla="*/ 1152525 h 1609725"/>
              <a:gd name="connsiteX23" fmla="*/ 5105400 w 6105525"/>
              <a:gd name="connsiteY23" fmla="*/ 1333500 h 1609725"/>
              <a:gd name="connsiteX24" fmla="*/ 5800725 w 6105525"/>
              <a:gd name="connsiteY24" fmla="*/ 1552575 h 1609725"/>
              <a:gd name="connsiteX25" fmla="*/ 6105525 w 6105525"/>
              <a:gd name="connsiteY25" fmla="*/ 1609725 h 1609725"/>
              <a:gd name="connsiteX0" fmla="*/ 0 w 5800725"/>
              <a:gd name="connsiteY0" fmla="*/ 47625 h 1552575"/>
              <a:gd name="connsiteX1" fmla="*/ 323850 w 5800725"/>
              <a:gd name="connsiteY1" fmla="*/ 85725 h 1552575"/>
              <a:gd name="connsiteX2" fmla="*/ 590550 w 5800725"/>
              <a:gd name="connsiteY2" fmla="*/ 0 h 1552575"/>
              <a:gd name="connsiteX3" fmla="*/ 790575 w 5800725"/>
              <a:gd name="connsiteY3" fmla="*/ 85725 h 1552575"/>
              <a:gd name="connsiteX4" fmla="*/ 1085850 w 5800725"/>
              <a:gd name="connsiteY4" fmla="*/ 38100 h 1552575"/>
              <a:gd name="connsiteX5" fmla="*/ 1228725 w 5800725"/>
              <a:gd name="connsiteY5" fmla="*/ 19050 h 1552575"/>
              <a:gd name="connsiteX6" fmla="*/ 1314450 w 5800725"/>
              <a:gd name="connsiteY6" fmla="*/ 142875 h 1552575"/>
              <a:gd name="connsiteX7" fmla="*/ 1428750 w 5800725"/>
              <a:gd name="connsiteY7" fmla="*/ 190500 h 1552575"/>
              <a:gd name="connsiteX8" fmla="*/ 1466850 w 5800725"/>
              <a:gd name="connsiteY8" fmla="*/ 361950 h 1552575"/>
              <a:gd name="connsiteX9" fmla="*/ 1562100 w 5800725"/>
              <a:gd name="connsiteY9" fmla="*/ 542925 h 1552575"/>
              <a:gd name="connsiteX10" fmla="*/ 1704975 w 5800725"/>
              <a:gd name="connsiteY10" fmla="*/ 762000 h 1552575"/>
              <a:gd name="connsiteX11" fmla="*/ 2000250 w 5800725"/>
              <a:gd name="connsiteY11" fmla="*/ 866775 h 1552575"/>
              <a:gd name="connsiteX12" fmla="*/ 2181225 w 5800725"/>
              <a:gd name="connsiteY12" fmla="*/ 933450 h 1552575"/>
              <a:gd name="connsiteX13" fmla="*/ 2466975 w 5800725"/>
              <a:gd name="connsiteY13" fmla="*/ 923925 h 1552575"/>
              <a:gd name="connsiteX14" fmla="*/ 2800350 w 5800725"/>
              <a:gd name="connsiteY14" fmla="*/ 857250 h 1552575"/>
              <a:gd name="connsiteX15" fmla="*/ 2924175 w 5800725"/>
              <a:gd name="connsiteY15" fmla="*/ 733425 h 1552575"/>
              <a:gd name="connsiteX16" fmla="*/ 3286125 w 5800725"/>
              <a:gd name="connsiteY16" fmla="*/ 733425 h 1552575"/>
              <a:gd name="connsiteX17" fmla="*/ 3600450 w 5800725"/>
              <a:gd name="connsiteY17" fmla="*/ 609600 h 1552575"/>
              <a:gd name="connsiteX18" fmla="*/ 3695700 w 5800725"/>
              <a:gd name="connsiteY18" fmla="*/ 600075 h 1552575"/>
              <a:gd name="connsiteX19" fmla="*/ 3781425 w 5800725"/>
              <a:gd name="connsiteY19" fmla="*/ 733425 h 1552575"/>
              <a:gd name="connsiteX20" fmla="*/ 3848100 w 5800725"/>
              <a:gd name="connsiteY20" fmla="*/ 800100 h 1552575"/>
              <a:gd name="connsiteX21" fmla="*/ 4048125 w 5800725"/>
              <a:gd name="connsiteY21" fmla="*/ 933450 h 1552575"/>
              <a:gd name="connsiteX22" fmla="*/ 4581525 w 5800725"/>
              <a:gd name="connsiteY22" fmla="*/ 1152525 h 1552575"/>
              <a:gd name="connsiteX23" fmla="*/ 5105400 w 5800725"/>
              <a:gd name="connsiteY23" fmla="*/ 1333500 h 1552575"/>
              <a:gd name="connsiteX24" fmla="*/ 5800725 w 5800725"/>
              <a:gd name="connsiteY24" fmla="*/ 1552575 h 1552575"/>
              <a:gd name="connsiteX0" fmla="*/ 0 w 5105400"/>
              <a:gd name="connsiteY0" fmla="*/ 47625 h 1333500"/>
              <a:gd name="connsiteX1" fmla="*/ 323850 w 5105400"/>
              <a:gd name="connsiteY1" fmla="*/ 85725 h 1333500"/>
              <a:gd name="connsiteX2" fmla="*/ 590550 w 5105400"/>
              <a:gd name="connsiteY2" fmla="*/ 0 h 1333500"/>
              <a:gd name="connsiteX3" fmla="*/ 790575 w 5105400"/>
              <a:gd name="connsiteY3" fmla="*/ 85725 h 1333500"/>
              <a:gd name="connsiteX4" fmla="*/ 1085850 w 5105400"/>
              <a:gd name="connsiteY4" fmla="*/ 38100 h 1333500"/>
              <a:gd name="connsiteX5" fmla="*/ 1228725 w 5105400"/>
              <a:gd name="connsiteY5" fmla="*/ 19050 h 1333500"/>
              <a:gd name="connsiteX6" fmla="*/ 1314450 w 5105400"/>
              <a:gd name="connsiteY6" fmla="*/ 142875 h 1333500"/>
              <a:gd name="connsiteX7" fmla="*/ 1428750 w 5105400"/>
              <a:gd name="connsiteY7" fmla="*/ 190500 h 1333500"/>
              <a:gd name="connsiteX8" fmla="*/ 1466850 w 5105400"/>
              <a:gd name="connsiteY8" fmla="*/ 361950 h 1333500"/>
              <a:gd name="connsiteX9" fmla="*/ 1562100 w 5105400"/>
              <a:gd name="connsiteY9" fmla="*/ 542925 h 1333500"/>
              <a:gd name="connsiteX10" fmla="*/ 1704975 w 5105400"/>
              <a:gd name="connsiteY10" fmla="*/ 762000 h 1333500"/>
              <a:gd name="connsiteX11" fmla="*/ 2000250 w 5105400"/>
              <a:gd name="connsiteY11" fmla="*/ 866775 h 1333500"/>
              <a:gd name="connsiteX12" fmla="*/ 2181225 w 5105400"/>
              <a:gd name="connsiteY12" fmla="*/ 933450 h 1333500"/>
              <a:gd name="connsiteX13" fmla="*/ 2466975 w 5105400"/>
              <a:gd name="connsiteY13" fmla="*/ 923925 h 1333500"/>
              <a:gd name="connsiteX14" fmla="*/ 2800350 w 5105400"/>
              <a:gd name="connsiteY14" fmla="*/ 857250 h 1333500"/>
              <a:gd name="connsiteX15" fmla="*/ 2924175 w 5105400"/>
              <a:gd name="connsiteY15" fmla="*/ 733425 h 1333500"/>
              <a:gd name="connsiteX16" fmla="*/ 3286125 w 5105400"/>
              <a:gd name="connsiteY16" fmla="*/ 733425 h 1333500"/>
              <a:gd name="connsiteX17" fmla="*/ 3600450 w 5105400"/>
              <a:gd name="connsiteY17" fmla="*/ 609600 h 1333500"/>
              <a:gd name="connsiteX18" fmla="*/ 3695700 w 5105400"/>
              <a:gd name="connsiteY18" fmla="*/ 600075 h 1333500"/>
              <a:gd name="connsiteX19" fmla="*/ 3781425 w 5105400"/>
              <a:gd name="connsiteY19" fmla="*/ 733425 h 1333500"/>
              <a:gd name="connsiteX20" fmla="*/ 3848100 w 5105400"/>
              <a:gd name="connsiteY20" fmla="*/ 800100 h 1333500"/>
              <a:gd name="connsiteX21" fmla="*/ 4048125 w 5105400"/>
              <a:gd name="connsiteY21" fmla="*/ 933450 h 1333500"/>
              <a:gd name="connsiteX22" fmla="*/ 4581525 w 5105400"/>
              <a:gd name="connsiteY22" fmla="*/ 1152525 h 1333500"/>
              <a:gd name="connsiteX23" fmla="*/ 5105400 w 5105400"/>
              <a:gd name="connsiteY23" fmla="*/ 1333500 h 1333500"/>
              <a:gd name="connsiteX0" fmla="*/ 0 w 5412762"/>
              <a:gd name="connsiteY0" fmla="*/ 47625 h 1433392"/>
              <a:gd name="connsiteX1" fmla="*/ 323850 w 5412762"/>
              <a:gd name="connsiteY1" fmla="*/ 85725 h 1433392"/>
              <a:gd name="connsiteX2" fmla="*/ 590550 w 5412762"/>
              <a:gd name="connsiteY2" fmla="*/ 0 h 1433392"/>
              <a:gd name="connsiteX3" fmla="*/ 790575 w 5412762"/>
              <a:gd name="connsiteY3" fmla="*/ 85725 h 1433392"/>
              <a:gd name="connsiteX4" fmla="*/ 1085850 w 5412762"/>
              <a:gd name="connsiteY4" fmla="*/ 38100 h 1433392"/>
              <a:gd name="connsiteX5" fmla="*/ 1228725 w 5412762"/>
              <a:gd name="connsiteY5" fmla="*/ 19050 h 1433392"/>
              <a:gd name="connsiteX6" fmla="*/ 1314450 w 5412762"/>
              <a:gd name="connsiteY6" fmla="*/ 142875 h 1433392"/>
              <a:gd name="connsiteX7" fmla="*/ 1428750 w 5412762"/>
              <a:gd name="connsiteY7" fmla="*/ 190500 h 1433392"/>
              <a:gd name="connsiteX8" fmla="*/ 1466850 w 5412762"/>
              <a:gd name="connsiteY8" fmla="*/ 361950 h 1433392"/>
              <a:gd name="connsiteX9" fmla="*/ 1562100 w 5412762"/>
              <a:gd name="connsiteY9" fmla="*/ 542925 h 1433392"/>
              <a:gd name="connsiteX10" fmla="*/ 1704975 w 5412762"/>
              <a:gd name="connsiteY10" fmla="*/ 762000 h 1433392"/>
              <a:gd name="connsiteX11" fmla="*/ 2000250 w 5412762"/>
              <a:gd name="connsiteY11" fmla="*/ 866775 h 1433392"/>
              <a:gd name="connsiteX12" fmla="*/ 2181225 w 5412762"/>
              <a:gd name="connsiteY12" fmla="*/ 933450 h 1433392"/>
              <a:gd name="connsiteX13" fmla="*/ 2466975 w 5412762"/>
              <a:gd name="connsiteY13" fmla="*/ 923925 h 1433392"/>
              <a:gd name="connsiteX14" fmla="*/ 2800350 w 5412762"/>
              <a:gd name="connsiteY14" fmla="*/ 857250 h 1433392"/>
              <a:gd name="connsiteX15" fmla="*/ 2924175 w 5412762"/>
              <a:gd name="connsiteY15" fmla="*/ 733425 h 1433392"/>
              <a:gd name="connsiteX16" fmla="*/ 3286125 w 5412762"/>
              <a:gd name="connsiteY16" fmla="*/ 733425 h 1433392"/>
              <a:gd name="connsiteX17" fmla="*/ 3600450 w 5412762"/>
              <a:gd name="connsiteY17" fmla="*/ 609600 h 1433392"/>
              <a:gd name="connsiteX18" fmla="*/ 3695700 w 5412762"/>
              <a:gd name="connsiteY18" fmla="*/ 600075 h 1433392"/>
              <a:gd name="connsiteX19" fmla="*/ 3781425 w 5412762"/>
              <a:gd name="connsiteY19" fmla="*/ 733425 h 1433392"/>
              <a:gd name="connsiteX20" fmla="*/ 3848100 w 5412762"/>
              <a:gd name="connsiteY20" fmla="*/ 800100 h 1433392"/>
              <a:gd name="connsiteX21" fmla="*/ 4048125 w 5412762"/>
              <a:gd name="connsiteY21" fmla="*/ 933450 h 1433392"/>
              <a:gd name="connsiteX22" fmla="*/ 4581525 w 5412762"/>
              <a:gd name="connsiteY22" fmla="*/ 1152525 h 1433392"/>
              <a:gd name="connsiteX23" fmla="*/ 5412762 w 5412762"/>
              <a:gd name="connsiteY23" fmla="*/ 1433392 h 143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12762" h="1433392">
                <a:moveTo>
                  <a:pt x="0" y="47625"/>
                </a:moveTo>
                <a:cubicBezTo>
                  <a:pt x="112712" y="70644"/>
                  <a:pt x="225425" y="93663"/>
                  <a:pt x="323850" y="85725"/>
                </a:cubicBezTo>
                <a:cubicBezTo>
                  <a:pt x="422275" y="77788"/>
                  <a:pt x="512763" y="0"/>
                  <a:pt x="590550" y="0"/>
                </a:cubicBezTo>
                <a:cubicBezTo>
                  <a:pt x="668337" y="0"/>
                  <a:pt x="708025" y="79375"/>
                  <a:pt x="790575" y="85725"/>
                </a:cubicBezTo>
                <a:cubicBezTo>
                  <a:pt x="873125" y="92075"/>
                  <a:pt x="1012825" y="49212"/>
                  <a:pt x="1085850" y="38100"/>
                </a:cubicBezTo>
                <a:cubicBezTo>
                  <a:pt x="1158875" y="26988"/>
                  <a:pt x="1190625" y="1588"/>
                  <a:pt x="1228725" y="19050"/>
                </a:cubicBezTo>
                <a:cubicBezTo>
                  <a:pt x="1266825" y="36512"/>
                  <a:pt x="1281113" y="114300"/>
                  <a:pt x="1314450" y="142875"/>
                </a:cubicBezTo>
                <a:cubicBezTo>
                  <a:pt x="1347788" y="171450"/>
                  <a:pt x="1403350" y="153988"/>
                  <a:pt x="1428750" y="190500"/>
                </a:cubicBezTo>
                <a:cubicBezTo>
                  <a:pt x="1454150" y="227012"/>
                  <a:pt x="1444625" y="303213"/>
                  <a:pt x="1466850" y="361950"/>
                </a:cubicBezTo>
                <a:cubicBezTo>
                  <a:pt x="1489075" y="420687"/>
                  <a:pt x="1522413" y="476250"/>
                  <a:pt x="1562100" y="542925"/>
                </a:cubicBezTo>
                <a:cubicBezTo>
                  <a:pt x="1601787" y="609600"/>
                  <a:pt x="1631950" y="708025"/>
                  <a:pt x="1704975" y="762000"/>
                </a:cubicBezTo>
                <a:cubicBezTo>
                  <a:pt x="1778000" y="815975"/>
                  <a:pt x="2000250" y="866775"/>
                  <a:pt x="2000250" y="866775"/>
                </a:cubicBezTo>
                <a:cubicBezTo>
                  <a:pt x="2079625" y="895350"/>
                  <a:pt x="2103438" y="923925"/>
                  <a:pt x="2181225" y="933450"/>
                </a:cubicBezTo>
                <a:cubicBezTo>
                  <a:pt x="2259012" y="942975"/>
                  <a:pt x="2363788" y="936625"/>
                  <a:pt x="2466975" y="923925"/>
                </a:cubicBezTo>
                <a:cubicBezTo>
                  <a:pt x="2570162" y="911225"/>
                  <a:pt x="2724150" y="889000"/>
                  <a:pt x="2800350" y="857250"/>
                </a:cubicBezTo>
                <a:cubicBezTo>
                  <a:pt x="2876550" y="825500"/>
                  <a:pt x="2843213" y="754062"/>
                  <a:pt x="2924175" y="733425"/>
                </a:cubicBezTo>
                <a:cubicBezTo>
                  <a:pt x="3005137" y="712788"/>
                  <a:pt x="3173413" y="754062"/>
                  <a:pt x="3286125" y="733425"/>
                </a:cubicBezTo>
                <a:cubicBezTo>
                  <a:pt x="3398837" y="712788"/>
                  <a:pt x="3532188" y="631825"/>
                  <a:pt x="3600450" y="609600"/>
                </a:cubicBezTo>
                <a:cubicBezTo>
                  <a:pt x="3668712" y="587375"/>
                  <a:pt x="3665538" y="579438"/>
                  <a:pt x="3695700" y="600075"/>
                </a:cubicBezTo>
                <a:cubicBezTo>
                  <a:pt x="3725862" y="620712"/>
                  <a:pt x="3756025" y="700088"/>
                  <a:pt x="3781425" y="733425"/>
                </a:cubicBezTo>
                <a:cubicBezTo>
                  <a:pt x="3806825" y="766762"/>
                  <a:pt x="3803650" y="766763"/>
                  <a:pt x="3848100" y="800100"/>
                </a:cubicBezTo>
                <a:cubicBezTo>
                  <a:pt x="3892550" y="833437"/>
                  <a:pt x="3925888" y="874713"/>
                  <a:pt x="4048125" y="933450"/>
                </a:cubicBezTo>
                <a:cubicBezTo>
                  <a:pt x="4170363" y="992188"/>
                  <a:pt x="4354086" y="1069201"/>
                  <a:pt x="4581525" y="1152525"/>
                </a:cubicBezTo>
                <a:cubicBezTo>
                  <a:pt x="4808964" y="1235849"/>
                  <a:pt x="5209562" y="1366717"/>
                  <a:pt x="5412762" y="1433392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2978805" y="4174908"/>
            <a:ext cx="1857375" cy="1714500"/>
          </a:xfrm>
          <a:custGeom>
            <a:avLst/>
            <a:gdLst>
              <a:gd name="connsiteX0" fmla="*/ 0 w 1714500"/>
              <a:gd name="connsiteY0" fmla="*/ 1714500 h 1714500"/>
              <a:gd name="connsiteX1" fmla="*/ 323850 w 1714500"/>
              <a:gd name="connsiteY1" fmla="*/ 1419225 h 1714500"/>
              <a:gd name="connsiteX2" fmla="*/ 1009650 w 1714500"/>
              <a:gd name="connsiteY2" fmla="*/ 1085850 h 1714500"/>
              <a:gd name="connsiteX3" fmla="*/ 1438275 w 1714500"/>
              <a:gd name="connsiteY3" fmla="*/ 885825 h 1714500"/>
              <a:gd name="connsiteX4" fmla="*/ 1714500 w 1714500"/>
              <a:gd name="connsiteY4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1714500">
                <a:moveTo>
                  <a:pt x="0" y="1714500"/>
                </a:moveTo>
                <a:cubicBezTo>
                  <a:pt x="77787" y="1619250"/>
                  <a:pt x="155575" y="1524000"/>
                  <a:pt x="323850" y="1419225"/>
                </a:cubicBezTo>
                <a:cubicBezTo>
                  <a:pt x="492125" y="1314450"/>
                  <a:pt x="823913" y="1174750"/>
                  <a:pt x="1009650" y="1085850"/>
                </a:cubicBezTo>
                <a:cubicBezTo>
                  <a:pt x="1195387" y="996950"/>
                  <a:pt x="1320800" y="1066800"/>
                  <a:pt x="1438275" y="885825"/>
                </a:cubicBezTo>
                <a:cubicBezTo>
                  <a:pt x="1555750" y="704850"/>
                  <a:pt x="1635125" y="352425"/>
                  <a:pt x="171450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968489" y="4341598"/>
            <a:ext cx="464344" cy="1614487"/>
          </a:xfrm>
          <a:custGeom>
            <a:avLst/>
            <a:gdLst>
              <a:gd name="connsiteX0" fmla="*/ 390525 w 447675"/>
              <a:gd name="connsiteY0" fmla="*/ 2257425 h 2257425"/>
              <a:gd name="connsiteX1" fmla="*/ 342900 w 447675"/>
              <a:gd name="connsiteY1" fmla="*/ 1885950 h 2257425"/>
              <a:gd name="connsiteX2" fmla="*/ 390525 w 447675"/>
              <a:gd name="connsiteY2" fmla="*/ 571500 h 2257425"/>
              <a:gd name="connsiteX3" fmla="*/ 0 w 447675"/>
              <a:gd name="connsiteY3" fmla="*/ 0 h 2257425"/>
              <a:gd name="connsiteX0" fmla="*/ 390525 w 459067"/>
              <a:gd name="connsiteY0" fmla="*/ 2257425 h 2257425"/>
              <a:gd name="connsiteX1" fmla="*/ 342900 w 459067"/>
              <a:gd name="connsiteY1" fmla="*/ 1885950 h 2257425"/>
              <a:gd name="connsiteX2" fmla="*/ 390525 w 459067"/>
              <a:gd name="connsiteY2" fmla="*/ 571500 h 2257425"/>
              <a:gd name="connsiteX3" fmla="*/ 393979 w 459067"/>
              <a:gd name="connsiteY3" fmla="*/ 1068088 h 2257425"/>
              <a:gd name="connsiteX4" fmla="*/ 0 w 459067"/>
              <a:gd name="connsiteY4" fmla="*/ 0 h 2257425"/>
              <a:gd name="connsiteX0" fmla="*/ 390525 w 459066"/>
              <a:gd name="connsiteY0" fmla="*/ 1822235 h 1822235"/>
              <a:gd name="connsiteX1" fmla="*/ 342900 w 459066"/>
              <a:gd name="connsiteY1" fmla="*/ 1450760 h 1822235"/>
              <a:gd name="connsiteX2" fmla="*/ 390525 w 459066"/>
              <a:gd name="connsiteY2" fmla="*/ 136310 h 1822235"/>
              <a:gd name="connsiteX3" fmla="*/ 393979 w 459066"/>
              <a:gd name="connsiteY3" fmla="*/ 632898 h 1822235"/>
              <a:gd name="connsiteX4" fmla="*/ 0 w 459066"/>
              <a:gd name="connsiteY4" fmla="*/ 207728 h 1822235"/>
              <a:gd name="connsiteX0" fmla="*/ 390525 w 435826"/>
              <a:gd name="connsiteY0" fmla="*/ 1822235 h 1822235"/>
              <a:gd name="connsiteX1" fmla="*/ 342900 w 435826"/>
              <a:gd name="connsiteY1" fmla="*/ 1450760 h 1822235"/>
              <a:gd name="connsiteX2" fmla="*/ 390525 w 435826"/>
              <a:gd name="connsiteY2" fmla="*/ 136310 h 1822235"/>
              <a:gd name="connsiteX3" fmla="*/ 393979 w 435826"/>
              <a:gd name="connsiteY3" fmla="*/ 632898 h 1822235"/>
              <a:gd name="connsiteX4" fmla="*/ 139440 w 435826"/>
              <a:gd name="connsiteY4" fmla="*/ 452180 h 1822235"/>
              <a:gd name="connsiteX5" fmla="*/ 0 w 435826"/>
              <a:gd name="connsiteY5" fmla="*/ 207728 h 1822235"/>
              <a:gd name="connsiteX0" fmla="*/ 390525 w 417328"/>
              <a:gd name="connsiteY0" fmla="*/ 1930990 h 1930990"/>
              <a:gd name="connsiteX1" fmla="*/ 342900 w 417328"/>
              <a:gd name="connsiteY1" fmla="*/ 1559515 h 1930990"/>
              <a:gd name="connsiteX2" fmla="*/ 390525 w 417328"/>
              <a:gd name="connsiteY2" fmla="*/ 245065 h 1930990"/>
              <a:gd name="connsiteX3" fmla="*/ 393979 w 417328"/>
              <a:gd name="connsiteY3" fmla="*/ 741653 h 1930990"/>
              <a:gd name="connsiteX4" fmla="*/ 250434 w 417328"/>
              <a:gd name="connsiteY4" fmla="*/ 30120 h 1930990"/>
              <a:gd name="connsiteX5" fmla="*/ 139440 w 417328"/>
              <a:gd name="connsiteY5" fmla="*/ 560935 h 1930990"/>
              <a:gd name="connsiteX6" fmla="*/ 0 w 417328"/>
              <a:gd name="connsiteY6" fmla="*/ 316483 h 1930990"/>
              <a:gd name="connsiteX0" fmla="*/ 390525 w 435826"/>
              <a:gd name="connsiteY0" fmla="*/ 1822235 h 1822235"/>
              <a:gd name="connsiteX1" fmla="*/ 342900 w 435826"/>
              <a:gd name="connsiteY1" fmla="*/ 1450760 h 1822235"/>
              <a:gd name="connsiteX2" fmla="*/ 390525 w 435826"/>
              <a:gd name="connsiteY2" fmla="*/ 136310 h 1822235"/>
              <a:gd name="connsiteX3" fmla="*/ 393979 w 435826"/>
              <a:gd name="connsiteY3" fmla="*/ 632898 h 1822235"/>
              <a:gd name="connsiteX4" fmla="*/ 139440 w 435826"/>
              <a:gd name="connsiteY4" fmla="*/ 452180 h 1822235"/>
              <a:gd name="connsiteX5" fmla="*/ 0 w 435826"/>
              <a:gd name="connsiteY5" fmla="*/ 207728 h 1822235"/>
              <a:gd name="connsiteX0" fmla="*/ 390525 w 427889"/>
              <a:gd name="connsiteY0" fmla="*/ 1614507 h 1614507"/>
              <a:gd name="connsiteX1" fmla="*/ 342900 w 427889"/>
              <a:gd name="connsiteY1" fmla="*/ 1243032 h 1614507"/>
              <a:gd name="connsiteX2" fmla="*/ 393979 w 427889"/>
              <a:gd name="connsiteY2" fmla="*/ 425170 h 1614507"/>
              <a:gd name="connsiteX3" fmla="*/ 139440 w 427889"/>
              <a:gd name="connsiteY3" fmla="*/ 244452 h 1614507"/>
              <a:gd name="connsiteX4" fmla="*/ 0 w 427889"/>
              <a:gd name="connsiteY4" fmla="*/ 0 h 1614507"/>
              <a:gd name="connsiteX0" fmla="*/ 390525 w 427889"/>
              <a:gd name="connsiteY0" fmla="*/ 1614507 h 1614507"/>
              <a:gd name="connsiteX1" fmla="*/ 342900 w 427889"/>
              <a:gd name="connsiteY1" fmla="*/ 1243032 h 1614507"/>
              <a:gd name="connsiteX2" fmla="*/ 393979 w 427889"/>
              <a:gd name="connsiteY2" fmla="*/ 425170 h 1614507"/>
              <a:gd name="connsiteX3" fmla="*/ 139440 w 427889"/>
              <a:gd name="connsiteY3" fmla="*/ 244452 h 1614507"/>
              <a:gd name="connsiteX4" fmla="*/ 0 w 427889"/>
              <a:gd name="connsiteY4" fmla="*/ 0 h 1614507"/>
              <a:gd name="connsiteX0" fmla="*/ 390525 w 427889"/>
              <a:gd name="connsiteY0" fmla="*/ 1614507 h 1614507"/>
              <a:gd name="connsiteX1" fmla="*/ 342900 w 427889"/>
              <a:gd name="connsiteY1" fmla="*/ 1243032 h 1614507"/>
              <a:gd name="connsiteX2" fmla="*/ 393979 w 427889"/>
              <a:gd name="connsiteY2" fmla="*/ 425170 h 1614507"/>
              <a:gd name="connsiteX3" fmla="*/ 282284 w 427889"/>
              <a:gd name="connsiteY3" fmla="*/ 172990 h 1614507"/>
              <a:gd name="connsiteX4" fmla="*/ 0 w 427889"/>
              <a:gd name="connsiteY4" fmla="*/ 0 h 1614507"/>
              <a:gd name="connsiteX0" fmla="*/ 390525 w 427889"/>
              <a:gd name="connsiteY0" fmla="*/ 1614507 h 1614507"/>
              <a:gd name="connsiteX1" fmla="*/ 342900 w 427889"/>
              <a:gd name="connsiteY1" fmla="*/ 1243032 h 1614507"/>
              <a:gd name="connsiteX2" fmla="*/ 393979 w 427889"/>
              <a:gd name="connsiteY2" fmla="*/ 425170 h 1614507"/>
              <a:gd name="connsiteX3" fmla="*/ 282284 w 427889"/>
              <a:gd name="connsiteY3" fmla="*/ 172990 h 1614507"/>
              <a:gd name="connsiteX4" fmla="*/ 0 w 427889"/>
              <a:gd name="connsiteY4" fmla="*/ 0 h 161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89" h="1614507">
                <a:moveTo>
                  <a:pt x="390525" y="1614507"/>
                </a:moveTo>
                <a:cubicBezTo>
                  <a:pt x="366712" y="1569263"/>
                  <a:pt x="342324" y="1441255"/>
                  <a:pt x="342900" y="1243032"/>
                </a:cubicBezTo>
                <a:cubicBezTo>
                  <a:pt x="343476" y="1044809"/>
                  <a:pt x="427889" y="591600"/>
                  <a:pt x="393979" y="425170"/>
                </a:cubicBezTo>
                <a:cubicBezTo>
                  <a:pt x="293382" y="244779"/>
                  <a:pt x="347947" y="243852"/>
                  <a:pt x="282284" y="172990"/>
                </a:cubicBezTo>
                <a:cubicBezTo>
                  <a:pt x="208761" y="86689"/>
                  <a:pt x="58964" y="64559"/>
                  <a:pt x="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803386" y="5241708"/>
            <a:ext cx="557213" cy="171451"/>
          </a:xfrm>
          <a:custGeom>
            <a:avLst/>
            <a:gdLst>
              <a:gd name="connsiteX0" fmla="*/ 504825 w 504825"/>
              <a:gd name="connsiteY0" fmla="*/ 352425 h 352425"/>
              <a:gd name="connsiteX1" fmla="*/ 333375 w 504825"/>
              <a:gd name="connsiteY1" fmla="*/ 152400 h 352425"/>
              <a:gd name="connsiteX2" fmla="*/ 0 w 5048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52425">
                <a:moveTo>
                  <a:pt x="504825" y="352425"/>
                </a:moveTo>
                <a:cubicBezTo>
                  <a:pt x="461168" y="281781"/>
                  <a:pt x="417512" y="211137"/>
                  <a:pt x="333375" y="152400"/>
                </a:cubicBezTo>
                <a:cubicBezTo>
                  <a:pt x="249238" y="93663"/>
                  <a:pt x="124619" y="46831"/>
                  <a:pt x="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27967" y="4203483"/>
            <a:ext cx="309563" cy="133351"/>
          </a:xfrm>
          <a:custGeom>
            <a:avLst/>
            <a:gdLst>
              <a:gd name="connsiteX0" fmla="*/ 285750 w 285750"/>
              <a:gd name="connsiteY0" fmla="*/ 133350 h 133350"/>
              <a:gd name="connsiteX1" fmla="*/ 0 w 285750"/>
              <a:gd name="connsiteY1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133350">
                <a:moveTo>
                  <a:pt x="285750" y="133350"/>
                </a:moveTo>
                <a:lnTo>
                  <a:pt x="0" y="0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596092" y="4638459"/>
            <a:ext cx="1093788" cy="460375"/>
          </a:xfrm>
          <a:custGeom>
            <a:avLst/>
            <a:gdLst>
              <a:gd name="connsiteX0" fmla="*/ 0 w 1247775"/>
              <a:gd name="connsiteY0" fmla="*/ 936625 h 936625"/>
              <a:gd name="connsiteX1" fmla="*/ 285750 w 1247775"/>
              <a:gd name="connsiteY1" fmla="*/ 546100 h 936625"/>
              <a:gd name="connsiteX2" fmla="*/ 447675 w 1247775"/>
              <a:gd name="connsiteY2" fmla="*/ 517525 h 936625"/>
              <a:gd name="connsiteX3" fmla="*/ 952500 w 1247775"/>
              <a:gd name="connsiteY3" fmla="*/ 60325 h 936625"/>
              <a:gd name="connsiteX4" fmla="*/ 1247775 w 1247775"/>
              <a:gd name="connsiteY4" fmla="*/ 155575 h 936625"/>
              <a:gd name="connsiteX0" fmla="*/ 0 w 1104867"/>
              <a:gd name="connsiteY0" fmla="*/ 958847 h 1035029"/>
              <a:gd name="connsiteX1" fmla="*/ 285750 w 1104867"/>
              <a:gd name="connsiteY1" fmla="*/ 568322 h 1035029"/>
              <a:gd name="connsiteX2" fmla="*/ 447675 w 1104867"/>
              <a:gd name="connsiteY2" fmla="*/ 539747 h 1035029"/>
              <a:gd name="connsiteX3" fmla="*/ 952500 w 1104867"/>
              <a:gd name="connsiteY3" fmla="*/ 82547 h 1035029"/>
              <a:gd name="connsiteX4" fmla="*/ 1104867 w 1104867"/>
              <a:gd name="connsiteY4" fmla="*/ 1035029 h 1035029"/>
              <a:gd name="connsiteX0" fmla="*/ 0 w 1104867"/>
              <a:gd name="connsiteY0" fmla="*/ 460375 h 536557"/>
              <a:gd name="connsiteX1" fmla="*/ 285750 w 1104867"/>
              <a:gd name="connsiteY1" fmla="*/ 69850 h 536557"/>
              <a:gd name="connsiteX2" fmla="*/ 447675 w 1104867"/>
              <a:gd name="connsiteY2" fmla="*/ 41275 h 536557"/>
              <a:gd name="connsiteX3" fmla="*/ 738154 w 1104867"/>
              <a:gd name="connsiteY3" fmla="*/ 155555 h 536557"/>
              <a:gd name="connsiteX4" fmla="*/ 1104867 w 1104867"/>
              <a:gd name="connsiteY4" fmla="*/ 536557 h 536557"/>
              <a:gd name="connsiteX0" fmla="*/ 0 w 1104867"/>
              <a:gd name="connsiteY0" fmla="*/ 460375 h 460375"/>
              <a:gd name="connsiteX1" fmla="*/ 285750 w 1104867"/>
              <a:gd name="connsiteY1" fmla="*/ 69850 h 460375"/>
              <a:gd name="connsiteX2" fmla="*/ 447675 w 1104867"/>
              <a:gd name="connsiteY2" fmla="*/ 41275 h 460375"/>
              <a:gd name="connsiteX3" fmla="*/ 738154 w 1104867"/>
              <a:gd name="connsiteY3" fmla="*/ 155555 h 460375"/>
              <a:gd name="connsiteX4" fmla="*/ 1104867 w 1104867"/>
              <a:gd name="connsiteY4" fmla="*/ 393657 h 46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867" h="460375">
                <a:moveTo>
                  <a:pt x="0" y="460375"/>
                </a:moveTo>
                <a:cubicBezTo>
                  <a:pt x="105569" y="300037"/>
                  <a:pt x="211138" y="139700"/>
                  <a:pt x="285750" y="69850"/>
                </a:cubicBezTo>
                <a:cubicBezTo>
                  <a:pt x="360363" y="0"/>
                  <a:pt x="372274" y="26991"/>
                  <a:pt x="447675" y="41275"/>
                </a:cubicBezTo>
                <a:cubicBezTo>
                  <a:pt x="523076" y="55559"/>
                  <a:pt x="628622" y="96825"/>
                  <a:pt x="738154" y="155555"/>
                </a:cubicBezTo>
                <a:cubicBezTo>
                  <a:pt x="847686" y="214285"/>
                  <a:pt x="1023904" y="315869"/>
                  <a:pt x="1104867" y="393657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936611" y="4505900"/>
            <a:ext cx="165100" cy="152400"/>
          </a:xfrm>
          <a:custGeom>
            <a:avLst/>
            <a:gdLst>
              <a:gd name="connsiteX0" fmla="*/ 0 w 152400"/>
              <a:gd name="connsiteY0" fmla="*/ 152400 h 152400"/>
              <a:gd name="connsiteX1" fmla="*/ 152400 w 152400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152400">
                <a:moveTo>
                  <a:pt x="0" y="152400"/>
                </a:moveTo>
                <a:lnTo>
                  <a:pt x="152400" y="0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2070755" y="5956082"/>
            <a:ext cx="701675" cy="190500"/>
          </a:xfrm>
          <a:custGeom>
            <a:avLst/>
            <a:gdLst>
              <a:gd name="connsiteX0" fmla="*/ 647700 w 647700"/>
              <a:gd name="connsiteY0" fmla="*/ 0 h 190500"/>
              <a:gd name="connsiteX1" fmla="*/ 304800 w 647700"/>
              <a:gd name="connsiteY1" fmla="*/ 47625 h 190500"/>
              <a:gd name="connsiteX2" fmla="*/ 0 w 6477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190500">
                <a:moveTo>
                  <a:pt x="647700" y="0"/>
                </a:moveTo>
                <a:cubicBezTo>
                  <a:pt x="530225" y="7937"/>
                  <a:pt x="412750" y="15875"/>
                  <a:pt x="304800" y="47625"/>
                </a:cubicBezTo>
                <a:cubicBezTo>
                  <a:pt x="196850" y="79375"/>
                  <a:pt x="0" y="190500"/>
                  <a:pt x="0" y="19050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46664" y="627040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40116" y="3308134"/>
            <a:ext cx="1702594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1200" i="1" dirty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Пермский</a:t>
            </a:r>
          </a:p>
          <a:p>
            <a:r>
              <a:rPr lang="ru-RU" sz="1200" i="1" dirty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Край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372757" y="1647581"/>
            <a:ext cx="2786063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1200" i="1" dirty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Ханты-мансийский автономный округ - </a:t>
            </a:r>
            <a:r>
              <a:rPr lang="ru-RU" sz="1200" i="1" dirty="0" smtClean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Югра</a:t>
            </a:r>
            <a:endParaRPr lang="ru-RU" sz="1200" i="1" dirty="0">
              <a:ln w="0"/>
              <a:solidFill>
                <a:schemeClr val="bg1">
                  <a:lumMod val="65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973645" y="4127285"/>
            <a:ext cx="17025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n w="0"/>
                <a:cs typeface="Arial" charset="0"/>
              </a:rPr>
              <a:t>Нижний Тагил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96258" y="427015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53633" y="4127284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3408216" y="4448254"/>
            <a:ext cx="1702594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i="1" dirty="0" smtClean="0">
                <a:ln w="0"/>
                <a:solidFill>
                  <a:schemeClr val="bg1">
                    <a:lumMod val="65000"/>
                  </a:schemeClr>
                </a:solidFill>
                <a:cs typeface="Arial" charset="0"/>
              </a:rPr>
              <a:t>Свердловская</a:t>
            </a:r>
          </a:p>
          <a:p>
            <a:pPr>
              <a:defRPr/>
            </a:pPr>
            <a:r>
              <a:rPr lang="ru-RU" sz="1200" i="1" dirty="0" smtClean="0">
                <a:ln w="0"/>
                <a:solidFill>
                  <a:schemeClr val="bg1">
                    <a:lumMod val="65000"/>
                  </a:schemeClr>
                </a:solidFill>
                <a:cs typeface="Arial" charset="0"/>
              </a:rPr>
              <a:t>Область</a:t>
            </a:r>
            <a:endParaRPr lang="ru-RU" sz="1200" i="1" dirty="0">
              <a:ln w="0"/>
              <a:solidFill>
                <a:schemeClr val="bg1">
                  <a:lumMod val="65000"/>
                </a:schemeClr>
              </a:solidFill>
              <a:cs typeface="Arial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96258" y="427015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8220730" y="3154145"/>
            <a:ext cx="557213" cy="171451"/>
          </a:xfrm>
          <a:custGeom>
            <a:avLst/>
            <a:gdLst>
              <a:gd name="connsiteX0" fmla="*/ 504825 w 504825"/>
              <a:gd name="connsiteY0" fmla="*/ 352425 h 352425"/>
              <a:gd name="connsiteX1" fmla="*/ 333375 w 504825"/>
              <a:gd name="connsiteY1" fmla="*/ 152400 h 352425"/>
              <a:gd name="connsiteX2" fmla="*/ 0 w 5048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52425">
                <a:moveTo>
                  <a:pt x="504825" y="352425"/>
                </a:moveTo>
                <a:cubicBezTo>
                  <a:pt x="461168" y="281781"/>
                  <a:pt x="417512" y="211137"/>
                  <a:pt x="333375" y="152400"/>
                </a:cubicBezTo>
                <a:cubicBezTo>
                  <a:pt x="249238" y="93663"/>
                  <a:pt x="124619" y="46831"/>
                  <a:pt x="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695395" y="326050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7967625" y="3339885"/>
            <a:ext cx="19760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n w="0"/>
                <a:cs typeface="Arial" charset="0"/>
              </a:rPr>
              <a:t>Нижневартовск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918951" y="2103168"/>
            <a:ext cx="11660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n w="0"/>
                <a:cs typeface="Arial" charset="0"/>
              </a:rPr>
              <a:t>Приобье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146664" y="627040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029737" y="5385997"/>
            <a:ext cx="1702594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1200" i="1" dirty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Тюменская область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253692" y="1115197"/>
            <a:ext cx="255389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r>
              <a:rPr lang="ru-RU" sz="1200" i="1" dirty="0">
                <a:ln w="0"/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rPr>
              <a:t>Ямало-ненецкий автономный округ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1255576" y="3807854"/>
            <a:ext cx="1331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n w="0"/>
                <a:cs typeface="Arial" charset="0"/>
              </a:rPr>
              <a:t>Соликамск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4378053" y="3875406"/>
            <a:ext cx="1331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n w="0"/>
                <a:cs typeface="Arial" charset="0"/>
              </a:rPr>
              <a:t>Устье-Аха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805907" y="4108232"/>
            <a:ext cx="295804" cy="947739"/>
          </a:xfrm>
          <a:custGeom>
            <a:avLst/>
            <a:gdLst>
              <a:gd name="connsiteX0" fmla="*/ 25400 w 273050"/>
              <a:gd name="connsiteY0" fmla="*/ 0 h 947737"/>
              <a:gd name="connsiteX1" fmla="*/ 34925 w 273050"/>
              <a:gd name="connsiteY1" fmla="*/ 228600 h 947737"/>
              <a:gd name="connsiteX2" fmla="*/ 234950 w 273050"/>
              <a:gd name="connsiteY2" fmla="*/ 361950 h 947737"/>
              <a:gd name="connsiteX3" fmla="*/ 263525 w 273050"/>
              <a:gd name="connsiteY3" fmla="*/ 476250 h 947737"/>
              <a:gd name="connsiteX4" fmla="*/ 244475 w 273050"/>
              <a:gd name="connsiteY4" fmla="*/ 590550 h 947737"/>
              <a:gd name="connsiteX5" fmla="*/ 215900 w 273050"/>
              <a:gd name="connsiteY5" fmla="*/ 895350 h 947737"/>
              <a:gd name="connsiteX6" fmla="*/ 225425 w 273050"/>
              <a:gd name="connsiteY6" fmla="*/ 904875 h 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50" h="947737">
                <a:moveTo>
                  <a:pt x="25400" y="0"/>
                </a:moveTo>
                <a:cubicBezTo>
                  <a:pt x="12700" y="84137"/>
                  <a:pt x="0" y="168275"/>
                  <a:pt x="34925" y="228600"/>
                </a:cubicBezTo>
                <a:cubicBezTo>
                  <a:pt x="69850" y="288925"/>
                  <a:pt x="196850" y="320675"/>
                  <a:pt x="234950" y="361950"/>
                </a:cubicBezTo>
                <a:cubicBezTo>
                  <a:pt x="273050" y="403225"/>
                  <a:pt x="261937" y="438150"/>
                  <a:pt x="263525" y="476250"/>
                </a:cubicBezTo>
                <a:cubicBezTo>
                  <a:pt x="265113" y="514350"/>
                  <a:pt x="252412" y="520700"/>
                  <a:pt x="244475" y="590550"/>
                </a:cubicBezTo>
                <a:cubicBezTo>
                  <a:pt x="236538" y="660400"/>
                  <a:pt x="219075" y="842963"/>
                  <a:pt x="215900" y="895350"/>
                </a:cubicBezTo>
                <a:cubicBezTo>
                  <a:pt x="212725" y="947737"/>
                  <a:pt x="219075" y="926306"/>
                  <a:pt x="225425" y="904875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735399" y="404155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561699" y="2374682"/>
            <a:ext cx="2858294" cy="3582988"/>
          </a:xfrm>
          <a:custGeom>
            <a:avLst/>
            <a:gdLst>
              <a:gd name="connsiteX0" fmla="*/ 12700 w 2638425"/>
              <a:gd name="connsiteY0" fmla="*/ 2743200 h 3582988"/>
              <a:gd name="connsiteX1" fmla="*/ 31750 w 2638425"/>
              <a:gd name="connsiteY1" fmla="*/ 3086100 h 3582988"/>
              <a:gd name="connsiteX2" fmla="*/ 203200 w 2638425"/>
              <a:gd name="connsiteY2" fmla="*/ 3162300 h 3582988"/>
              <a:gd name="connsiteX3" fmla="*/ 422275 w 2638425"/>
              <a:gd name="connsiteY3" fmla="*/ 3095625 h 3582988"/>
              <a:gd name="connsiteX4" fmla="*/ 688975 w 2638425"/>
              <a:gd name="connsiteY4" fmla="*/ 3248025 h 3582988"/>
              <a:gd name="connsiteX5" fmla="*/ 898525 w 2638425"/>
              <a:gd name="connsiteY5" fmla="*/ 3400425 h 3582988"/>
              <a:gd name="connsiteX6" fmla="*/ 917575 w 2638425"/>
              <a:gd name="connsiteY6" fmla="*/ 3524250 h 3582988"/>
              <a:gd name="connsiteX7" fmla="*/ 1022350 w 2638425"/>
              <a:gd name="connsiteY7" fmla="*/ 3581400 h 3582988"/>
              <a:gd name="connsiteX8" fmla="*/ 1260475 w 2638425"/>
              <a:gd name="connsiteY8" fmla="*/ 3514725 h 3582988"/>
              <a:gd name="connsiteX9" fmla="*/ 1117600 w 2638425"/>
              <a:gd name="connsiteY9" fmla="*/ 3295650 h 3582988"/>
              <a:gd name="connsiteX10" fmla="*/ 1174750 w 2638425"/>
              <a:gd name="connsiteY10" fmla="*/ 3133725 h 3582988"/>
              <a:gd name="connsiteX11" fmla="*/ 1136650 w 2638425"/>
              <a:gd name="connsiteY11" fmla="*/ 2952750 h 3582988"/>
              <a:gd name="connsiteX12" fmla="*/ 1089025 w 2638425"/>
              <a:gd name="connsiteY12" fmla="*/ 2828925 h 3582988"/>
              <a:gd name="connsiteX13" fmla="*/ 1041400 w 2638425"/>
              <a:gd name="connsiteY13" fmla="*/ 2609850 h 3582988"/>
              <a:gd name="connsiteX14" fmla="*/ 1203325 w 2638425"/>
              <a:gd name="connsiteY14" fmla="*/ 2428875 h 3582988"/>
              <a:gd name="connsiteX15" fmla="*/ 1336675 w 2638425"/>
              <a:gd name="connsiteY15" fmla="*/ 2324100 h 3582988"/>
              <a:gd name="connsiteX16" fmla="*/ 1260475 w 2638425"/>
              <a:gd name="connsiteY16" fmla="*/ 2019300 h 3582988"/>
              <a:gd name="connsiteX17" fmla="*/ 1336675 w 2638425"/>
              <a:gd name="connsiteY17" fmla="*/ 1790700 h 3582988"/>
              <a:gd name="connsiteX18" fmla="*/ 1298575 w 2638425"/>
              <a:gd name="connsiteY18" fmla="*/ 1628775 h 3582988"/>
              <a:gd name="connsiteX19" fmla="*/ 1250950 w 2638425"/>
              <a:gd name="connsiteY19" fmla="*/ 1333500 h 3582988"/>
              <a:gd name="connsiteX20" fmla="*/ 1584325 w 2638425"/>
              <a:gd name="connsiteY20" fmla="*/ 1162050 h 3582988"/>
              <a:gd name="connsiteX21" fmla="*/ 1889125 w 2638425"/>
              <a:gd name="connsiteY21" fmla="*/ 952500 h 3582988"/>
              <a:gd name="connsiteX22" fmla="*/ 2222500 w 2638425"/>
              <a:gd name="connsiteY22" fmla="*/ 723900 h 3582988"/>
              <a:gd name="connsiteX23" fmla="*/ 2451100 w 2638425"/>
              <a:gd name="connsiteY23" fmla="*/ 523875 h 3582988"/>
              <a:gd name="connsiteX24" fmla="*/ 2613025 w 2638425"/>
              <a:gd name="connsiteY24" fmla="*/ 276225 h 3582988"/>
              <a:gd name="connsiteX25" fmla="*/ 2603500 w 2638425"/>
              <a:gd name="connsiteY25" fmla="*/ 0 h 358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38425" h="3582988">
                <a:moveTo>
                  <a:pt x="12700" y="2743200"/>
                </a:moveTo>
                <a:cubicBezTo>
                  <a:pt x="6350" y="2879725"/>
                  <a:pt x="0" y="3016250"/>
                  <a:pt x="31750" y="3086100"/>
                </a:cubicBezTo>
                <a:cubicBezTo>
                  <a:pt x="63500" y="3155950"/>
                  <a:pt x="138113" y="3160713"/>
                  <a:pt x="203200" y="3162300"/>
                </a:cubicBezTo>
                <a:cubicBezTo>
                  <a:pt x="268287" y="3163887"/>
                  <a:pt x="341313" y="3081338"/>
                  <a:pt x="422275" y="3095625"/>
                </a:cubicBezTo>
                <a:cubicBezTo>
                  <a:pt x="503238" y="3109913"/>
                  <a:pt x="609600" y="3197225"/>
                  <a:pt x="688975" y="3248025"/>
                </a:cubicBezTo>
                <a:cubicBezTo>
                  <a:pt x="768350" y="3298825"/>
                  <a:pt x="860425" y="3354388"/>
                  <a:pt x="898525" y="3400425"/>
                </a:cubicBezTo>
                <a:cubicBezTo>
                  <a:pt x="936625" y="3446462"/>
                  <a:pt x="896938" y="3494088"/>
                  <a:pt x="917575" y="3524250"/>
                </a:cubicBezTo>
                <a:cubicBezTo>
                  <a:pt x="938212" y="3554412"/>
                  <a:pt x="965200" y="3582988"/>
                  <a:pt x="1022350" y="3581400"/>
                </a:cubicBezTo>
                <a:cubicBezTo>
                  <a:pt x="1079500" y="3579813"/>
                  <a:pt x="1244600" y="3562350"/>
                  <a:pt x="1260475" y="3514725"/>
                </a:cubicBezTo>
                <a:cubicBezTo>
                  <a:pt x="1276350" y="3467100"/>
                  <a:pt x="1131888" y="3359150"/>
                  <a:pt x="1117600" y="3295650"/>
                </a:cubicBezTo>
                <a:cubicBezTo>
                  <a:pt x="1103313" y="3232150"/>
                  <a:pt x="1171575" y="3190875"/>
                  <a:pt x="1174750" y="3133725"/>
                </a:cubicBezTo>
                <a:cubicBezTo>
                  <a:pt x="1177925" y="3076575"/>
                  <a:pt x="1150937" y="3003550"/>
                  <a:pt x="1136650" y="2952750"/>
                </a:cubicBezTo>
                <a:cubicBezTo>
                  <a:pt x="1122363" y="2901950"/>
                  <a:pt x="1104900" y="2886075"/>
                  <a:pt x="1089025" y="2828925"/>
                </a:cubicBezTo>
                <a:cubicBezTo>
                  <a:pt x="1073150" y="2771775"/>
                  <a:pt x="1022350" y="2676525"/>
                  <a:pt x="1041400" y="2609850"/>
                </a:cubicBezTo>
                <a:cubicBezTo>
                  <a:pt x="1060450" y="2543175"/>
                  <a:pt x="1154113" y="2476500"/>
                  <a:pt x="1203325" y="2428875"/>
                </a:cubicBezTo>
                <a:cubicBezTo>
                  <a:pt x="1252538" y="2381250"/>
                  <a:pt x="1327150" y="2392362"/>
                  <a:pt x="1336675" y="2324100"/>
                </a:cubicBezTo>
                <a:cubicBezTo>
                  <a:pt x="1346200" y="2255838"/>
                  <a:pt x="1260475" y="2108200"/>
                  <a:pt x="1260475" y="2019300"/>
                </a:cubicBezTo>
                <a:cubicBezTo>
                  <a:pt x="1260475" y="1930400"/>
                  <a:pt x="1330325" y="1855787"/>
                  <a:pt x="1336675" y="1790700"/>
                </a:cubicBezTo>
                <a:cubicBezTo>
                  <a:pt x="1343025" y="1725613"/>
                  <a:pt x="1312863" y="1704975"/>
                  <a:pt x="1298575" y="1628775"/>
                </a:cubicBezTo>
                <a:cubicBezTo>
                  <a:pt x="1284288" y="1552575"/>
                  <a:pt x="1203325" y="1411288"/>
                  <a:pt x="1250950" y="1333500"/>
                </a:cubicBezTo>
                <a:cubicBezTo>
                  <a:pt x="1298575" y="1255712"/>
                  <a:pt x="1477963" y="1225550"/>
                  <a:pt x="1584325" y="1162050"/>
                </a:cubicBezTo>
                <a:cubicBezTo>
                  <a:pt x="1690687" y="1098550"/>
                  <a:pt x="1889125" y="952500"/>
                  <a:pt x="1889125" y="952500"/>
                </a:cubicBezTo>
                <a:cubicBezTo>
                  <a:pt x="1995488" y="879475"/>
                  <a:pt x="2128838" y="795337"/>
                  <a:pt x="2222500" y="723900"/>
                </a:cubicBezTo>
                <a:cubicBezTo>
                  <a:pt x="2316162" y="652463"/>
                  <a:pt x="2386013" y="598488"/>
                  <a:pt x="2451100" y="523875"/>
                </a:cubicBezTo>
                <a:cubicBezTo>
                  <a:pt x="2516188" y="449263"/>
                  <a:pt x="2587625" y="363537"/>
                  <a:pt x="2613025" y="276225"/>
                </a:cubicBezTo>
                <a:cubicBezTo>
                  <a:pt x="2638425" y="188913"/>
                  <a:pt x="2620962" y="94456"/>
                  <a:pt x="2603500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896258" y="4270159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2638286" y="3993934"/>
            <a:ext cx="103188" cy="209551"/>
          </a:xfrm>
          <a:custGeom>
            <a:avLst/>
            <a:gdLst>
              <a:gd name="connsiteX0" fmla="*/ 0 w 95250"/>
              <a:gd name="connsiteY0" fmla="*/ 209550 h 209550"/>
              <a:gd name="connsiteX1" fmla="*/ 95250 w 95250"/>
              <a:gd name="connsiteY1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09550">
                <a:moveTo>
                  <a:pt x="0" y="209550"/>
                </a:moveTo>
                <a:lnTo>
                  <a:pt x="95250" y="0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2960461" y="3438309"/>
            <a:ext cx="103188" cy="209551"/>
          </a:xfrm>
          <a:custGeom>
            <a:avLst/>
            <a:gdLst>
              <a:gd name="connsiteX0" fmla="*/ 0 w 95250"/>
              <a:gd name="connsiteY0" fmla="*/ 209550 h 209550"/>
              <a:gd name="connsiteX1" fmla="*/ 95250 w 95250"/>
              <a:gd name="connsiteY1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09550">
                <a:moveTo>
                  <a:pt x="0" y="209550"/>
                </a:moveTo>
                <a:lnTo>
                  <a:pt x="95250" y="0"/>
                </a:ln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4712355" y="2060359"/>
            <a:ext cx="4271963" cy="3552825"/>
          </a:xfrm>
          <a:custGeom>
            <a:avLst/>
            <a:gdLst>
              <a:gd name="connsiteX0" fmla="*/ 0 w 4089400"/>
              <a:gd name="connsiteY0" fmla="*/ 4476750 h 4476750"/>
              <a:gd name="connsiteX1" fmla="*/ 1647825 w 4089400"/>
              <a:gd name="connsiteY1" fmla="*/ 3095625 h 4476750"/>
              <a:gd name="connsiteX2" fmla="*/ 3152775 w 4089400"/>
              <a:gd name="connsiteY2" fmla="*/ 2105025 h 4476750"/>
              <a:gd name="connsiteX3" fmla="*/ 3943350 w 4089400"/>
              <a:gd name="connsiteY3" fmla="*/ 923925 h 4476750"/>
              <a:gd name="connsiteX4" fmla="*/ 4029075 w 4089400"/>
              <a:gd name="connsiteY4" fmla="*/ 0 h 4476750"/>
              <a:gd name="connsiteX0" fmla="*/ 0 w 3943350"/>
              <a:gd name="connsiteY0" fmla="*/ 3552825 h 3552825"/>
              <a:gd name="connsiteX1" fmla="*/ 1647825 w 3943350"/>
              <a:gd name="connsiteY1" fmla="*/ 2171700 h 3552825"/>
              <a:gd name="connsiteX2" fmla="*/ 3152775 w 3943350"/>
              <a:gd name="connsiteY2" fmla="*/ 1181100 h 3552825"/>
              <a:gd name="connsiteX3" fmla="*/ 3943350 w 3943350"/>
              <a:gd name="connsiteY3" fmla="*/ 0 h 3552825"/>
              <a:gd name="connsiteX0" fmla="*/ 0 w 3800442"/>
              <a:gd name="connsiteY0" fmla="*/ 3267097 h 3267097"/>
              <a:gd name="connsiteX1" fmla="*/ 1647825 w 3800442"/>
              <a:gd name="connsiteY1" fmla="*/ 1885972 h 3267097"/>
              <a:gd name="connsiteX2" fmla="*/ 3152775 w 3800442"/>
              <a:gd name="connsiteY2" fmla="*/ 895372 h 3267097"/>
              <a:gd name="connsiteX3" fmla="*/ 3800442 w 3800442"/>
              <a:gd name="connsiteY3" fmla="*/ 0 h 3267097"/>
              <a:gd name="connsiteX0" fmla="*/ 0 w 3943286"/>
              <a:gd name="connsiteY0" fmla="*/ 3552873 h 3552873"/>
              <a:gd name="connsiteX1" fmla="*/ 1647825 w 3943286"/>
              <a:gd name="connsiteY1" fmla="*/ 2171748 h 3552873"/>
              <a:gd name="connsiteX2" fmla="*/ 3152775 w 3943286"/>
              <a:gd name="connsiteY2" fmla="*/ 1181148 h 3552873"/>
              <a:gd name="connsiteX3" fmla="*/ 3943286 w 3943286"/>
              <a:gd name="connsiteY3" fmla="*/ 0 h 35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286" h="3552873">
                <a:moveTo>
                  <a:pt x="0" y="3552873"/>
                </a:moveTo>
                <a:cubicBezTo>
                  <a:pt x="561181" y="3059954"/>
                  <a:pt x="1122363" y="2567036"/>
                  <a:pt x="1647825" y="2171748"/>
                </a:cubicBezTo>
                <a:cubicBezTo>
                  <a:pt x="2173288" y="1776461"/>
                  <a:pt x="2770198" y="1543106"/>
                  <a:pt x="3152775" y="1181148"/>
                </a:cubicBezTo>
                <a:cubicBezTo>
                  <a:pt x="3535352" y="819190"/>
                  <a:pt x="3797236" y="350837"/>
                  <a:pt x="3943286" y="0"/>
                </a:cubicBezTo>
              </a:path>
            </a:pathLst>
          </a:cu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89289" y="2341347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5223106" y="6023974"/>
            <a:ext cx="16252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>
                <a:ln w="0"/>
                <a:latin typeface="Arial" charset="0"/>
                <a:ea typeface="+mn-ea"/>
                <a:cs typeface="Arial" charset="0"/>
              </a:rPr>
              <a:t>Называевская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0" y="756215"/>
            <a:ext cx="9906000" cy="578328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7307524" y="2931898"/>
            <a:ext cx="1315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n w="0"/>
                <a:cs typeface="Arial" charset="0"/>
              </a:rPr>
              <a:t>Сургут</a:t>
            </a:r>
            <a:endParaRPr lang="ru-RU" sz="1400" b="1" dirty="0">
              <a:ln w="0"/>
              <a:cs typeface="Arial" charset="0"/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735398" y="6043847"/>
            <a:ext cx="1857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n w="0"/>
                <a:cs typeface="Arial" charset="0"/>
              </a:rPr>
              <a:t>Екатеринбург</a:t>
            </a:r>
            <a:endParaRPr lang="ru-RU" sz="1400" b="1" dirty="0">
              <a:ln w="0"/>
              <a:cs typeface="Arial" charset="0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474438" y="5382986"/>
            <a:ext cx="1393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ln w="0"/>
                <a:latin typeface="Arial" charset="0"/>
                <a:ea typeface="+mn-ea"/>
                <a:cs typeface="Arial" charset="0"/>
              </a:rPr>
              <a:t>Тюмень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992447" y="5211770"/>
            <a:ext cx="928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ln w="0"/>
                <a:latin typeface="Arial" charset="0"/>
                <a:ea typeface="+mn-ea"/>
                <a:cs typeface="Arial" charset="0"/>
              </a:rPr>
              <a:t>Пермь</a:t>
            </a:r>
          </a:p>
        </p:txBody>
      </p:sp>
      <p:sp>
        <p:nvSpPr>
          <p:cNvPr id="54" name="Овал 53"/>
          <p:cNvSpPr/>
          <p:nvPr/>
        </p:nvSpPr>
        <p:spPr>
          <a:xfrm>
            <a:off x="2818865" y="5841785"/>
            <a:ext cx="232171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4578001" y="4608700"/>
            <a:ext cx="1315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n w="0"/>
                <a:cs typeface="Arial" charset="0"/>
              </a:rPr>
              <a:t>Тобольск</a:t>
            </a:r>
            <a:endParaRPr lang="ru-RU" sz="1400" b="1" dirty="0">
              <a:ln w="0"/>
              <a:cs typeface="Arial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5702778" y="3285307"/>
            <a:ext cx="2356603" cy="1544054"/>
          </a:xfrm>
          <a:custGeom>
            <a:avLst/>
            <a:gdLst>
              <a:gd name="connsiteX0" fmla="*/ 0 w 4089400"/>
              <a:gd name="connsiteY0" fmla="*/ 4476750 h 4476750"/>
              <a:gd name="connsiteX1" fmla="*/ 1647825 w 4089400"/>
              <a:gd name="connsiteY1" fmla="*/ 3095625 h 4476750"/>
              <a:gd name="connsiteX2" fmla="*/ 3152775 w 4089400"/>
              <a:gd name="connsiteY2" fmla="*/ 2105025 h 4476750"/>
              <a:gd name="connsiteX3" fmla="*/ 3943350 w 4089400"/>
              <a:gd name="connsiteY3" fmla="*/ 923925 h 4476750"/>
              <a:gd name="connsiteX4" fmla="*/ 4029075 w 4089400"/>
              <a:gd name="connsiteY4" fmla="*/ 0 h 4476750"/>
              <a:gd name="connsiteX0" fmla="*/ 0 w 3943350"/>
              <a:gd name="connsiteY0" fmla="*/ 3552825 h 3552825"/>
              <a:gd name="connsiteX1" fmla="*/ 1647825 w 3943350"/>
              <a:gd name="connsiteY1" fmla="*/ 2171700 h 3552825"/>
              <a:gd name="connsiteX2" fmla="*/ 3152775 w 3943350"/>
              <a:gd name="connsiteY2" fmla="*/ 1181100 h 3552825"/>
              <a:gd name="connsiteX3" fmla="*/ 3943350 w 3943350"/>
              <a:gd name="connsiteY3" fmla="*/ 0 h 3552825"/>
              <a:gd name="connsiteX0" fmla="*/ 0 w 3800442"/>
              <a:gd name="connsiteY0" fmla="*/ 3267097 h 3267097"/>
              <a:gd name="connsiteX1" fmla="*/ 1647825 w 3800442"/>
              <a:gd name="connsiteY1" fmla="*/ 1885972 h 3267097"/>
              <a:gd name="connsiteX2" fmla="*/ 3152775 w 3800442"/>
              <a:gd name="connsiteY2" fmla="*/ 895372 h 3267097"/>
              <a:gd name="connsiteX3" fmla="*/ 3800442 w 3800442"/>
              <a:gd name="connsiteY3" fmla="*/ 0 h 3267097"/>
              <a:gd name="connsiteX0" fmla="*/ 0 w 3943286"/>
              <a:gd name="connsiteY0" fmla="*/ 3552873 h 3552873"/>
              <a:gd name="connsiteX1" fmla="*/ 1647825 w 3943286"/>
              <a:gd name="connsiteY1" fmla="*/ 2171748 h 3552873"/>
              <a:gd name="connsiteX2" fmla="*/ 3152775 w 3943286"/>
              <a:gd name="connsiteY2" fmla="*/ 1181148 h 3552873"/>
              <a:gd name="connsiteX3" fmla="*/ 3943286 w 3943286"/>
              <a:gd name="connsiteY3" fmla="*/ 0 h 3552873"/>
              <a:gd name="connsiteX0" fmla="*/ 0 w 3152775"/>
              <a:gd name="connsiteY0" fmla="*/ 2371725 h 2371725"/>
              <a:gd name="connsiteX1" fmla="*/ 1647825 w 3152775"/>
              <a:gd name="connsiteY1" fmla="*/ 990600 h 2371725"/>
              <a:gd name="connsiteX2" fmla="*/ 3152775 w 3152775"/>
              <a:gd name="connsiteY2" fmla="*/ 0 h 2371725"/>
              <a:gd name="connsiteX0" fmla="*/ 0 w 2293568"/>
              <a:gd name="connsiteY0" fmla="*/ 1622884 h 1622884"/>
              <a:gd name="connsiteX1" fmla="*/ 788618 w 2293568"/>
              <a:gd name="connsiteY1" fmla="*/ 990600 h 1622884"/>
              <a:gd name="connsiteX2" fmla="*/ 2293568 w 2293568"/>
              <a:gd name="connsiteY2" fmla="*/ 0 h 1622884"/>
              <a:gd name="connsiteX0" fmla="*/ 0 w 2246235"/>
              <a:gd name="connsiteY0" fmla="*/ 1567703 h 1567703"/>
              <a:gd name="connsiteX1" fmla="*/ 788618 w 2246235"/>
              <a:gd name="connsiteY1" fmla="*/ 935419 h 1567703"/>
              <a:gd name="connsiteX2" fmla="*/ 2246235 w 2246235"/>
              <a:gd name="connsiteY2" fmla="*/ 0 h 1567703"/>
              <a:gd name="connsiteX0" fmla="*/ 0 w 2246235"/>
              <a:gd name="connsiteY0" fmla="*/ 1567703 h 1567703"/>
              <a:gd name="connsiteX1" fmla="*/ 820136 w 2246235"/>
              <a:gd name="connsiteY1" fmla="*/ 943315 h 1567703"/>
              <a:gd name="connsiteX2" fmla="*/ 2246235 w 2246235"/>
              <a:gd name="connsiteY2" fmla="*/ 0 h 1567703"/>
              <a:gd name="connsiteX0" fmla="*/ 0 w 2175291"/>
              <a:gd name="connsiteY0" fmla="*/ 1544075 h 1544075"/>
              <a:gd name="connsiteX1" fmla="*/ 749192 w 2175291"/>
              <a:gd name="connsiteY1" fmla="*/ 943315 h 1544075"/>
              <a:gd name="connsiteX2" fmla="*/ 2175291 w 2175291"/>
              <a:gd name="connsiteY2" fmla="*/ 0 h 154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5291" h="1544075">
                <a:moveTo>
                  <a:pt x="0" y="1544075"/>
                </a:moveTo>
                <a:cubicBezTo>
                  <a:pt x="561181" y="1051156"/>
                  <a:pt x="386644" y="1200661"/>
                  <a:pt x="749192" y="943315"/>
                </a:cubicBezTo>
                <a:cubicBezTo>
                  <a:pt x="1111740" y="685969"/>
                  <a:pt x="1792714" y="361958"/>
                  <a:pt x="2175291" y="0"/>
                </a:cubicBezTo>
              </a:path>
            </a:pathLst>
          </a:custGeom>
          <a:ln w="57150">
            <a:solidFill>
              <a:srgbClr val="FB0B0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8004039" y="3198597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614467" y="4776501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59" name="Полилиния 58"/>
          <p:cNvSpPr/>
          <p:nvPr/>
        </p:nvSpPr>
        <p:spPr>
          <a:xfrm>
            <a:off x="1069837" y="5027921"/>
            <a:ext cx="505619" cy="85725"/>
          </a:xfrm>
          <a:custGeom>
            <a:avLst/>
            <a:gdLst>
              <a:gd name="connsiteX0" fmla="*/ 0 w 6105525"/>
              <a:gd name="connsiteY0" fmla="*/ 47625 h 1609725"/>
              <a:gd name="connsiteX1" fmla="*/ 323850 w 6105525"/>
              <a:gd name="connsiteY1" fmla="*/ 85725 h 1609725"/>
              <a:gd name="connsiteX2" fmla="*/ 590550 w 6105525"/>
              <a:gd name="connsiteY2" fmla="*/ 0 h 1609725"/>
              <a:gd name="connsiteX3" fmla="*/ 790575 w 6105525"/>
              <a:gd name="connsiteY3" fmla="*/ 85725 h 1609725"/>
              <a:gd name="connsiteX4" fmla="*/ 1085850 w 6105525"/>
              <a:gd name="connsiteY4" fmla="*/ 38100 h 1609725"/>
              <a:gd name="connsiteX5" fmla="*/ 1228725 w 6105525"/>
              <a:gd name="connsiteY5" fmla="*/ 19050 h 1609725"/>
              <a:gd name="connsiteX6" fmla="*/ 1314450 w 6105525"/>
              <a:gd name="connsiteY6" fmla="*/ 142875 h 1609725"/>
              <a:gd name="connsiteX7" fmla="*/ 1428750 w 6105525"/>
              <a:gd name="connsiteY7" fmla="*/ 190500 h 1609725"/>
              <a:gd name="connsiteX8" fmla="*/ 1466850 w 6105525"/>
              <a:gd name="connsiteY8" fmla="*/ 361950 h 1609725"/>
              <a:gd name="connsiteX9" fmla="*/ 1562100 w 6105525"/>
              <a:gd name="connsiteY9" fmla="*/ 542925 h 1609725"/>
              <a:gd name="connsiteX10" fmla="*/ 1704975 w 6105525"/>
              <a:gd name="connsiteY10" fmla="*/ 762000 h 1609725"/>
              <a:gd name="connsiteX11" fmla="*/ 2000250 w 6105525"/>
              <a:gd name="connsiteY11" fmla="*/ 866775 h 1609725"/>
              <a:gd name="connsiteX12" fmla="*/ 2181225 w 6105525"/>
              <a:gd name="connsiteY12" fmla="*/ 933450 h 1609725"/>
              <a:gd name="connsiteX13" fmla="*/ 2466975 w 6105525"/>
              <a:gd name="connsiteY13" fmla="*/ 923925 h 1609725"/>
              <a:gd name="connsiteX14" fmla="*/ 2800350 w 6105525"/>
              <a:gd name="connsiteY14" fmla="*/ 857250 h 1609725"/>
              <a:gd name="connsiteX15" fmla="*/ 2924175 w 6105525"/>
              <a:gd name="connsiteY15" fmla="*/ 733425 h 1609725"/>
              <a:gd name="connsiteX16" fmla="*/ 3286125 w 6105525"/>
              <a:gd name="connsiteY16" fmla="*/ 733425 h 1609725"/>
              <a:gd name="connsiteX17" fmla="*/ 3600450 w 6105525"/>
              <a:gd name="connsiteY17" fmla="*/ 609600 h 1609725"/>
              <a:gd name="connsiteX18" fmla="*/ 3695700 w 6105525"/>
              <a:gd name="connsiteY18" fmla="*/ 600075 h 1609725"/>
              <a:gd name="connsiteX19" fmla="*/ 3781425 w 6105525"/>
              <a:gd name="connsiteY19" fmla="*/ 733425 h 1609725"/>
              <a:gd name="connsiteX20" fmla="*/ 3848100 w 6105525"/>
              <a:gd name="connsiteY20" fmla="*/ 800100 h 1609725"/>
              <a:gd name="connsiteX21" fmla="*/ 4048125 w 6105525"/>
              <a:gd name="connsiteY21" fmla="*/ 933450 h 1609725"/>
              <a:gd name="connsiteX22" fmla="*/ 4581525 w 6105525"/>
              <a:gd name="connsiteY22" fmla="*/ 1152525 h 1609725"/>
              <a:gd name="connsiteX23" fmla="*/ 5105400 w 6105525"/>
              <a:gd name="connsiteY23" fmla="*/ 1333500 h 1609725"/>
              <a:gd name="connsiteX24" fmla="*/ 5800725 w 6105525"/>
              <a:gd name="connsiteY24" fmla="*/ 1552575 h 1609725"/>
              <a:gd name="connsiteX25" fmla="*/ 6105525 w 6105525"/>
              <a:gd name="connsiteY25" fmla="*/ 1609725 h 1609725"/>
              <a:gd name="connsiteX0" fmla="*/ 0 w 5800725"/>
              <a:gd name="connsiteY0" fmla="*/ 47625 h 1552575"/>
              <a:gd name="connsiteX1" fmla="*/ 323850 w 5800725"/>
              <a:gd name="connsiteY1" fmla="*/ 85725 h 1552575"/>
              <a:gd name="connsiteX2" fmla="*/ 590550 w 5800725"/>
              <a:gd name="connsiteY2" fmla="*/ 0 h 1552575"/>
              <a:gd name="connsiteX3" fmla="*/ 790575 w 5800725"/>
              <a:gd name="connsiteY3" fmla="*/ 85725 h 1552575"/>
              <a:gd name="connsiteX4" fmla="*/ 1085850 w 5800725"/>
              <a:gd name="connsiteY4" fmla="*/ 38100 h 1552575"/>
              <a:gd name="connsiteX5" fmla="*/ 1228725 w 5800725"/>
              <a:gd name="connsiteY5" fmla="*/ 19050 h 1552575"/>
              <a:gd name="connsiteX6" fmla="*/ 1314450 w 5800725"/>
              <a:gd name="connsiteY6" fmla="*/ 142875 h 1552575"/>
              <a:gd name="connsiteX7" fmla="*/ 1428750 w 5800725"/>
              <a:gd name="connsiteY7" fmla="*/ 190500 h 1552575"/>
              <a:gd name="connsiteX8" fmla="*/ 1466850 w 5800725"/>
              <a:gd name="connsiteY8" fmla="*/ 361950 h 1552575"/>
              <a:gd name="connsiteX9" fmla="*/ 1562100 w 5800725"/>
              <a:gd name="connsiteY9" fmla="*/ 542925 h 1552575"/>
              <a:gd name="connsiteX10" fmla="*/ 1704975 w 5800725"/>
              <a:gd name="connsiteY10" fmla="*/ 762000 h 1552575"/>
              <a:gd name="connsiteX11" fmla="*/ 2000250 w 5800725"/>
              <a:gd name="connsiteY11" fmla="*/ 866775 h 1552575"/>
              <a:gd name="connsiteX12" fmla="*/ 2181225 w 5800725"/>
              <a:gd name="connsiteY12" fmla="*/ 933450 h 1552575"/>
              <a:gd name="connsiteX13" fmla="*/ 2466975 w 5800725"/>
              <a:gd name="connsiteY13" fmla="*/ 923925 h 1552575"/>
              <a:gd name="connsiteX14" fmla="*/ 2800350 w 5800725"/>
              <a:gd name="connsiteY14" fmla="*/ 857250 h 1552575"/>
              <a:gd name="connsiteX15" fmla="*/ 2924175 w 5800725"/>
              <a:gd name="connsiteY15" fmla="*/ 733425 h 1552575"/>
              <a:gd name="connsiteX16" fmla="*/ 3286125 w 5800725"/>
              <a:gd name="connsiteY16" fmla="*/ 733425 h 1552575"/>
              <a:gd name="connsiteX17" fmla="*/ 3600450 w 5800725"/>
              <a:gd name="connsiteY17" fmla="*/ 609600 h 1552575"/>
              <a:gd name="connsiteX18" fmla="*/ 3695700 w 5800725"/>
              <a:gd name="connsiteY18" fmla="*/ 600075 h 1552575"/>
              <a:gd name="connsiteX19" fmla="*/ 3781425 w 5800725"/>
              <a:gd name="connsiteY19" fmla="*/ 733425 h 1552575"/>
              <a:gd name="connsiteX20" fmla="*/ 3848100 w 5800725"/>
              <a:gd name="connsiteY20" fmla="*/ 800100 h 1552575"/>
              <a:gd name="connsiteX21" fmla="*/ 4048125 w 5800725"/>
              <a:gd name="connsiteY21" fmla="*/ 933450 h 1552575"/>
              <a:gd name="connsiteX22" fmla="*/ 4581525 w 5800725"/>
              <a:gd name="connsiteY22" fmla="*/ 1152525 h 1552575"/>
              <a:gd name="connsiteX23" fmla="*/ 5105400 w 5800725"/>
              <a:gd name="connsiteY23" fmla="*/ 1333500 h 1552575"/>
              <a:gd name="connsiteX24" fmla="*/ 5800725 w 5800725"/>
              <a:gd name="connsiteY24" fmla="*/ 1552575 h 1552575"/>
              <a:gd name="connsiteX0" fmla="*/ 0 w 5105400"/>
              <a:gd name="connsiteY0" fmla="*/ 47625 h 1333500"/>
              <a:gd name="connsiteX1" fmla="*/ 323850 w 5105400"/>
              <a:gd name="connsiteY1" fmla="*/ 85725 h 1333500"/>
              <a:gd name="connsiteX2" fmla="*/ 590550 w 5105400"/>
              <a:gd name="connsiteY2" fmla="*/ 0 h 1333500"/>
              <a:gd name="connsiteX3" fmla="*/ 790575 w 5105400"/>
              <a:gd name="connsiteY3" fmla="*/ 85725 h 1333500"/>
              <a:gd name="connsiteX4" fmla="*/ 1085850 w 5105400"/>
              <a:gd name="connsiteY4" fmla="*/ 38100 h 1333500"/>
              <a:gd name="connsiteX5" fmla="*/ 1228725 w 5105400"/>
              <a:gd name="connsiteY5" fmla="*/ 19050 h 1333500"/>
              <a:gd name="connsiteX6" fmla="*/ 1314450 w 5105400"/>
              <a:gd name="connsiteY6" fmla="*/ 142875 h 1333500"/>
              <a:gd name="connsiteX7" fmla="*/ 1428750 w 5105400"/>
              <a:gd name="connsiteY7" fmla="*/ 190500 h 1333500"/>
              <a:gd name="connsiteX8" fmla="*/ 1466850 w 5105400"/>
              <a:gd name="connsiteY8" fmla="*/ 361950 h 1333500"/>
              <a:gd name="connsiteX9" fmla="*/ 1562100 w 5105400"/>
              <a:gd name="connsiteY9" fmla="*/ 542925 h 1333500"/>
              <a:gd name="connsiteX10" fmla="*/ 1704975 w 5105400"/>
              <a:gd name="connsiteY10" fmla="*/ 762000 h 1333500"/>
              <a:gd name="connsiteX11" fmla="*/ 2000250 w 5105400"/>
              <a:gd name="connsiteY11" fmla="*/ 866775 h 1333500"/>
              <a:gd name="connsiteX12" fmla="*/ 2181225 w 5105400"/>
              <a:gd name="connsiteY12" fmla="*/ 933450 h 1333500"/>
              <a:gd name="connsiteX13" fmla="*/ 2466975 w 5105400"/>
              <a:gd name="connsiteY13" fmla="*/ 923925 h 1333500"/>
              <a:gd name="connsiteX14" fmla="*/ 2800350 w 5105400"/>
              <a:gd name="connsiteY14" fmla="*/ 857250 h 1333500"/>
              <a:gd name="connsiteX15" fmla="*/ 2924175 w 5105400"/>
              <a:gd name="connsiteY15" fmla="*/ 733425 h 1333500"/>
              <a:gd name="connsiteX16" fmla="*/ 3286125 w 5105400"/>
              <a:gd name="connsiteY16" fmla="*/ 733425 h 1333500"/>
              <a:gd name="connsiteX17" fmla="*/ 3600450 w 5105400"/>
              <a:gd name="connsiteY17" fmla="*/ 609600 h 1333500"/>
              <a:gd name="connsiteX18" fmla="*/ 3695700 w 5105400"/>
              <a:gd name="connsiteY18" fmla="*/ 600075 h 1333500"/>
              <a:gd name="connsiteX19" fmla="*/ 3781425 w 5105400"/>
              <a:gd name="connsiteY19" fmla="*/ 733425 h 1333500"/>
              <a:gd name="connsiteX20" fmla="*/ 3848100 w 5105400"/>
              <a:gd name="connsiteY20" fmla="*/ 800100 h 1333500"/>
              <a:gd name="connsiteX21" fmla="*/ 4048125 w 5105400"/>
              <a:gd name="connsiteY21" fmla="*/ 933450 h 1333500"/>
              <a:gd name="connsiteX22" fmla="*/ 4581525 w 5105400"/>
              <a:gd name="connsiteY22" fmla="*/ 1152525 h 1333500"/>
              <a:gd name="connsiteX23" fmla="*/ 5105400 w 5105400"/>
              <a:gd name="connsiteY23" fmla="*/ 1333500 h 1333500"/>
              <a:gd name="connsiteX0" fmla="*/ 0 w 5412762"/>
              <a:gd name="connsiteY0" fmla="*/ 47625 h 1433392"/>
              <a:gd name="connsiteX1" fmla="*/ 323850 w 5412762"/>
              <a:gd name="connsiteY1" fmla="*/ 85725 h 1433392"/>
              <a:gd name="connsiteX2" fmla="*/ 590550 w 5412762"/>
              <a:gd name="connsiteY2" fmla="*/ 0 h 1433392"/>
              <a:gd name="connsiteX3" fmla="*/ 790575 w 5412762"/>
              <a:gd name="connsiteY3" fmla="*/ 85725 h 1433392"/>
              <a:gd name="connsiteX4" fmla="*/ 1085850 w 5412762"/>
              <a:gd name="connsiteY4" fmla="*/ 38100 h 1433392"/>
              <a:gd name="connsiteX5" fmla="*/ 1228725 w 5412762"/>
              <a:gd name="connsiteY5" fmla="*/ 19050 h 1433392"/>
              <a:gd name="connsiteX6" fmla="*/ 1314450 w 5412762"/>
              <a:gd name="connsiteY6" fmla="*/ 142875 h 1433392"/>
              <a:gd name="connsiteX7" fmla="*/ 1428750 w 5412762"/>
              <a:gd name="connsiteY7" fmla="*/ 190500 h 1433392"/>
              <a:gd name="connsiteX8" fmla="*/ 1466850 w 5412762"/>
              <a:gd name="connsiteY8" fmla="*/ 361950 h 1433392"/>
              <a:gd name="connsiteX9" fmla="*/ 1562100 w 5412762"/>
              <a:gd name="connsiteY9" fmla="*/ 542925 h 1433392"/>
              <a:gd name="connsiteX10" fmla="*/ 1704975 w 5412762"/>
              <a:gd name="connsiteY10" fmla="*/ 762000 h 1433392"/>
              <a:gd name="connsiteX11" fmla="*/ 2000250 w 5412762"/>
              <a:gd name="connsiteY11" fmla="*/ 866775 h 1433392"/>
              <a:gd name="connsiteX12" fmla="*/ 2181225 w 5412762"/>
              <a:gd name="connsiteY12" fmla="*/ 933450 h 1433392"/>
              <a:gd name="connsiteX13" fmla="*/ 2466975 w 5412762"/>
              <a:gd name="connsiteY13" fmla="*/ 923925 h 1433392"/>
              <a:gd name="connsiteX14" fmla="*/ 2800350 w 5412762"/>
              <a:gd name="connsiteY14" fmla="*/ 857250 h 1433392"/>
              <a:gd name="connsiteX15" fmla="*/ 2924175 w 5412762"/>
              <a:gd name="connsiteY15" fmla="*/ 733425 h 1433392"/>
              <a:gd name="connsiteX16" fmla="*/ 3286125 w 5412762"/>
              <a:gd name="connsiteY16" fmla="*/ 733425 h 1433392"/>
              <a:gd name="connsiteX17" fmla="*/ 3600450 w 5412762"/>
              <a:gd name="connsiteY17" fmla="*/ 609600 h 1433392"/>
              <a:gd name="connsiteX18" fmla="*/ 3695700 w 5412762"/>
              <a:gd name="connsiteY18" fmla="*/ 600075 h 1433392"/>
              <a:gd name="connsiteX19" fmla="*/ 3781425 w 5412762"/>
              <a:gd name="connsiteY19" fmla="*/ 733425 h 1433392"/>
              <a:gd name="connsiteX20" fmla="*/ 3848100 w 5412762"/>
              <a:gd name="connsiteY20" fmla="*/ 800100 h 1433392"/>
              <a:gd name="connsiteX21" fmla="*/ 4048125 w 5412762"/>
              <a:gd name="connsiteY21" fmla="*/ 933450 h 1433392"/>
              <a:gd name="connsiteX22" fmla="*/ 4581525 w 5412762"/>
              <a:gd name="connsiteY22" fmla="*/ 1152525 h 1433392"/>
              <a:gd name="connsiteX23" fmla="*/ 5412762 w 5412762"/>
              <a:gd name="connsiteY23" fmla="*/ 1433392 h 1433392"/>
              <a:gd name="connsiteX0" fmla="*/ 0 w 4581525"/>
              <a:gd name="connsiteY0" fmla="*/ 47625 h 1152525"/>
              <a:gd name="connsiteX1" fmla="*/ 323850 w 4581525"/>
              <a:gd name="connsiteY1" fmla="*/ 85725 h 1152525"/>
              <a:gd name="connsiteX2" fmla="*/ 590550 w 4581525"/>
              <a:gd name="connsiteY2" fmla="*/ 0 h 1152525"/>
              <a:gd name="connsiteX3" fmla="*/ 790575 w 4581525"/>
              <a:gd name="connsiteY3" fmla="*/ 85725 h 1152525"/>
              <a:gd name="connsiteX4" fmla="*/ 1085850 w 4581525"/>
              <a:gd name="connsiteY4" fmla="*/ 38100 h 1152525"/>
              <a:gd name="connsiteX5" fmla="*/ 1228725 w 4581525"/>
              <a:gd name="connsiteY5" fmla="*/ 19050 h 1152525"/>
              <a:gd name="connsiteX6" fmla="*/ 1314450 w 4581525"/>
              <a:gd name="connsiteY6" fmla="*/ 142875 h 1152525"/>
              <a:gd name="connsiteX7" fmla="*/ 1428750 w 4581525"/>
              <a:gd name="connsiteY7" fmla="*/ 190500 h 1152525"/>
              <a:gd name="connsiteX8" fmla="*/ 1466850 w 4581525"/>
              <a:gd name="connsiteY8" fmla="*/ 361950 h 1152525"/>
              <a:gd name="connsiteX9" fmla="*/ 1562100 w 4581525"/>
              <a:gd name="connsiteY9" fmla="*/ 542925 h 1152525"/>
              <a:gd name="connsiteX10" fmla="*/ 1704975 w 4581525"/>
              <a:gd name="connsiteY10" fmla="*/ 762000 h 1152525"/>
              <a:gd name="connsiteX11" fmla="*/ 2000250 w 4581525"/>
              <a:gd name="connsiteY11" fmla="*/ 866775 h 1152525"/>
              <a:gd name="connsiteX12" fmla="*/ 2181225 w 4581525"/>
              <a:gd name="connsiteY12" fmla="*/ 933450 h 1152525"/>
              <a:gd name="connsiteX13" fmla="*/ 2466975 w 4581525"/>
              <a:gd name="connsiteY13" fmla="*/ 923925 h 1152525"/>
              <a:gd name="connsiteX14" fmla="*/ 2800350 w 4581525"/>
              <a:gd name="connsiteY14" fmla="*/ 857250 h 1152525"/>
              <a:gd name="connsiteX15" fmla="*/ 2924175 w 4581525"/>
              <a:gd name="connsiteY15" fmla="*/ 733425 h 1152525"/>
              <a:gd name="connsiteX16" fmla="*/ 3286125 w 4581525"/>
              <a:gd name="connsiteY16" fmla="*/ 733425 h 1152525"/>
              <a:gd name="connsiteX17" fmla="*/ 3600450 w 4581525"/>
              <a:gd name="connsiteY17" fmla="*/ 609600 h 1152525"/>
              <a:gd name="connsiteX18" fmla="*/ 3695700 w 4581525"/>
              <a:gd name="connsiteY18" fmla="*/ 600075 h 1152525"/>
              <a:gd name="connsiteX19" fmla="*/ 3781425 w 4581525"/>
              <a:gd name="connsiteY19" fmla="*/ 733425 h 1152525"/>
              <a:gd name="connsiteX20" fmla="*/ 3848100 w 4581525"/>
              <a:gd name="connsiteY20" fmla="*/ 800100 h 1152525"/>
              <a:gd name="connsiteX21" fmla="*/ 4048125 w 4581525"/>
              <a:gd name="connsiteY21" fmla="*/ 933450 h 1152525"/>
              <a:gd name="connsiteX22" fmla="*/ 4581525 w 4581525"/>
              <a:gd name="connsiteY22" fmla="*/ 1152525 h 1152525"/>
              <a:gd name="connsiteX0" fmla="*/ 0 w 4048125"/>
              <a:gd name="connsiteY0" fmla="*/ 47625 h 938036"/>
              <a:gd name="connsiteX1" fmla="*/ 323850 w 4048125"/>
              <a:gd name="connsiteY1" fmla="*/ 85725 h 938036"/>
              <a:gd name="connsiteX2" fmla="*/ 590550 w 4048125"/>
              <a:gd name="connsiteY2" fmla="*/ 0 h 938036"/>
              <a:gd name="connsiteX3" fmla="*/ 790575 w 4048125"/>
              <a:gd name="connsiteY3" fmla="*/ 85725 h 938036"/>
              <a:gd name="connsiteX4" fmla="*/ 1085850 w 4048125"/>
              <a:gd name="connsiteY4" fmla="*/ 38100 h 938036"/>
              <a:gd name="connsiteX5" fmla="*/ 1228725 w 4048125"/>
              <a:gd name="connsiteY5" fmla="*/ 19050 h 938036"/>
              <a:gd name="connsiteX6" fmla="*/ 1314450 w 4048125"/>
              <a:gd name="connsiteY6" fmla="*/ 142875 h 938036"/>
              <a:gd name="connsiteX7" fmla="*/ 1428750 w 4048125"/>
              <a:gd name="connsiteY7" fmla="*/ 190500 h 938036"/>
              <a:gd name="connsiteX8" fmla="*/ 1466850 w 4048125"/>
              <a:gd name="connsiteY8" fmla="*/ 361950 h 938036"/>
              <a:gd name="connsiteX9" fmla="*/ 1562100 w 4048125"/>
              <a:gd name="connsiteY9" fmla="*/ 542925 h 938036"/>
              <a:gd name="connsiteX10" fmla="*/ 1704975 w 4048125"/>
              <a:gd name="connsiteY10" fmla="*/ 762000 h 938036"/>
              <a:gd name="connsiteX11" fmla="*/ 2000250 w 4048125"/>
              <a:gd name="connsiteY11" fmla="*/ 866775 h 938036"/>
              <a:gd name="connsiteX12" fmla="*/ 2181225 w 4048125"/>
              <a:gd name="connsiteY12" fmla="*/ 933450 h 938036"/>
              <a:gd name="connsiteX13" fmla="*/ 2466975 w 4048125"/>
              <a:gd name="connsiteY13" fmla="*/ 923925 h 938036"/>
              <a:gd name="connsiteX14" fmla="*/ 2800350 w 4048125"/>
              <a:gd name="connsiteY14" fmla="*/ 857250 h 938036"/>
              <a:gd name="connsiteX15" fmla="*/ 2924175 w 4048125"/>
              <a:gd name="connsiteY15" fmla="*/ 733425 h 938036"/>
              <a:gd name="connsiteX16" fmla="*/ 3286125 w 4048125"/>
              <a:gd name="connsiteY16" fmla="*/ 733425 h 938036"/>
              <a:gd name="connsiteX17" fmla="*/ 3600450 w 4048125"/>
              <a:gd name="connsiteY17" fmla="*/ 609600 h 938036"/>
              <a:gd name="connsiteX18" fmla="*/ 3695700 w 4048125"/>
              <a:gd name="connsiteY18" fmla="*/ 600075 h 938036"/>
              <a:gd name="connsiteX19" fmla="*/ 3781425 w 4048125"/>
              <a:gd name="connsiteY19" fmla="*/ 733425 h 938036"/>
              <a:gd name="connsiteX20" fmla="*/ 3848100 w 4048125"/>
              <a:gd name="connsiteY20" fmla="*/ 800100 h 938036"/>
              <a:gd name="connsiteX21" fmla="*/ 4048125 w 4048125"/>
              <a:gd name="connsiteY21" fmla="*/ 933450 h 938036"/>
              <a:gd name="connsiteX0" fmla="*/ 0 w 3848100"/>
              <a:gd name="connsiteY0" fmla="*/ 47625 h 938036"/>
              <a:gd name="connsiteX1" fmla="*/ 323850 w 3848100"/>
              <a:gd name="connsiteY1" fmla="*/ 85725 h 938036"/>
              <a:gd name="connsiteX2" fmla="*/ 590550 w 3848100"/>
              <a:gd name="connsiteY2" fmla="*/ 0 h 938036"/>
              <a:gd name="connsiteX3" fmla="*/ 790575 w 3848100"/>
              <a:gd name="connsiteY3" fmla="*/ 85725 h 938036"/>
              <a:gd name="connsiteX4" fmla="*/ 1085850 w 3848100"/>
              <a:gd name="connsiteY4" fmla="*/ 38100 h 938036"/>
              <a:gd name="connsiteX5" fmla="*/ 1228725 w 3848100"/>
              <a:gd name="connsiteY5" fmla="*/ 19050 h 938036"/>
              <a:gd name="connsiteX6" fmla="*/ 1314450 w 3848100"/>
              <a:gd name="connsiteY6" fmla="*/ 142875 h 938036"/>
              <a:gd name="connsiteX7" fmla="*/ 1428750 w 3848100"/>
              <a:gd name="connsiteY7" fmla="*/ 190500 h 938036"/>
              <a:gd name="connsiteX8" fmla="*/ 1466850 w 3848100"/>
              <a:gd name="connsiteY8" fmla="*/ 361950 h 938036"/>
              <a:gd name="connsiteX9" fmla="*/ 1562100 w 3848100"/>
              <a:gd name="connsiteY9" fmla="*/ 542925 h 938036"/>
              <a:gd name="connsiteX10" fmla="*/ 1704975 w 3848100"/>
              <a:gd name="connsiteY10" fmla="*/ 762000 h 938036"/>
              <a:gd name="connsiteX11" fmla="*/ 2000250 w 3848100"/>
              <a:gd name="connsiteY11" fmla="*/ 866775 h 938036"/>
              <a:gd name="connsiteX12" fmla="*/ 2181225 w 3848100"/>
              <a:gd name="connsiteY12" fmla="*/ 933450 h 938036"/>
              <a:gd name="connsiteX13" fmla="*/ 2466975 w 3848100"/>
              <a:gd name="connsiteY13" fmla="*/ 923925 h 938036"/>
              <a:gd name="connsiteX14" fmla="*/ 2800350 w 3848100"/>
              <a:gd name="connsiteY14" fmla="*/ 857250 h 938036"/>
              <a:gd name="connsiteX15" fmla="*/ 2924175 w 3848100"/>
              <a:gd name="connsiteY15" fmla="*/ 733425 h 938036"/>
              <a:gd name="connsiteX16" fmla="*/ 3286125 w 3848100"/>
              <a:gd name="connsiteY16" fmla="*/ 733425 h 938036"/>
              <a:gd name="connsiteX17" fmla="*/ 3600450 w 3848100"/>
              <a:gd name="connsiteY17" fmla="*/ 609600 h 938036"/>
              <a:gd name="connsiteX18" fmla="*/ 3695700 w 3848100"/>
              <a:gd name="connsiteY18" fmla="*/ 600075 h 938036"/>
              <a:gd name="connsiteX19" fmla="*/ 3781425 w 3848100"/>
              <a:gd name="connsiteY19" fmla="*/ 733425 h 938036"/>
              <a:gd name="connsiteX20" fmla="*/ 3848100 w 3848100"/>
              <a:gd name="connsiteY20" fmla="*/ 800100 h 938036"/>
              <a:gd name="connsiteX0" fmla="*/ 0 w 3781425"/>
              <a:gd name="connsiteY0" fmla="*/ 47625 h 938036"/>
              <a:gd name="connsiteX1" fmla="*/ 323850 w 3781425"/>
              <a:gd name="connsiteY1" fmla="*/ 85725 h 938036"/>
              <a:gd name="connsiteX2" fmla="*/ 590550 w 3781425"/>
              <a:gd name="connsiteY2" fmla="*/ 0 h 938036"/>
              <a:gd name="connsiteX3" fmla="*/ 790575 w 3781425"/>
              <a:gd name="connsiteY3" fmla="*/ 85725 h 938036"/>
              <a:gd name="connsiteX4" fmla="*/ 1085850 w 3781425"/>
              <a:gd name="connsiteY4" fmla="*/ 38100 h 938036"/>
              <a:gd name="connsiteX5" fmla="*/ 1228725 w 3781425"/>
              <a:gd name="connsiteY5" fmla="*/ 19050 h 938036"/>
              <a:gd name="connsiteX6" fmla="*/ 1314450 w 3781425"/>
              <a:gd name="connsiteY6" fmla="*/ 142875 h 938036"/>
              <a:gd name="connsiteX7" fmla="*/ 1428750 w 3781425"/>
              <a:gd name="connsiteY7" fmla="*/ 190500 h 938036"/>
              <a:gd name="connsiteX8" fmla="*/ 1466850 w 3781425"/>
              <a:gd name="connsiteY8" fmla="*/ 361950 h 938036"/>
              <a:gd name="connsiteX9" fmla="*/ 1562100 w 3781425"/>
              <a:gd name="connsiteY9" fmla="*/ 542925 h 938036"/>
              <a:gd name="connsiteX10" fmla="*/ 1704975 w 3781425"/>
              <a:gd name="connsiteY10" fmla="*/ 762000 h 938036"/>
              <a:gd name="connsiteX11" fmla="*/ 2000250 w 3781425"/>
              <a:gd name="connsiteY11" fmla="*/ 866775 h 938036"/>
              <a:gd name="connsiteX12" fmla="*/ 2181225 w 3781425"/>
              <a:gd name="connsiteY12" fmla="*/ 933450 h 938036"/>
              <a:gd name="connsiteX13" fmla="*/ 2466975 w 3781425"/>
              <a:gd name="connsiteY13" fmla="*/ 923925 h 938036"/>
              <a:gd name="connsiteX14" fmla="*/ 2800350 w 3781425"/>
              <a:gd name="connsiteY14" fmla="*/ 857250 h 938036"/>
              <a:gd name="connsiteX15" fmla="*/ 2924175 w 3781425"/>
              <a:gd name="connsiteY15" fmla="*/ 733425 h 938036"/>
              <a:gd name="connsiteX16" fmla="*/ 3286125 w 3781425"/>
              <a:gd name="connsiteY16" fmla="*/ 733425 h 938036"/>
              <a:gd name="connsiteX17" fmla="*/ 3600450 w 3781425"/>
              <a:gd name="connsiteY17" fmla="*/ 609600 h 938036"/>
              <a:gd name="connsiteX18" fmla="*/ 3695700 w 3781425"/>
              <a:gd name="connsiteY18" fmla="*/ 600075 h 938036"/>
              <a:gd name="connsiteX19" fmla="*/ 3781425 w 3781425"/>
              <a:gd name="connsiteY19" fmla="*/ 733425 h 938036"/>
              <a:gd name="connsiteX0" fmla="*/ 0 w 3695700"/>
              <a:gd name="connsiteY0" fmla="*/ 47625 h 938036"/>
              <a:gd name="connsiteX1" fmla="*/ 323850 w 3695700"/>
              <a:gd name="connsiteY1" fmla="*/ 85725 h 938036"/>
              <a:gd name="connsiteX2" fmla="*/ 590550 w 3695700"/>
              <a:gd name="connsiteY2" fmla="*/ 0 h 938036"/>
              <a:gd name="connsiteX3" fmla="*/ 790575 w 3695700"/>
              <a:gd name="connsiteY3" fmla="*/ 85725 h 938036"/>
              <a:gd name="connsiteX4" fmla="*/ 1085850 w 3695700"/>
              <a:gd name="connsiteY4" fmla="*/ 38100 h 938036"/>
              <a:gd name="connsiteX5" fmla="*/ 1228725 w 3695700"/>
              <a:gd name="connsiteY5" fmla="*/ 19050 h 938036"/>
              <a:gd name="connsiteX6" fmla="*/ 1314450 w 3695700"/>
              <a:gd name="connsiteY6" fmla="*/ 142875 h 938036"/>
              <a:gd name="connsiteX7" fmla="*/ 1428750 w 3695700"/>
              <a:gd name="connsiteY7" fmla="*/ 190500 h 938036"/>
              <a:gd name="connsiteX8" fmla="*/ 1466850 w 3695700"/>
              <a:gd name="connsiteY8" fmla="*/ 361950 h 938036"/>
              <a:gd name="connsiteX9" fmla="*/ 1562100 w 3695700"/>
              <a:gd name="connsiteY9" fmla="*/ 542925 h 938036"/>
              <a:gd name="connsiteX10" fmla="*/ 1704975 w 3695700"/>
              <a:gd name="connsiteY10" fmla="*/ 762000 h 938036"/>
              <a:gd name="connsiteX11" fmla="*/ 2000250 w 3695700"/>
              <a:gd name="connsiteY11" fmla="*/ 866775 h 938036"/>
              <a:gd name="connsiteX12" fmla="*/ 2181225 w 3695700"/>
              <a:gd name="connsiteY12" fmla="*/ 933450 h 938036"/>
              <a:gd name="connsiteX13" fmla="*/ 2466975 w 3695700"/>
              <a:gd name="connsiteY13" fmla="*/ 923925 h 938036"/>
              <a:gd name="connsiteX14" fmla="*/ 2800350 w 3695700"/>
              <a:gd name="connsiteY14" fmla="*/ 857250 h 938036"/>
              <a:gd name="connsiteX15" fmla="*/ 2924175 w 3695700"/>
              <a:gd name="connsiteY15" fmla="*/ 733425 h 938036"/>
              <a:gd name="connsiteX16" fmla="*/ 3286125 w 3695700"/>
              <a:gd name="connsiteY16" fmla="*/ 733425 h 938036"/>
              <a:gd name="connsiteX17" fmla="*/ 3600450 w 3695700"/>
              <a:gd name="connsiteY17" fmla="*/ 609600 h 938036"/>
              <a:gd name="connsiteX18" fmla="*/ 3695700 w 3695700"/>
              <a:gd name="connsiteY18" fmla="*/ 600075 h 938036"/>
              <a:gd name="connsiteX0" fmla="*/ 0 w 3600450"/>
              <a:gd name="connsiteY0" fmla="*/ 47625 h 938036"/>
              <a:gd name="connsiteX1" fmla="*/ 323850 w 3600450"/>
              <a:gd name="connsiteY1" fmla="*/ 85725 h 938036"/>
              <a:gd name="connsiteX2" fmla="*/ 590550 w 3600450"/>
              <a:gd name="connsiteY2" fmla="*/ 0 h 938036"/>
              <a:gd name="connsiteX3" fmla="*/ 790575 w 3600450"/>
              <a:gd name="connsiteY3" fmla="*/ 85725 h 938036"/>
              <a:gd name="connsiteX4" fmla="*/ 1085850 w 3600450"/>
              <a:gd name="connsiteY4" fmla="*/ 38100 h 938036"/>
              <a:gd name="connsiteX5" fmla="*/ 1228725 w 3600450"/>
              <a:gd name="connsiteY5" fmla="*/ 19050 h 938036"/>
              <a:gd name="connsiteX6" fmla="*/ 1314450 w 3600450"/>
              <a:gd name="connsiteY6" fmla="*/ 142875 h 938036"/>
              <a:gd name="connsiteX7" fmla="*/ 1428750 w 3600450"/>
              <a:gd name="connsiteY7" fmla="*/ 190500 h 938036"/>
              <a:gd name="connsiteX8" fmla="*/ 1466850 w 3600450"/>
              <a:gd name="connsiteY8" fmla="*/ 361950 h 938036"/>
              <a:gd name="connsiteX9" fmla="*/ 1562100 w 3600450"/>
              <a:gd name="connsiteY9" fmla="*/ 542925 h 938036"/>
              <a:gd name="connsiteX10" fmla="*/ 1704975 w 3600450"/>
              <a:gd name="connsiteY10" fmla="*/ 762000 h 938036"/>
              <a:gd name="connsiteX11" fmla="*/ 2000250 w 3600450"/>
              <a:gd name="connsiteY11" fmla="*/ 866775 h 938036"/>
              <a:gd name="connsiteX12" fmla="*/ 2181225 w 3600450"/>
              <a:gd name="connsiteY12" fmla="*/ 933450 h 938036"/>
              <a:gd name="connsiteX13" fmla="*/ 2466975 w 3600450"/>
              <a:gd name="connsiteY13" fmla="*/ 923925 h 938036"/>
              <a:gd name="connsiteX14" fmla="*/ 2800350 w 3600450"/>
              <a:gd name="connsiteY14" fmla="*/ 857250 h 938036"/>
              <a:gd name="connsiteX15" fmla="*/ 2924175 w 3600450"/>
              <a:gd name="connsiteY15" fmla="*/ 733425 h 938036"/>
              <a:gd name="connsiteX16" fmla="*/ 3286125 w 3600450"/>
              <a:gd name="connsiteY16" fmla="*/ 733425 h 938036"/>
              <a:gd name="connsiteX17" fmla="*/ 3600450 w 3600450"/>
              <a:gd name="connsiteY17" fmla="*/ 609600 h 938036"/>
              <a:gd name="connsiteX0" fmla="*/ 0 w 3286125"/>
              <a:gd name="connsiteY0" fmla="*/ 47625 h 938036"/>
              <a:gd name="connsiteX1" fmla="*/ 323850 w 3286125"/>
              <a:gd name="connsiteY1" fmla="*/ 85725 h 938036"/>
              <a:gd name="connsiteX2" fmla="*/ 590550 w 3286125"/>
              <a:gd name="connsiteY2" fmla="*/ 0 h 938036"/>
              <a:gd name="connsiteX3" fmla="*/ 790575 w 3286125"/>
              <a:gd name="connsiteY3" fmla="*/ 85725 h 938036"/>
              <a:gd name="connsiteX4" fmla="*/ 1085850 w 3286125"/>
              <a:gd name="connsiteY4" fmla="*/ 38100 h 938036"/>
              <a:gd name="connsiteX5" fmla="*/ 1228725 w 3286125"/>
              <a:gd name="connsiteY5" fmla="*/ 19050 h 938036"/>
              <a:gd name="connsiteX6" fmla="*/ 1314450 w 3286125"/>
              <a:gd name="connsiteY6" fmla="*/ 142875 h 938036"/>
              <a:gd name="connsiteX7" fmla="*/ 1428750 w 3286125"/>
              <a:gd name="connsiteY7" fmla="*/ 190500 h 938036"/>
              <a:gd name="connsiteX8" fmla="*/ 1466850 w 3286125"/>
              <a:gd name="connsiteY8" fmla="*/ 361950 h 938036"/>
              <a:gd name="connsiteX9" fmla="*/ 1562100 w 3286125"/>
              <a:gd name="connsiteY9" fmla="*/ 542925 h 938036"/>
              <a:gd name="connsiteX10" fmla="*/ 1704975 w 3286125"/>
              <a:gd name="connsiteY10" fmla="*/ 762000 h 938036"/>
              <a:gd name="connsiteX11" fmla="*/ 2000250 w 3286125"/>
              <a:gd name="connsiteY11" fmla="*/ 866775 h 938036"/>
              <a:gd name="connsiteX12" fmla="*/ 2181225 w 3286125"/>
              <a:gd name="connsiteY12" fmla="*/ 933450 h 938036"/>
              <a:gd name="connsiteX13" fmla="*/ 2466975 w 3286125"/>
              <a:gd name="connsiteY13" fmla="*/ 923925 h 938036"/>
              <a:gd name="connsiteX14" fmla="*/ 2800350 w 3286125"/>
              <a:gd name="connsiteY14" fmla="*/ 857250 h 938036"/>
              <a:gd name="connsiteX15" fmla="*/ 2924175 w 3286125"/>
              <a:gd name="connsiteY15" fmla="*/ 733425 h 938036"/>
              <a:gd name="connsiteX16" fmla="*/ 3286125 w 3286125"/>
              <a:gd name="connsiteY16" fmla="*/ 733425 h 938036"/>
              <a:gd name="connsiteX0" fmla="*/ 0 w 2924175"/>
              <a:gd name="connsiteY0" fmla="*/ 47625 h 938036"/>
              <a:gd name="connsiteX1" fmla="*/ 323850 w 2924175"/>
              <a:gd name="connsiteY1" fmla="*/ 85725 h 938036"/>
              <a:gd name="connsiteX2" fmla="*/ 590550 w 2924175"/>
              <a:gd name="connsiteY2" fmla="*/ 0 h 938036"/>
              <a:gd name="connsiteX3" fmla="*/ 790575 w 2924175"/>
              <a:gd name="connsiteY3" fmla="*/ 85725 h 938036"/>
              <a:gd name="connsiteX4" fmla="*/ 1085850 w 2924175"/>
              <a:gd name="connsiteY4" fmla="*/ 38100 h 938036"/>
              <a:gd name="connsiteX5" fmla="*/ 1228725 w 2924175"/>
              <a:gd name="connsiteY5" fmla="*/ 19050 h 938036"/>
              <a:gd name="connsiteX6" fmla="*/ 1314450 w 2924175"/>
              <a:gd name="connsiteY6" fmla="*/ 142875 h 938036"/>
              <a:gd name="connsiteX7" fmla="*/ 1428750 w 2924175"/>
              <a:gd name="connsiteY7" fmla="*/ 190500 h 938036"/>
              <a:gd name="connsiteX8" fmla="*/ 1466850 w 2924175"/>
              <a:gd name="connsiteY8" fmla="*/ 361950 h 938036"/>
              <a:gd name="connsiteX9" fmla="*/ 1562100 w 2924175"/>
              <a:gd name="connsiteY9" fmla="*/ 542925 h 938036"/>
              <a:gd name="connsiteX10" fmla="*/ 1704975 w 2924175"/>
              <a:gd name="connsiteY10" fmla="*/ 762000 h 938036"/>
              <a:gd name="connsiteX11" fmla="*/ 2000250 w 2924175"/>
              <a:gd name="connsiteY11" fmla="*/ 866775 h 938036"/>
              <a:gd name="connsiteX12" fmla="*/ 2181225 w 2924175"/>
              <a:gd name="connsiteY12" fmla="*/ 933450 h 938036"/>
              <a:gd name="connsiteX13" fmla="*/ 2466975 w 2924175"/>
              <a:gd name="connsiteY13" fmla="*/ 923925 h 938036"/>
              <a:gd name="connsiteX14" fmla="*/ 2800350 w 2924175"/>
              <a:gd name="connsiteY14" fmla="*/ 857250 h 938036"/>
              <a:gd name="connsiteX15" fmla="*/ 2924175 w 2924175"/>
              <a:gd name="connsiteY15" fmla="*/ 733425 h 938036"/>
              <a:gd name="connsiteX0" fmla="*/ 0 w 2800350"/>
              <a:gd name="connsiteY0" fmla="*/ 47625 h 938036"/>
              <a:gd name="connsiteX1" fmla="*/ 323850 w 2800350"/>
              <a:gd name="connsiteY1" fmla="*/ 85725 h 938036"/>
              <a:gd name="connsiteX2" fmla="*/ 590550 w 2800350"/>
              <a:gd name="connsiteY2" fmla="*/ 0 h 938036"/>
              <a:gd name="connsiteX3" fmla="*/ 790575 w 2800350"/>
              <a:gd name="connsiteY3" fmla="*/ 85725 h 938036"/>
              <a:gd name="connsiteX4" fmla="*/ 1085850 w 2800350"/>
              <a:gd name="connsiteY4" fmla="*/ 38100 h 938036"/>
              <a:gd name="connsiteX5" fmla="*/ 1228725 w 2800350"/>
              <a:gd name="connsiteY5" fmla="*/ 19050 h 938036"/>
              <a:gd name="connsiteX6" fmla="*/ 1314450 w 2800350"/>
              <a:gd name="connsiteY6" fmla="*/ 142875 h 938036"/>
              <a:gd name="connsiteX7" fmla="*/ 1428750 w 2800350"/>
              <a:gd name="connsiteY7" fmla="*/ 190500 h 938036"/>
              <a:gd name="connsiteX8" fmla="*/ 1466850 w 2800350"/>
              <a:gd name="connsiteY8" fmla="*/ 361950 h 938036"/>
              <a:gd name="connsiteX9" fmla="*/ 1562100 w 2800350"/>
              <a:gd name="connsiteY9" fmla="*/ 542925 h 938036"/>
              <a:gd name="connsiteX10" fmla="*/ 1704975 w 2800350"/>
              <a:gd name="connsiteY10" fmla="*/ 762000 h 938036"/>
              <a:gd name="connsiteX11" fmla="*/ 2000250 w 2800350"/>
              <a:gd name="connsiteY11" fmla="*/ 866775 h 938036"/>
              <a:gd name="connsiteX12" fmla="*/ 2181225 w 2800350"/>
              <a:gd name="connsiteY12" fmla="*/ 933450 h 938036"/>
              <a:gd name="connsiteX13" fmla="*/ 2466975 w 2800350"/>
              <a:gd name="connsiteY13" fmla="*/ 923925 h 938036"/>
              <a:gd name="connsiteX14" fmla="*/ 2800350 w 2800350"/>
              <a:gd name="connsiteY14" fmla="*/ 857250 h 938036"/>
              <a:gd name="connsiteX0" fmla="*/ 0 w 2466975"/>
              <a:gd name="connsiteY0" fmla="*/ 47625 h 938036"/>
              <a:gd name="connsiteX1" fmla="*/ 323850 w 2466975"/>
              <a:gd name="connsiteY1" fmla="*/ 85725 h 938036"/>
              <a:gd name="connsiteX2" fmla="*/ 590550 w 2466975"/>
              <a:gd name="connsiteY2" fmla="*/ 0 h 938036"/>
              <a:gd name="connsiteX3" fmla="*/ 790575 w 2466975"/>
              <a:gd name="connsiteY3" fmla="*/ 85725 h 938036"/>
              <a:gd name="connsiteX4" fmla="*/ 1085850 w 2466975"/>
              <a:gd name="connsiteY4" fmla="*/ 38100 h 938036"/>
              <a:gd name="connsiteX5" fmla="*/ 1228725 w 2466975"/>
              <a:gd name="connsiteY5" fmla="*/ 19050 h 938036"/>
              <a:gd name="connsiteX6" fmla="*/ 1314450 w 2466975"/>
              <a:gd name="connsiteY6" fmla="*/ 142875 h 938036"/>
              <a:gd name="connsiteX7" fmla="*/ 1428750 w 2466975"/>
              <a:gd name="connsiteY7" fmla="*/ 190500 h 938036"/>
              <a:gd name="connsiteX8" fmla="*/ 1466850 w 2466975"/>
              <a:gd name="connsiteY8" fmla="*/ 361950 h 938036"/>
              <a:gd name="connsiteX9" fmla="*/ 1562100 w 2466975"/>
              <a:gd name="connsiteY9" fmla="*/ 542925 h 938036"/>
              <a:gd name="connsiteX10" fmla="*/ 1704975 w 2466975"/>
              <a:gd name="connsiteY10" fmla="*/ 762000 h 938036"/>
              <a:gd name="connsiteX11" fmla="*/ 2000250 w 2466975"/>
              <a:gd name="connsiteY11" fmla="*/ 866775 h 938036"/>
              <a:gd name="connsiteX12" fmla="*/ 2181225 w 2466975"/>
              <a:gd name="connsiteY12" fmla="*/ 933450 h 938036"/>
              <a:gd name="connsiteX13" fmla="*/ 2466975 w 2466975"/>
              <a:gd name="connsiteY13" fmla="*/ 923925 h 938036"/>
              <a:gd name="connsiteX0" fmla="*/ 0 w 2181225"/>
              <a:gd name="connsiteY0" fmla="*/ 47625 h 933450"/>
              <a:gd name="connsiteX1" fmla="*/ 323850 w 2181225"/>
              <a:gd name="connsiteY1" fmla="*/ 85725 h 933450"/>
              <a:gd name="connsiteX2" fmla="*/ 590550 w 2181225"/>
              <a:gd name="connsiteY2" fmla="*/ 0 h 933450"/>
              <a:gd name="connsiteX3" fmla="*/ 790575 w 2181225"/>
              <a:gd name="connsiteY3" fmla="*/ 85725 h 933450"/>
              <a:gd name="connsiteX4" fmla="*/ 1085850 w 2181225"/>
              <a:gd name="connsiteY4" fmla="*/ 38100 h 933450"/>
              <a:gd name="connsiteX5" fmla="*/ 1228725 w 2181225"/>
              <a:gd name="connsiteY5" fmla="*/ 19050 h 933450"/>
              <a:gd name="connsiteX6" fmla="*/ 1314450 w 2181225"/>
              <a:gd name="connsiteY6" fmla="*/ 142875 h 933450"/>
              <a:gd name="connsiteX7" fmla="*/ 1428750 w 2181225"/>
              <a:gd name="connsiteY7" fmla="*/ 190500 h 933450"/>
              <a:gd name="connsiteX8" fmla="*/ 1466850 w 2181225"/>
              <a:gd name="connsiteY8" fmla="*/ 361950 h 933450"/>
              <a:gd name="connsiteX9" fmla="*/ 1562100 w 2181225"/>
              <a:gd name="connsiteY9" fmla="*/ 542925 h 933450"/>
              <a:gd name="connsiteX10" fmla="*/ 1704975 w 2181225"/>
              <a:gd name="connsiteY10" fmla="*/ 762000 h 933450"/>
              <a:gd name="connsiteX11" fmla="*/ 2000250 w 2181225"/>
              <a:gd name="connsiteY11" fmla="*/ 866775 h 933450"/>
              <a:gd name="connsiteX12" fmla="*/ 2181225 w 2181225"/>
              <a:gd name="connsiteY12" fmla="*/ 933450 h 933450"/>
              <a:gd name="connsiteX0" fmla="*/ 0 w 2000250"/>
              <a:gd name="connsiteY0" fmla="*/ 47625 h 866775"/>
              <a:gd name="connsiteX1" fmla="*/ 323850 w 2000250"/>
              <a:gd name="connsiteY1" fmla="*/ 85725 h 866775"/>
              <a:gd name="connsiteX2" fmla="*/ 590550 w 2000250"/>
              <a:gd name="connsiteY2" fmla="*/ 0 h 866775"/>
              <a:gd name="connsiteX3" fmla="*/ 790575 w 2000250"/>
              <a:gd name="connsiteY3" fmla="*/ 85725 h 866775"/>
              <a:gd name="connsiteX4" fmla="*/ 1085850 w 2000250"/>
              <a:gd name="connsiteY4" fmla="*/ 38100 h 866775"/>
              <a:gd name="connsiteX5" fmla="*/ 1228725 w 2000250"/>
              <a:gd name="connsiteY5" fmla="*/ 19050 h 866775"/>
              <a:gd name="connsiteX6" fmla="*/ 1314450 w 2000250"/>
              <a:gd name="connsiteY6" fmla="*/ 142875 h 866775"/>
              <a:gd name="connsiteX7" fmla="*/ 1428750 w 2000250"/>
              <a:gd name="connsiteY7" fmla="*/ 190500 h 866775"/>
              <a:gd name="connsiteX8" fmla="*/ 1466850 w 2000250"/>
              <a:gd name="connsiteY8" fmla="*/ 361950 h 866775"/>
              <a:gd name="connsiteX9" fmla="*/ 1562100 w 2000250"/>
              <a:gd name="connsiteY9" fmla="*/ 542925 h 866775"/>
              <a:gd name="connsiteX10" fmla="*/ 1704975 w 2000250"/>
              <a:gd name="connsiteY10" fmla="*/ 762000 h 866775"/>
              <a:gd name="connsiteX11" fmla="*/ 2000250 w 2000250"/>
              <a:gd name="connsiteY11" fmla="*/ 866775 h 866775"/>
              <a:gd name="connsiteX0" fmla="*/ 0 w 1704975"/>
              <a:gd name="connsiteY0" fmla="*/ 47625 h 762000"/>
              <a:gd name="connsiteX1" fmla="*/ 323850 w 1704975"/>
              <a:gd name="connsiteY1" fmla="*/ 85725 h 762000"/>
              <a:gd name="connsiteX2" fmla="*/ 590550 w 1704975"/>
              <a:gd name="connsiteY2" fmla="*/ 0 h 762000"/>
              <a:gd name="connsiteX3" fmla="*/ 790575 w 1704975"/>
              <a:gd name="connsiteY3" fmla="*/ 85725 h 762000"/>
              <a:gd name="connsiteX4" fmla="*/ 1085850 w 1704975"/>
              <a:gd name="connsiteY4" fmla="*/ 38100 h 762000"/>
              <a:gd name="connsiteX5" fmla="*/ 1228725 w 1704975"/>
              <a:gd name="connsiteY5" fmla="*/ 19050 h 762000"/>
              <a:gd name="connsiteX6" fmla="*/ 1314450 w 1704975"/>
              <a:gd name="connsiteY6" fmla="*/ 142875 h 762000"/>
              <a:gd name="connsiteX7" fmla="*/ 1428750 w 1704975"/>
              <a:gd name="connsiteY7" fmla="*/ 190500 h 762000"/>
              <a:gd name="connsiteX8" fmla="*/ 1466850 w 1704975"/>
              <a:gd name="connsiteY8" fmla="*/ 361950 h 762000"/>
              <a:gd name="connsiteX9" fmla="*/ 1562100 w 1704975"/>
              <a:gd name="connsiteY9" fmla="*/ 542925 h 762000"/>
              <a:gd name="connsiteX10" fmla="*/ 1704975 w 1704975"/>
              <a:gd name="connsiteY10" fmla="*/ 762000 h 762000"/>
              <a:gd name="connsiteX0" fmla="*/ 0 w 1562100"/>
              <a:gd name="connsiteY0" fmla="*/ 47625 h 542925"/>
              <a:gd name="connsiteX1" fmla="*/ 323850 w 1562100"/>
              <a:gd name="connsiteY1" fmla="*/ 85725 h 542925"/>
              <a:gd name="connsiteX2" fmla="*/ 590550 w 1562100"/>
              <a:gd name="connsiteY2" fmla="*/ 0 h 542925"/>
              <a:gd name="connsiteX3" fmla="*/ 790575 w 1562100"/>
              <a:gd name="connsiteY3" fmla="*/ 85725 h 542925"/>
              <a:gd name="connsiteX4" fmla="*/ 1085850 w 1562100"/>
              <a:gd name="connsiteY4" fmla="*/ 38100 h 542925"/>
              <a:gd name="connsiteX5" fmla="*/ 1228725 w 1562100"/>
              <a:gd name="connsiteY5" fmla="*/ 19050 h 542925"/>
              <a:gd name="connsiteX6" fmla="*/ 1314450 w 1562100"/>
              <a:gd name="connsiteY6" fmla="*/ 142875 h 542925"/>
              <a:gd name="connsiteX7" fmla="*/ 1428750 w 1562100"/>
              <a:gd name="connsiteY7" fmla="*/ 190500 h 542925"/>
              <a:gd name="connsiteX8" fmla="*/ 1466850 w 1562100"/>
              <a:gd name="connsiteY8" fmla="*/ 361950 h 542925"/>
              <a:gd name="connsiteX9" fmla="*/ 1562100 w 1562100"/>
              <a:gd name="connsiteY9" fmla="*/ 542925 h 542925"/>
              <a:gd name="connsiteX0" fmla="*/ 0 w 1466850"/>
              <a:gd name="connsiteY0" fmla="*/ 47625 h 361950"/>
              <a:gd name="connsiteX1" fmla="*/ 323850 w 1466850"/>
              <a:gd name="connsiteY1" fmla="*/ 85725 h 361950"/>
              <a:gd name="connsiteX2" fmla="*/ 590550 w 1466850"/>
              <a:gd name="connsiteY2" fmla="*/ 0 h 361950"/>
              <a:gd name="connsiteX3" fmla="*/ 790575 w 1466850"/>
              <a:gd name="connsiteY3" fmla="*/ 85725 h 361950"/>
              <a:gd name="connsiteX4" fmla="*/ 1085850 w 1466850"/>
              <a:gd name="connsiteY4" fmla="*/ 38100 h 361950"/>
              <a:gd name="connsiteX5" fmla="*/ 1228725 w 1466850"/>
              <a:gd name="connsiteY5" fmla="*/ 19050 h 361950"/>
              <a:gd name="connsiteX6" fmla="*/ 1314450 w 1466850"/>
              <a:gd name="connsiteY6" fmla="*/ 142875 h 361950"/>
              <a:gd name="connsiteX7" fmla="*/ 1428750 w 1466850"/>
              <a:gd name="connsiteY7" fmla="*/ 190500 h 361950"/>
              <a:gd name="connsiteX8" fmla="*/ 1466850 w 1466850"/>
              <a:gd name="connsiteY8" fmla="*/ 361950 h 361950"/>
              <a:gd name="connsiteX0" fmla="*/ 0 w 1428750"/>
              <a:gd name="connsiteY0" fmla="*/ 47625 h 190500"/>
              <a:gd name="connsiteX1" fmla="*/ 323850 w 1428750"/>
              <a:gd name="connsiteY1" fmla="*/ 85725 h 190500"/>
              <a:gd name="connsiteX2" fmla="*/ 590550 w 1428750"/>
              <a:gd name="connsiteY2" fmla="*/ 0 h 190500"/>
              <a:gd name="connsiteX3" fmla="*/ 790575 w 1428750"/>
              <a:gd name="connsiteY3" fmla="*/ 85725 h 190500"/>
              <a:gd name="connsiteX4" fmla="*/ 1085850 w 1428750"/>
              <a:gd name="connsiteY4" fmla="*/ 38100 h 190500"/>
              <a:gd name="connsiteX5" fmla="*/ 1228725 w 1428750"/>
              <a:gd name="connsiteY5" fmla="*/ 19050 h 190500"/>
              <a:gd name="connsiteX6" fmla="*/ 1314450 w 1428750"/>
              <a:gd name="connsiteY6" fmla="*/ 142875 h 190500"/>
              <a:gd name="connsiteX7" fmla="*/ 1428750 w 1428750"/>
              <a:gd name="connsiteY7" fmla="*/ 190500 h 190500"/>
              <a:gd name="connsiteX0" fmla="*/ 0 w 1314450"/>
              <a:gd name="connsiteY0" fmla="*/ 47625 h 142875"/>
              <a:gd name="connsiteX1" fmla="*/ 323850 w 1314450"/>
              <a:gd name="connsiteY1" fmla="*/ 85725 h 142875"/>
              <a:gd name="connsiteX2" fmla="*/ 590550 w 1314450"/>
              <a:gd name="connsiteY2" fmla="*/ 0 h 142875"/>
              <a:gd name="connsiteX3" fmla="*/ 790575 w 1314450"/>
              <a:gd name="connsiteY3" fmla="*/ 85725 h 142875"/>
              <a:gd name="connsiteX4" fmla="*/ 1085850 w 1314450"/>
              <a:gd name="connsiteY4" fmla="*/ 38100 h 142875"/>
              <a:gd name="connsiteX5" fmla="*/ 1228725 w 1314450"/>
              <a:gd name="connsiteY5" fmla="*/ 19050 h 142875"/>
              <a:gd name="connsiteX6" fmla="*/ 1314450 w 1314450"/>
              <a:gd name="connsiteY6" fmla="*/ 142875 h 142875"/>
              <a:gd name="connsiteX0" fmla="*/ 0 w 1228725"/>
              <a:gd name="connsiteY0" fmla="*/ 47625 h 87324"/>
              <a:gd name="connsiteX1" fmla="*/ 323850 w 1228725"/>
              <a:gd name="connsiteY1" fmla="*/ 85725 h 87324"/>
              <a:gd name="connsiteX2" fmla="*/ 590550 w 1228725"/>
              <a:gd name="connsiteY2" fmla="*/ 0 h 87324"/>
              <a:gd name="connsiteX3" fmla="*/ 790575 w 1228725"/>
              <a:gd name="connsiteY3" fmla="*/ 85725 h 87324"/>
              <a:gd name="connsiteX4" fmla="*/ 1085850 w 1228725"/>
              <a:gd name="connsiteY4" fmla="*/ 38100 h 87324"/>
              <a:gd name="connsiteX5" fmla="*/ 1228725 w 1228725"/>
              <a:gd name="connsiteY5" fmla="*/ 19050 h 87324"/>
              <a:gd name="connsiteX0" fmla="*/ 0 w 1085850"/>
              <a:gd name="connsiteY0" fmla="*/ 47625 h 87324"/>
              <a:gd name="connsiteX1" fmla="*/ 323850 w 1085850"/>
              <a:gd name="connsiteY1" fmla="*/ 85725 h 87324"/>
              <a:gd name="connsiteX2" fmla="*/ 590550 w 1085850"/>
              <a:gd name="connsiteY2" fmla="*/ 0 h 87324"/>
              <a:gd name="connsiteX3" fmla="*/ 790575 w 1085850"/>
              <a:gd name="connsiteY3" fmla="*/ 85725 h 87324"/>
              <a:gd name="connsiteX4" fmla="*/ 1085850 w 1085850"/>
              <a:gd name="connsiteY4" fmla="*/ 38100 h 87324"/>
              <a:gd name="connsiteX0" fmla="*/ 0 w 790575"/>
              <a:gd name="connsiteY0" fmla="*/ 47625 h 87324"/>
              <a:gd name="connsiteX1" fmla="*/ 323850 w 790575"/>
              <a:gd name="connsiteY1" fmla="*/ 85725 h 87324"/>
              <a:gd name="connsiteX2" fmla="*/ 590550 w 790575"/>
              <a:gd name="connsiteY2" fmla="*/ 0 h 87324"/>
              <a:gd name="connsiteX3" fmla="*/ 790575 w 790575"/>
              <a:gd name="connsiteY3" fmla="*/ 85725 h 87324"/>
              <a:gd name="connsiteX0" fmla="*/ 0 w 466725"/>
              <a:gd name="connsiteY0" fmla="*/ 85725 h 85725"/>
              <a:gd name="connsiteX1" fmla="*/ 266700 w 466725"/>
              <a:gd name="connsiteY1" fmla="*/ 0 h 85725"/>
              <a:gd name="connsiteX2" fmla="*/ 466725 w 46672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85725">
                <a:moveTo>
                  <a:pt x="0" y="85725"/>
                </a:moveTo>
                <a:cubicBezTo>
                  <a:pt x="98425" y="77788"/>
                  <a:pt x="188913" y="0"/>
                  <a:pt x="266700" y="0"/>
                </a:cubicBezTo>
                <a:cubicBezTo>
                  <a:pt x="344487" y="0"/>
                  <a:pt x="384175" y="79375"/>
                  <a:pt x="466725" y="85725"/>
                </a:cubicBezTo>
              </a:path>
            </a:pathLst>
          </a:custGeom>
          <a:ln w="57150">
            <a:solidFill>
              <a:srgbClr val="FB0B0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ru-RU" dirty="0">
              <a:ln w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445611" y="4997457"/>
            <a:ext cx="232171" cy="214313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3049727" y="5638795"/>
            <a:ext cx="1639970" cy="352084"/>
          </a:xfrm>
          <a:custGeom>
            <a:avLst/>
            <a:gdLst>
              <a:gd name="connsiteX0" fmla="*/ 0 w 6105525"/>
              <a:gd name="connsiteY0" fmla="*/ 47625 h 1609725"/>
              <a:gd name="connsiteX1" fmla="*/ 323850 w 6105525"/>
              <a:gd name="connsiteY1" fmla="*/ 85725 h 1609725"/>
              <a:gd name="connsiteX2" fmla="*/ 590550 w 6105525"/>
              <a:gd name="connsiteY2" fmla="*/ 0 h 1609725"/>
              <a:gd name="connsiteX3" fmla="*/ 790575 w 6105525"/>
              <a:gd name="connsiteY3" fmla="*/ 85725 h 1609725"/>
              <a:gd name="connsiteX4" fmla="*/ 1085850 w 6105525"/>
              <a:gd name="connsiteY4" fmla="*/ 38100 h 1609725"/>
              <a:gd name="connsiteX5" fmla="*/ 1228725 w 6105525"/>
              <a:gd name="connsiteY5" fmla="*/ 19050 h 1609725"/>
              <a:gd name="connsiteX6" fmla="*/ 1314450 w 6105525"/>
              <a:gd name="connsiteY6" fmla="*/ 142875 h 1609725"/>
              <a:gd name="connsiteX7" fmla="*/ 1428750 w 6105525"/>
              <a:gd name="connsiteY7" fmla="*/ 190500 h 1609725"/>
              <a:gd name="connsiteX8" fmla="*/ 1466850 w 6105525"/>
              <a:gd name="connsiteY8" fmla="*/ 361950 h 1609725"/>
              <a:gd name="connsiteX9" fmla="*/ 1562100 w 6105525"/>
              <a:gd name="connsiteY9" fmla="*/ 542925 h 1609725"/>
              <a:gd name="connsiteX10" fmla="*/ 1704975 w 6105525"/>
              <a:gd name="connsiteY10" fmla="*/ 762000 h 1609725"/>
              <a:gd name="connsiteX11" fmla="*/ 2000250 w 6105525"/>
              <a:gd name="connsiteY11" fmla="*/ 866775 h 1609725"/>
              <a:gd name="connsiteX12" fmla="*/ 2181225 w 6105525"/>
              <a:gd name="connsiteY12" fmla="*/ 933450 h 1609725"/>
              <a:gd name="connsiteX13" fmla="*/ 2466975 w 6105525"/>
              <a:gd name="connsiteY13" fmla="*/ 923925 h 1609725"/>
              <a:gd name="connsiteX14" fmla="*/ 2800350 w 6105525"/>
              <a:gd name="connsiteY14" fmla="*/ 857250 h 1609725"/>
              <a:gd name="connsiteX15" fmla="*/ 2924175 w 6105525"/>
              <a:gd name="connsiteY15" fmla="*/ 733425 h 1609725"/>
              <a:gd name="connsiteX16" fmla="*/ 3286125 w 6105525"/>
              <a:gd name="connsiteY16" fmla="*/ 733425 h 1609725"/>
              <a:gd name="connsiteX17" fmla="*/ 3600450 w 6105525"/>
              <a:gd name="connsiteY17" fmla="*/ 609600 h 1609725"/>
              <a:gd name="connsiteX18" fmla="*/ 3695700 w 6105525"/>
              <a:gd name="connsiteY18" fmla="*/ 600075 h 1609725"/>
              <a:gd name="connsiteX19" fmla="*/ 3781425 w 6105525"/>
              <a:gd name="connsiteY19" fmla="*/ 733425 h 1609725"/>
              <a:gd name="connsiteX20" fmla="*/ 3848100 w 6105525"/>
              <a:gd name="connsiteY20" fmla="*/ 800100 h 1609725"/>
              <a:gd name="connsiteX21" fmla="*/ 4048125 w 6105525"/>
              <a:gd name="connsiteY21" fmla="*/ 933450 h 1609725"/>
              <a:gd name="connsiteX22" fmla="*/ 4581525 w 6105525"/>
              <a:gd name="connsiteY22" fmla="*/ 1152525 h 1609725"/>
              <a:gd name="connsiteX23" fmla="*/ 5105400 w 6105525"/>
              <a:gd name="connsiteY23" fmla="*/ 1333500 h 1609725"/>
              <a:gd name="connsiteX24" fmla="*/ 5800725 w 6105525"/>
              <a:gd name="connsiteY24" fmla="*/ 1552575 h 1609725"/>
              <a:gd name="connsiteX25" fmla="*/ 6105525 w 6105525"/>
              <a:gd name="connsiteY25" fmla="*/ 1609725 h 1609725"/>
              <a:gd name="connsiteX0" fmla="*/ 0 w 5800725"/>
              <a:gd name="connsiteY0" fmla="*/ 47625 h 1552575"/>
              <a:gd name="connsiteX1" fmla="*/ 323850 w 5800725"/>
              <a:gd name="connsiteY1" fmla="*/ 85725 h 1552575"/>
              <a:gd name="connsiteX2" fmla="*/ 590550 w 5800725"/>
              <a:gd name="connsiteY2" fmla="*/ 0 h 1552575"/>
              <a:gd name="connsiteX3" fmla="*/ 790575 w 5800725"/>
              <a:gd name="connsiteY3" fmla="*/ 85725 h 1552575"/>
              <a:gd name="connsiteX4" fmla="*/ 1085850 w 5800725"/>
              <a:gd name="connsiteY4" fmla="*/ 38100 h 1552575"/>
              <a:gd name="connsiteX5" fmla="*/ 1228725 w 5800725"/>
              <a:gd name="connsiteY5" fmla="*/ 19050 h 1552575"/>
              <a:gd name="connsiteX6" fmla="*/ 1314450 w 5800725"/>
              <a:gd name="connsiteY6" fmla="*/ 142875 h 1552575"/>
              <a:gd name="connsiteX7" fmla="*/ 1428750 w 5800725"/>
              <a:gd name="connsiteY7" fmla="*/ 190500 h 1552575"/>
              <a:gd name="connsiteX8" fmla="*/ 1466850 w 5800725"/>
              <a:gd name="connsiteY8" fmla="*/ 361950 h 1552575"/>
              <a:gd name="connsiteX9" fmla="*/ 1562100 w 5800725"/>
              <a:gd name="connsiteY9" fmla="*/ 542925 h 1552575"/>
              <a:gd name="connsiteX10" fmla="*/ 1704975 w 5800725"/>
              <a:gd name="connsiteY10" fmla="*/ 762000 h 1552575"/>
              <a:gd name="connsiteX11" fmla="*/ 2000250 w 5800725"/>
              <a:gd name="connsiteY11" fmla="*/ 866775 h 1552575"/>
              <a:gd name="connsiteX12" fmla="*/ 2181225 w 5800725"/>
              <a:gd name="connsiteY12" fmla="*/ 933450 h 1552575"/>
              <a:gd name="connsiteX13" fmla="*/ 2466975 w 5800725"/>
              <a:gd name="connsiteY13" fmla="*/ 923925 h 1552575"/>
              <a:gd name="connsiteX14" fmla="*/ 2800350 w 5800725"/>
              <a:gd name="connsiteY14" fmla="*/ 857250 h 1552575"/>
              <a:gd name="connsiteX15" fmla="*/ 2924175 w 5800725"/>
              <a:gd name="connsiteY15" fmla="*/ 733425 h 1552575"/>
              <a:gd name="connsiteX16" fmla="*/ 3286125 w 5800725"/>
              <a:gd name="connsiteY16" fmla="*/ 733425 h 1552575"/>
              <a:gd name="connsiteX17" fmla="*/ 3600450 w 5800725"/>
              <a:gd name="connsiteY17" fmla="*/ 609600 h 1552575"/>
              <a:gd name="connsiteX18" fmla="*/ 3695700 w 5800725"/>
              <a:gd name="connsiteY18" fmla="*/ 600075 h 1552575"/>
              <a:gd name="connsiteX19" fmla="*/ 3781425 w 5800725"/>
              <a:gd name="connsiteY19" fmla="*/ 733425 h 1552575"/>
              <a:gd name="connsiteX20" fmla="*/ 3848100 w 5800725"/>
              <a:gd name="connsiteY20" fmla="*/ 800100 h 1552575"/>
              <a:gd name="connsiteX21" fmla="*/ 4048125 w 5800725"/>
              <a:gd name="connsiteY21" fmla="*/ 933450 h 1552575"/>
              <a:gd name="connsiteX22" fmla="*/ 4581525 w 5800725"/>
              <a:gd name="connsiteY22" fmla="*/ 1152525 h 1552575"/>
              <a:gd name="connsiteX23" fmla="*/ 5105400 w 5800725"/>
              <a:gd name="connsiteY23" fmla="*/ 1333500 h 1552575"/>
              <a:gd name="connsiteX24" fmla="*/ 5800725 w 5800725"/>
              <a:gd name="connsiteY24" fmla="*/ 1552575 h 1552575"/>
              <a:gd name="connsiteX0" fmla="*/ 0 w 5105400"/>
              <a:gd name="connsiteY0" fmla="*/ 47625 h 1333500"/>
              <a:gd name="connsiteX1" fmla="*/ 323850 w 5105400"/>
              <a:gd name="connsiteY1" fmla="*/ 85725 h 1333500"/>
              <a:gd name="connsiteX2" fmla="*/ 590550 w 5105400"/>
              <a:gd name="connsiteY2" fmla="*/ 0 h 1333500"/>
              <a:gd name="connsiteX3" fmla="*/ 790575 w 5105400"/>
              <a:gd name="connsiteY3" fmla="*/ 85725 h 1333500"/>
              <a:gd name="connsiteX4" fmla="*/ 1085850 w 5105400"/>
              <a:gd name="connsiteY4" fmla="*/ 38100 h 1333500"/>
              <a:gd name="connsiteX5" fmla="*/ 1228725 w 5105400"/>
              <a:gd name="connsiteY5" fmla="*/ 19050 h 1333500"/>
              <a:gd name="connsiteX6" fmla="*/ 1314450 w 5105400"/>
              <a:gd name="connsiteY6" fmla="*/ 142875 h 1333500"/>
              <a:gd name="connsiteX7" fmla="*/ 1428750 w 5105400"/>
              <a:gd name="connsiteY7" fmla="*/ 190500 h 1333500"/>
              <a:gd name="connsiteX8" fmla="*/ 1466850 w 5105400"/>
              <a:gd name="connsiteY8" fmla="*/ 361950 h 1333500"/>
              <a:gd name="connsiteX9" fmla="*/ 1562100 w 5105400"/>
              <a:gd name="connsiteY9" fmla="*/ 542925 h 1333500"/>
              <a:gd name="connsiteX10" fmla="*/ 1704975 w 5105400"/>
              <a:gd name="connsiteY10" fmla="*/ 762000 h 1333500"/>
              <a:gd name="connsiteX11" fmla="*/ 2000250 w 5105400"/>
              <a:gd name="connsiteY11" fmla="*/ 866775 h 1333500"/>
              <a:gd name="connsiteX12" fmla="*/ 2181225 w 5105400"/>
              <a:gd name="connsiteY12" fmla="*/ 933450 h 1333500"/>
              <a:gd name="connsiteX13" fmla="*/ 2466975 w 5105400"/>
              <a:gd name="connsiteY13" fmla="*/ 923925 h 1333500"/>
              <a:gd name="connsiteX14" fmla="*/ 2800350 w 5105400"/>
              <a:gd name="connsiteY14" fmla="*/ 857250 h 1333500"/>
              <a:gd name="connsiteX15" fmla="*/ 2924175 w 5105400"/>
              <a:gd name="connsiteY15" fmla="*/ 733425 h 1333500"/>
              <a:gd name="connsiteX16" fmla="*/ 3286125 w 5105400"/>
              <a:gd name="connsiteY16" fmla="*/ 733425 h 1333500"/>
              <a:gd name="connsiteX17" fmla="*/ 3600450 w 5105400"/>
              <a:gd name="connsiteY17" fmla="*/ 609600 h 1333500"/>
              <a:gd name="connsiteX18" fmla="*/ 3695700 w 5105400"/>
              <a:gd name="connsiteY18" fmla="*/ 600075 h 1333500"/>
              <a:gd name="connsiteX19" fmla="*/ 3781425 w 5105400"/>
              <a:gd name="connsiteY19" fmla="*/ 733425 h 1333500"/>
              <a:gd name="connsiteX20" fmla="*/ 3848100 w 5105400"/>
              <a:gd name="connsiteY20" fmla="*/ 800100 h 1333500"/>
              <a:gd name="connsiteX21" fmla="*/ 4048125 w 5105400"/>
              <a:gd name="connsiteY21" fmla="*/ 933450 h 1333500"/>
              <a:gd name="connsiteX22" fmla="*/ 4581525 w 5105400"/>
              <a:gd name="connsiteY22" fmla="*/ 1152525 h 1333500"/>
              <a:gd name="connsiteX23" fmla="*/ 5105400 w 5105400"/>
              <a:gd name="connsiteY23" fmla="*/ 1333500 h 1333500"/>
              <a:gd name="connsiteX0" fmla="*/ 0 w 5412762"/>
              <a:gd name="connsiteY0" fmla="*/ 47625 h 1433392"/>
              <a:gd name="connsiteX1" fmla="*/ 323850 w 5412762"/>
              <a:gd name="connsiteY1" fmla="*/ 85725 h 1433392"/>
              <a:gd name="connsiteX2" fmla="*/ 590550 w 5412762"/>
              <a:gd name="connsiteY2" fmla="*/ 0 h 1433392"/>
              <a:gd name="connsiteX3" fmla="*/ 790575 w 5412762"/>
              <a:gd name="connsiteY3" fmla="*/ 85725 h 1433392"/>
              <a:gd name="connsiteX4" fmla="*/ 1085850 w 5412762"/>
              <a:gd name="connsiteY4" fmla="*/ 38100 h 1433392"/>
              <a:gd name="connsiteX5" fmla="*/ 1228725 w 5412762"/>
              <a:gd name="connsiteY5" fmla="*/ 19050 h 1433392"/>
              <a:gd name="connsiteX6" fmla="*/ 1314450 w 5412762"/>
              <a:gd name="connsiteY6" fmla="*/ 142875 h 1433392"/>
              <a:gd name="connsiteX7" fmla="*/ 1428750 w 5412762"/>
              <a:gd name="connsiteY7" fmla="*/ 190500 h 1433392"/>
              <a:gd name="connsiteX8" fmla="*/ 1466850 w 5412762"/>
              <a:gd name="connsiteY8" fmla="*/ 361950 h 1433392"/>
              <a:gd name="connsiteX9" fmla="*/ 1562100 w 5412762"/>
              <a:gd name="connsiteY9" fmla="*/ 542925 h 1433392"/>
              <a:gd name="connsiteX10" fmla="*/ 1704975 w 5412762"/>
              <a:gd name="connsiteY10" fmla="*/ 762000 h 1433392"/>
              <a:gd name="connsiteX11" fmla="*/ 2000250 w 5412762"/>
              <a:gd name="connsiteY11" fmla="*/ 866775 h 1433392"/>
              <a:gd name="connsiteX12" fmla="*/ 2181225 w 5412762"/>
              <a:gd name="connsiteY12" fmla="*/ 933450 h 1433392"/>
              <a:gd name="connsiteX13" fmla="*/ 2466975 w 5412762"/>
              <a:gd name="connsiteY13" fmla="*/ 923925 h 1433392"/>
              <a:gd name="connsiteX14" fmla="*/ 2800350 w 5412762"/>
              <a:gd name="connsiteY14" fmla="*/ 857250 h 1433392"/>
              <a:gd name="connsiteX15" fmla="*/ 2924175 w 5412762"/>
              <a:gd name="connsiteY15" fmla="*/ 733425 h 1433392"/>
              <a:gd name="connsiteX16" fmla="*/ 3286125 w 5412762"/>
              <a:gd name="connsiteY16" fmla="*/ 733425 h 1433392"/>
              <a:gd name="connsiteX17" fmla="*/ 3600450 w 5412762"/>
              <a:gd name="connsiteY17" fmla="*/ 609600 h 1433392"/>
              <a:gd name="connsiteX18" fmla="*/ 3695700 w 5412762"/>
              <a:gd name="connsiteY18" fmla="*/ 600075 h 1433392"/>
              <a:gd name="connsiteX19" fmla="*/ 3781425 w 5412762"/>
              <a:gd name="connsiteY19" fmla="*/ 733425 h 1433392"/>
              <a:gd name="connsiteX20" fmla="*/ 3848100 w 5412762"/>
              <a:gd name="connsiteY20" fmla="*/ 800100 h 1433392"/>
              <a:gd name="connsiteX21" fmla="*/ 4048125 w 5412762"/>
              <a:gd name="connsiteY21" fmla="*/ 933450 h 1433392"/>
              <a:gd name="connsiteX22" fmla="*/ 4581525 w 5412762"/>
              <a:gd name="connsiteY22" fmla="*/ 1152525 h 1433392"/>
              <a:gd name="connsiteX23" fmla="*/ 5412762 w 5412762"/>
              <a:gd name="connsiteY23" fmla="*/ 1433392 h 1433392"/>
              <a:gd name="connsiteX0" fmla="*/ 0 w 5088912"/>
              <a:gd name="connsiteY0" fmla="*/ 85725 h 1433392"/>
              <a:gd name="connsiteX1" fmla="*/ 266700 w 5088912"/>
              <a:gd name="connsiteY1" fmla="*/ 0 h 1433392"/>
              <a:gd name="connsiteX2" fmla="*/ 466725 w 5088912"/>
              <a:gd name="connsiteY2" fmla="*/ 85725 h 1433392"/>
              <a:gd name="connsiteX3" fmla="*/ 762000 w 5088912"/>
              <a:gd name="connsiteY3" fmla="*/ 38100 h 1433392"/>
              <a:gd name="connsiteX4" fmla="*/ 904875 w 5088912"/>
              <a:gd name="connsiteY4" fmla="*/ 19050 h 1433392"/>
              <a:gd name="connsiteX5" fmla="*/ 990600 w 5088912"/>
              <a:gd name="connsiteY5" fmla="*/ 142875 h 1433392"/>
              <a:gd name="connsiteX6" fmla="*/ 1104900 w 5088912"/>
              <a:gd name="connsiteY6" fmla="*/ 190500 h 1433392"/>
              <a:gd name="connsiteX7" fmla="*/ 1143000 w 5088912"/>
              <a:gd name="connsiteY7" fmla="*/ 361950 h 1433392"/>
              <a:gd name="connsiteX8" fmla="*/ 1238250 w 5088912"/>
              <a:gd name="connsiteY8" fmla="*/ 542925 h 1433392"/>
              <a:gd name="connsiteX9" fmla="*/ 1381125 w 5088912"/>
              <a:gd name="connsiteY9" fmla="*/ 762000 h 1433392"/>
              <a:gd name="connsiteX10" fmla="*/ 1676400 w 5088912"/>
              <a:gd name="connsiteY10" fmla="*/ 866775 h 1433392"/>
              <a:gd name="connsiteX11" fmla="*/ 1857375 w 5088912"/>
              <a:gd name="connsiteY11" fmla="*/ 933450 h 1433392"/>
              <a:gd name="connsiteX12" fmla="*/ 2143125 w 5088912"/>
              <a:gd name="connsiteY12" fmla="*/ 923925 h 1433392"/>
              <a:gd name="connsiteX13" fmla="*/ 2476500 w 5088912"/>
              <a:gd name="connsiteY13" fmla="*/ 857250 h 1433392"/>
              <a:gd name="connsiteX14" fmla="*/ 2600325 w 5088912"/>
              <a:gd name="connsiteY14" fmla="*/ 733425 h 1433392"/>
              <a:gd name="connsiteX15" fmla="*/ 2962275 w 5088912"/>
              <a:gd name="connsiteY15" fmla="*/ 733425 h 1433392"/>
              <a:gd name="connsiteX16" fmla="*/ 3276600 w 5088912"/>
              <a:gd name="connsiteY16" fmla="*/ 609600 h 1433392"/>
              <a:gd name="connsiteX17" fmla="*/ 3371850 w 5088912"/>
              <a:gd name="connsiteY17" fmla="*/ 600075 h 1433392"/>
              <a:gd name="connsiteX18" fmla="*/ 3457575 w 5088912"/>
              <a:gd name="connsiteY18" fmla="*/ 733425 h 1433392"/>
              <a:gd name="connsiteX19" fmla="*/ 3524250 w 5088912"/>
              <a:gd name="connsiteY19" fmla="*/ 800100 h 1433392"/>
              <a:gd name="connsiteX20" fmla="*/ 3724275 w 5088912"/>
              <a:gd name="connsiteY20" fmla="*/ 933450 h 1433392"/>
              <a:gd name="connsiteX21" fmla="*/ 4257675 w 5088912"/>
              <a:gd name="connsiteY21" fmla="*/ 1152525 h 1433392"/>
              <a:gd name="connsiteX22" fmla="*/ 5088912 w 5088912"/>
              <a:gd name="connsiteY22" fmla="*/ 1433392 h 1433392"/>
              <a:gd name="connsiteX0" fmla="*/ 0 w 4822212"/>
              <a:gd name="connsiteY0" fmla="*/ 0 h 1433392"/>
              <a:gd name="connsiteX1" fmla="*/ 200025 w 4822212"/>
              <a:gd name="connsiteY1" fmla="*/ 85725 h 1433392"/>
              <a:gd name="connsiteX2" fmla="*/ 495300 w 4822212"/>
              <a:gd name="connsiteY2" fmla="*/ 38100 h 1433392"/>
              <a:gd name="connsiteX3" fmla="*/ 638175 w 4822212"/>
              <a:gd name="connsiteY3" fmla="*/ 19050 h 1433392"/>
              <a:gd name="connsiteX4" fmla="*/ 723900 w 4822212"/>
              <a:gd name="connsiteY4" fmla="*/ 142875 h 1433392"/>
              <a:gd name="connsiteX5" fmla="*/ 838200 w 4822212"/>
              <a:gd name="connsiteY5" fmla="*/ 190500 h 1433392"/>
              <a:gd name="connsiteX6" fmla="*/ 876300 w 4822212"/>
              <a:gd name="connsiteY6" fmla="*/ 361950 h 1433392"/>
              <a:gd name="connsiteX7" fmla="*/ 971550 w 4822212"/>
              <a:gd name="connsiteY7" fmla="*/ 542925 h 1433392"/>
              <a:gd name="connsiteX8" fmla="*/ 1114425 w 4822212"/>
              <a:gd name="connsiteY8" fmla="*/ 762000 h 1433392"/>
              <a:gd name="connsiteX9" fmla="*/ 1409700 w 4822212"/>
              <a:gd name="connsiteY9" fmla="*/ 866775 h 1433392"/>
              <a:gd name="connsiteX10" fmla="*/ 1590675 w 4822212"/>
              <a:gd name="connsiteY10" fmla="*/ 933450 h 1433392"/>
              <a:gd name="connsiteX11" fmla="*/ 1876425 w 4822212"/>
              <a:gd name="connsiteY11" fmla="*/ 923925 h 1433392"/>
              <a:gd name="connsiteX12" fmla="*/ 2209800 w 4822212"/>
              <a:gd name="connsiteY12" fmla="*/ 857250 h 1433392"/>
              <a:gd name="connsiteX13" fmla="*/ 2333625 w 4822212"/>
              <a:gd name="connsiteY13" fmla="*/ 733425 h 1433392"/>
              <a:gd name="connsiteX14" fmla="*/ 2695575 w 4822212"/>
              <a:gd name="connsiteY14" fmla="*/ 733425 h 1433392"/>
              <a:gd name="connsiteX15" fmla="*/ 3009900 w 4822212"/>
              <a:gd name="connsiteY15" fmla="*/ 609600 h 1433392"/>
              <a:gd name="connsiteX16" fmla="*/ 3105150 w 4822212"/>
              <a:gd name="connsiteY16" fmla="*/ 600075 h 1433392"/>
              <a:gd name="connsiteX17" fmla="*/ 3190875 w 4822212"/>
              <a:gd name="connsiteY17" fmla="*/ 733425 h 1433392"/>
              <a:gd name="connsiteX18" fmla="*/ 3257550 w 4822212"/>
              <a:gd name="connsiteY18" fmla="*/ 800100 h 1433392"/>
              <a:gd name="connsiteX19" fmla="*/ 3457575 w 4822212"/>
              <a:gd name="connsiteY19" fmla="*/ 933450 h 1433392"/>
              <a:gd name="connsiteX20" fmla="*/ 3990975 w 4822212"/>
              <a:gd name="connsiteY20" fmla="*/ 1152525 h 1433392"/>
              <a:gd name="connsiteX21" fmla="*/ 4822212 w 4822212"/>
              <a:gd name="connsiteY21" fmla="*/ 1433392 h 1433392"/>
              <a:gd name="connsiteX0" fmla="*/ 0 w 4622187"/>
              <a:gd name="connsiteY0" fmla="*/ 72632 h 1420299"/>
              <a:gd name="connsiteX1" fmla="*/ 295275 w 4622187"/>
              <a:gd name="connsiteY1" fmla="*/ 25007 h 1420299"/>
              <a:gd name="connsiteX2" fmla="*/ 438150 w 4622187"/>
              <a:gd name="connsiteY2" fmla="*/ 5957 h 1420299"/>
              <a:gd name="connsiteX3" fmla="*/ 523875 w 4622187"/>
              <a:gd name="connsiteY3" fmla="*/ 129782 h 1420299"/>
              <a:gd name="connsiteX4" fmla="*/ 638175 w 4622187"/>
              <a:gd name="connsiteY4" fmla="*/ 177407 h 1420299"/>
              <a:gd name="connsiteX5" fmla="*/ 676275 w 4622187"/>
              <a:gd name="connsiteY5" fmla="*/ 348857 h 1420299"/>
              <a:gd name="connsiteX6" fmla="*/ 771525 w 4622187"/>
              <a:gd name="connsiteY6" fmla="*/ 529832 h 1420299"/>
              <a:gd name="connsiteX7" fmla="*/ 914400 w 4622187"/>
              <a:gd name="connsiteY7" fmla="*/ 748907 h 1420299"/>
              <a:gd name="connsiteX8" fmla="*/ 1209675 w 4622187"/>
              <a:gd name="connsiteY8" fmla="*/ 853682 h 1420299"/>
              <a:gd name="connsiteX9" fmla="*/ 1390650 w 4622187"/>
              <a:gd name="connsiteY9" fmla="*/ 920357 h 1420299"/>
              <a:gd name="connsiteX10" fmla="*/ 1676400 w 4622187"/>
              <a:gd name="connsiteY10" fmla="*/ 910832 h 1420299"/>
              <a:gd name="connsiteX11" fmla="*/ 2009775 w 4622187"/>
              <a:gd name="connsiteY11" fmla="*/ 844157 h 1420299"/>
              <a:gd name="connsiteX12" fmla="*/ 2133600 w 4622187"/>
              <a:gd name="connsiteY12" fmla="*/ 720332 h 1420299"/>
              <a:gd name="connsiteX13" fmla="*/ 2495550 w 4622187"/>
              <a:gd name="connsiteY13" fmla="*/ 720332 h 1420299"/>
              <a:gd name="connsiteX14" fmla="*/ 2809875 w 4622187"/>
              <a:gd name="connsiteY14" fmla="*/ 596507 h 1420299"/>
              <a:gd name="connsiteX15" fmla="*/ 2905125 w 4622187"/>
              <a:gd name="connsiteY15" fmla="*/ 586982 h 1420299"/>
              <a:gd name="connsiteX16" fmla="*/ 2990850 w 4622187"/>
              <a:gd name="connsiteY16" fmla="*/ 720332 h 1420299"/>
              <a:gd name="connsiteX17" fmla="*/ 3057525 w 4622187"/>
              <a:gd name="connsiteY17" fmla="*/ 787007 h 1420299"/>
              <a:gd name="connsiteX18" fmla="*/ 3257550 w 4622187"/>
              <a:gd name="connsiteY18" fmla="*/ 920357 h 1420299"/>
              <a:gd name="connsiteX19" fmla="*/ 3790950 w 4622187"/>
              <a:gd name="connsiteY19" fmla="*/ 1139432 h 1420299"/>
              <a:gd name="connsiteX20" fmla="*/ 4622187 w 4622187"/>
              <a:gd name="connsiteY20" fmla="*/ 1420299 h 1420299"/>
              <a:gd name="connsiteX0" fmla="*/ 0 w 4326912"/>
              <a:gd name="connsiteY0" fmla="*/ 25007 h 1420299"/>
              <a:gd name="connsiteX1" fmla="*/ 142875 w 4326912"/>
              <a:gd name="connsiteY1" fmla="*/ 5957 h 1420299"/>
              <a:gd name="connsiteX2" fmla="*/ 228600 w 4326912"/>
              <a:gd name="connsiteY2" fmla="*/ 129782 h 1420299"/>
              <a:gd name="connsiteX3" fmla="*/ 342900 w 4326912"/>
              <a:gd name="connsiteY3" fmla="*/ 177407 h 1420299"/>
              <a:gd name="connsiteX4" fmla="*/ 381000 w 4326912"/>
              <a:gd name="connsiteY4" fmla="*/ 348857 h 1420299"/>
              <a:gd name="connsiteX5" fmla="*/ 476250 w 4326912"/>
              <a:gd name="connsiteY5" fmla="*/ 529832 h 1420299"/>
              <a:gd name="connsiteX6" fmla="*/ 619125 w 4326912"/>
              <a:gd name="connsiteY6" fmla="*/ 748907 h 1420299"/>
              <a:gd name="connsiteX7" fmla="*/ 914400 w 4326912"/>
              <a:gd name="connsiteY7" fmla="*/ 853682 h 1420299"/>
              <a:gd name="connsiteX8" fmla="*/ 1095375 w 4326912"/>
              <a:gd name="connsiteY8" fmla="*/ 920357 h 1420299"/>
              <a:gd name="connsiteX9" fmla="*/ 1381125 w 4326912"/>
              <a:gd name="connsiteY9" fmla="*/ 910832 h 1420299"/>
              <a:gd name="connsiteX10" fmla="*/ 1714500 w 4326912"/>
              <a:gd name="connsiteY10" fmla="*/ 844157 h 1420299"/>
              <a:gd name="connsiteX11" fmla="*/ 1838325 w 4326912"/>
              <a:gd name="connsiteY11" fmla="*/ 720332 h 1420299"/>
              <a:gd name="connsiteX12" fmla="*/ 2200275 w 4326912"/>
              <a:gd name="connsiteY12" fmla="*/ 720332 h 1420299"/>
              <a:gd name="connsiteX13" fmla="*/ 2514600 w 4326912"/>
              <a:gd name="connsiteY13" fmla="*/ 596507 h 1420299"/>
              <a:gd name="connsiteX14" fmla="*/ 2609850 w 4326912"/>
              <a:gd name="connsiteY14" fmla="*/ 586982 h 1420299"/>
              <a:gd name="connsiteX15" fmla="*/ 2695575 w 4326912"/>
              <a:gd name="connsiteY15" fmla="*/ 720332 h 1420299"/>
              <a:gd name="connsiteX16" fmla="*/ 2762250 w 4326912"/>
              <a:gd name="connsiteY16" fmla="*/ 787007 h 1420299"/>
              <a:gd name="connsiteX17" fmla="*/ 2962275 w 4326912"/>
              <a:gd name="connsiteY17" fmla="*/ 920357 h 1420299"/>
              <a:gd name="connsiteX18" fmla="*/ 3495675 w 4326912"/>
              <a:gd name="connsiteY18" fmla="*/ 1139432 h 1420299"/>
              <a:gd name="connsiteX19" fmla="*/ 4326912 w 4326912"/>
              <a:gd name="connsiteY19" fmla="*/ 1420299 h 1420299"/>
              <a:gd name="connsiteX0" fmla="*/ 0 w 4184037"/>
              <a:gd name="connsiteY0" fmla="*/ 0 h 1414342"/>
              <a:gd name="connsiteX1" fmla="*/ 85725 w 4184037"/>
              <a:gd name="connsiteY1" fmla="*/ 123825 h 1414342"/>
              <a:gd name="connsiteX2" fmla="*/ 200025 w 4184037"/>
              <a:gd name="connsiteY2" fmla="*/ 171450 h 1414342"/>
              <a:gd name="connsiteX3" fmla="*/ 238125 w 4184037"/>
              <a:gd name="connsiteY3" fmla="*/ 342900 h 1414342"/>
              <a:gd name="connsiteX4" fmla="*/ 333375 w 4184037"/>
              <a:gd name="connsiteY4" fmla="*/ 523875 h 1414342"/>
              <a:gd name="connsiteX5" fmla="*/ 476250 w 4184037"/>
              <a:gd name="connsiteY5" fmla="*/ 742950 h 1414342"/>
              <a:gd name="connsiteX6" fmla="*/ 771525 w 4184037"/>
              <a:gd name="connsiteY6" fmla="*/ 847725 h 1414342"/>
              <a:gd name="connsiteX7" fmla="*/ 952500 w 4184037"/>
              <a:gd name="connsiteY7" fmla="*/ 914400 h 1414342"/>
              <a:gd name="connsiteX8" fmla="*/ 1238250 w 4184037"/>
              <a:gd name="connsiteY8" fmla="*/ 904875 h 1414342"/>
              <a:gd name="connsiteX9" fmla="*/ 1571625 w 4184037"/>
              <a:gd name="connsiteY9" fmla="*/ 838200 h 1414342"/>
              <a:gd name="connsiteX10" fmla="*/ 1695450 w 4184037"/>
              <a:gd name="connsiteY10" fmla="*/ 714375 h 1414342"/>
              <a:gd name="connsiteX11" fmla="*/ 2057400 w 4184037"/>
              <a:gd name="connsiteY11" fmla="*/ 714375 h 1414342"/>
              <a:gd name="connsiteX12" fmla="*/ 2371725 w 4184037"/>
              <a:gd name="connsiteY12" fmla="*/ 590550 h 1414342"/>
              <a:gd name="connsiteX13" fmla="*/ 2466975 w 4184037"/>
              <a:gd name="connsiteY13" fmla="*/ 581025 h 1414342"/>
              <a:gd name="connsiteX14" fmla="*/ 2552700 w 4184037"/>
              <a:gd name="connsiteY14" fmla="*/ 714375 h 1414342"/>
              <a:gd name="connsiteX15" fmla="*/ 2619375 w 4184037"/>
              <a:gd name="connsiteY15" fmla="*/ 781050 h 1414342"/>
              <a:gd name="connsiteX16" fmla="*/ 2819400 w 4184037"/>
              <a:gd name="connsiteY16" fmla="*/ 914400 h 1414342"/>
              <a:gd name="connsiteX17" fmla="*/ 3352800 w 4184037"/>
              <a:gd name="connsiteY17" fmla="*/ 1133475 h 1414342"/>
              <a:gd name="connsiteX18" fmla="*/ 4184037 w 4184037"/>
              <a:gd name="connsiteY18" fmla="*/ 1414342 h 1414342"/>
              <a:gd name="connsiteX0" fmla="*/ 0 w 4098312"/>
              <a:gd name="connsiteY0" fmla="*/ 0 h 1290517"/>
              <a:gd name="connsiteX1" fmla="*/ 114300 w 4098312"/>
              <a:gd name="connsiteY1" fmla="*/ 47625 h 1290517"/>
              <a:gd name="connsiteX2" fmla="*/ 152400 w 4098312"/>
              <a:gd name="connsiteY2" fmla="*/ 219075 h 1290517"/>
              <a:gd name="connsiteX3" fmla="*/ 247650 w 4098312"/>
              <a:gd name="connsiteY3" fmla="*/ 400050 h 1290517"/>
              <a:gd name="connsiteX4" fmla="*/ 390525 w 4098312"/>
              <a:gd name="connsiteY4" fmla="*/ 619125 h 1290517"/>
              <a:gd name="connsiteX5" fmla="*/ 685800 w 4098312"/>
              <a:gd name="connsiteY5" fmla="*/ 723900 h 1290517"/>
              <a:gd name="connsiteX6" fmla="*/ 866775 w 4098312"/>
              <a:gd name="connsiteY6" fmla="*/ 790575 h 1290517"/>
              <a:gd name="connsiteX7" fmla="*/ 1152525 w 4098312"/>
              <a:gd name="connsiteY7" fmla="*/ 781050 h 1290517"/>
              <a:gd name="connsiteX8" fmla="*/ 1485900 w 4098312"/>
              <a:gd name="connsiteY8" fmla="*/ 714375 h 1290517"/>
              <a:gd name="connsiteX9" fmla="*/ 1609725 w 4098312"/>
              <a:gd name="connsiteY9" fmla="*/ 590550 h 1290517"/>
              <a:gd name="connsiteX10" fmla="*/ 1971675 w 4098312"/>
              <a:gd name="connsiteY10" fmla="*/ 590550 h 1290517"/>
              <a:gd name="connsiteX11" fmla="*/ 2286000 w 4098312"/>
              <a:gd name="connsiteY11" fmla="*/ 466725 h 1290517"/>
              <a:gd name="connsiteX12" fmla="*/ 2381250 w 4098312"/>
              <a:gd name="connsiteY12" fmla="*/ 457200 h 1290517"/>
              <a:gd name="connsiteX13" fmla="*/ 2466975 w 4098312"/>
              <a:gd name="connsiteY13" fmla="*/ 590550 h 1290517"/>
              <a:gd name="connsiteX14" fmla="*/ 2533650 w 4098312"/>
              <a:gd name="connsiteY14" fmla="*/ 657225 h 1290517"/>
              <a:gd name="connsiteX15" fmla="*/ 2733675 w 4098312"/>
              <a:gd name="connsiteY15" fmla="*/ 790575 h 1290517"/>
              <a:gd name="connsiteX16" fmla="*/ 3267075 w 4098312"/>
              <a:gd name="connsiteY16" fmla="*/ 1009650 h 1290517"/>
              <a:gd name="connsiteX17" fmla="*/ 4098312 w 4098312"/>
              <a:gd name="connsiteY17" fmla="*/ 1290517 h 1290517"/>
              <a:gd name="connsiteX0" fmla="*/ 0 w 3267075"/>
              <a:gd name="connsiteY0" fmla="*/ 0 h 1009650"/>
              <a:gd name="connsiteX1" fmla="*/ 114300 w 3267075"/>
              <a:gd name="connsiteY1" fmla="*/ 47625 h 1009650"/>
              <a:gd name="connsiteX2" fmla="*/ 152400 w 3267075"/>
              <a:gd name="connsiteY2" fmla="*/ 219075 h 1009650"/>
              <a:gd name="connsiteX3" fmla="*/ 247650 w 3267075"/>
              <a:gd name="connsiteY3" fmla="*/ 400050 h 1009650"/>
              <a:gd name="connsiteX4" fmla="*/ 390525 w 3267075"/>
              <a:gd name="connsiteY4" fmla="*/ 619125 h 1009650"/>
              <a:gd name="connsiteX5" fmla="*/ 685800 w 3267075"/>
              <a:gd name="connsiteY5" fmla="*/ 723900 h 1009650"/>
              <a:gd name="connsiteX6" fmla="*/ 866775 w 3267075"/>
              <a:gd name="connsiteY6" fmla="*/ 790575 h 1009650"/>
              <a:gd name="connsiteX7" fmla="*/ 1152525 w 3267075"/>
              <a:gd name="connsiteY7" fmla="*/ 781050 h 1009650"/>
              <a:gd name="connsiteX8" fmla="*/ 1485900 w 3267075"/>
              <a:gd name="connsiteY8" fmla="*/ 714375 h 1009650"/>
              <a:gd name="connsiteX9" fmla="*/ 1609725 w 3267075"/>
              <a:gd name="connsiteY9" fmla="*/ 590550 h 1009650"/>
              <a:gd name="connsiteX10" fmla="*/ 1971675 w 3267075"/>
              <a:gd name="connsiteY10" fmla="*/ 590550 h 1009650"/>
              <a:gd name="connsiteX11" fmla="*/ 2286000 w 3267075"/>
              <a:gd name="connsiteY11" fmla="*/ 466725 h 1009650"/>
              <a:gd name="connsiteX12" fmla="*/ 2381250 w 3267075"/>
              <a:gd name="connsiteY12" fmla="*/ 457200 h 1009650"/>
              <a:gd name="connsiteX13" fmla="*/ 2466975 w 3267075"/>
              <a:gd name="connsiteY13" fmla="*/ 590550 h 1009650"/>
              <a:gd name="connsiteX14" fmla="*/ 2533650 w 3267075"/>
              <a:gd name="connsiteY14" fmla="*/ 657225 h 1009650"/>
              <a:gd name="connsiteX15" fmla="*/ 2733675 w 3267075"/>
              <a:gd name="connsiteY15" fmla="*/ 790575 h 1009650"/>
              <a:gd name="connsiteX16" fmla="*/ 3267075 w 3267075"/>
              <a:gd name="connsiteY16" fmla="*/ 1009650 h 1009650"/>
              <a:gd name="connsiteX0" fmla="*/ 0 w 2733675"/>
              <a:gd name="connsiteY0" fmla="*/ 0 h 795161"/>
              <a:gd name="connsiteX1" fmla="*/ 114300 w 2733675"/>
              <a:gd name="connsiteY1" fmla="*/ 47625 h 795161"/>
              <a:gd name="connsiteX2" fmla="*/ 152400 w 2733675"/>
              <a:gd name="connsiteY2" fmla="*/ 219075 h 795161"/>
              <a:gd name="connsiteX3" fmla="*/ 247650 w 2733675"/>
              <a:gd name="connsiteY3" fmla="*/ 400050 h 795161"/>
              <a:gd name="connsiteX4" fmla="*/ 390525 w 2733675"/>
              <a:gd name="connsiteY4" fmla="*/ 619125 h 795161"/>
              <a:gd name="connsiteX5" fmla="*/ 685800 w 2733675"/>
              <a:gd name="connsiteY5" fmla="*/ 723900 h 795161"/>
              <a:gd name="connsiteX6" fmla="*/ 866775 w 2733675"/>
              <a:gd name="connsiteY6" fmla="*/ 790575 h 795161"/>
              <a:gd name="connsiteX7" fmla="*/ 1152525 w 2733675"/>
              <a:gd name="connsiteY7" fmla="*/ 781050 h 795161"/>
              <a:gd name="connsiteX8" fmla="*/ 1485900 w 2733675"/>
              <a:gd name="connsiteY8" fmla="*/ 714375 h 795161"/>
              <a:gd name="connsiteX9" fmla="*/ 1609725 w 2733675"/>
              <a:gd name="connsiteY9" fmla="*/ 590550 h 795161"/>
              <a:gd name="connsiteX10" fmla="*/ 1971675 w 2733675"/>
              <a:gd name="connsiteY10" fmla="*/ 590550 h 795161"/>
              <a:gd name="connsiteX11" fmla="*/ 2286000 w 2733675"/>
              <a:gd name="connsiteY11" fmla="*/ 466725 h 795161"/>
              <a:gd name="connsiteX12" fmla="*/ 2381250 w 2733675"/>
              <a:gd name="connsiteY12" fmla="*/ 457200 h 795161"/>
              <a:gd name="connsiteX13" fmla="*/ 2466975 w 2733675"/>
              <a:gd name="connsiteY13" fmla="*/ 590550 h 795161"/>
              <a:gd name="connsiteX14" fmla="*/ 2533650 w 2733675"/>
              <a:gd name="connsiteY14" fmla="*/ 657225 h 795161"/>
              <a:gd name="connsiteX15" fmla="*/ 2733675 w 2733675"/>
              <a:gd name="connsiteY15" fmla="*/ 790575 h 795161"/>
              <a:gd name="connsiteX0" fmla="*/ 0 w 2533650"/>
              <a:gd name="connsiteY0" fmla="*/ 0 h 795161"/>
              <a:gd name="connsiteX1" fmla="*/ 114300 w 2533650"/>
              <a:gd name="connsiteY1" fmla="*/ 47625 h 795161"/>
              <a:gd name="connsiteX2" fmla="*/ 152400 w 2533650"/>
              <a:gd name="connsiteY2" fmla="*/ 219075 h 795161"/>
              <a:gd name="connsiteX3" fmla="*/ 247650 w 2533650"/>
              <a:gd name="connsiteY3" fmla="*/ 400050 h 795161"/>
              <a:gd name="connsiteX4" fmla="*/ 390525 w 2533650"/>
              <a:gd name="connsiteY4" fmla="*/ 619125 h 795161"/>
              <a:gd name="connsiteX5" fmla="*/ 685800 w 2533650"/>
              <a:gd name="connsiteY5" fmla="*/ 723900 h 795161"/>
              <a:gd name="connsiteX6" fmla="*/ 866775 w 2533650"/>
              <a:gd name="connsiteY6" fmla="*/ 790575 h 795161"/>
              <a:gd name="connsiteX7" fmla="*/ 1152525 w 2533650"/>
              <a:gd name="connsiteY7" fmla="*/ 781050 h 795161"/>
              <a:gd name="connsiteX8" fmla="*/ 1485900 w 2533650"/>
              <a:gd name="connsiteY8" fmla="*/ 714375 h 795161"/>
              <a:gd name="connsiteX9" fmla="*/ 1609725 w 2533650"/>
              <a:gd name="connsiteY9" fmla="*/ 590550 h 795161"/>
              <a:gd name="connsiteX10" fmla="*/ 1971675 w 2533650"/>
              <a:gd name="connsiteY10" fmla="*/ 590550 h 795161"/>
              <a:gd name="connsiteX11" fmla="*/ 2286000 w 2533650"/>
              <a:gd name="connsiteY11" fmla="*/ 466725 h 795161"/>
              <a:gd name="connsiteX12" fmla="*/ 2381250 w 2533650"/>
              <a:gd name="connsiteY12" fmla="*/ 457200 h 795161"/>
              <a:gd name="connsiteX13" fmla="*/ 2466975 w 2533650"/>
              <a:gd name="connsiteY13" fmla="*/ 590550 h 795161"/>
              <a:gd name="connsiteX14" fmla="*/ 2533650 w 2533650"/>
              <a:gd name="connsiteY14" fmla="*/ 657225 h 795161"/>
              <a:gd name="connsiteX0" fmla="*/ 0 w 2466975"/>
              <a:gd name="connsiteY0" fmla="*/ 0 h 795161"/>
              <a:gd name="connsiteX1" fmla="*/ 114300 w 2466975"/>
              <a:gd name="connsiteY1" fmla="*/ 47625 h 795161"/>
              <a:gd name="connsiteX2" fmla="*/ 152400 w 2466975"/>
              <a:gd name="connsiteY2" fmla="*/ 219075 h 795161"/>
              <a:gd name="connsiteX3" fmla="*/ 247650 w 2466975"/>
              <a:gd name="connsiteY3" fmla="*/ 400050 h 795161"/>
              <a:gd name="connsiteX4" fmla="*/ 390525 w 2466975"/>
              <a:gd name="connsiteY4" fmla="*/ 619125 h 795161"/>
              <a:gd name="connsiteX5" fmla="*/ 685800 w 2466975"/>
              <a:gd name="connsiteY5" fmla="*/ 723900 h 795161"/>
              <a:gd name="connsiteX6" fmla="*/ 866775 w 2466975"/>
              <a:gd name="connsiteY6" fmla="*/ 790575 h 795161"/>
              <a:gd name="connsiteX7" fmla="*/ 1152525 w 2466975"/>
              <a:gd name="connsiteY7" fmla="*/ 781050 h 795161"/>
              <a:gd name="connsiteX8" fmla="*/ 1485900 w 2466975"/>
              <a:gd name="connsiteY8" fmla="*/ 714375 h 795161"/>
              <a:gd name="connsiteX9" fmla="*/ 1609725 w 2466975"/>
              <a:gd name="connsiteY9" fmla="*/ 590550 h 795161"/>
              <a:gd name="connsiteX10" fmla="*/ 1971675 w 2466975"/>
              <a:gd name="connsiteY10" fmla="*/ 590550 h 795161"/>
              <a:gd name="connsiteX11" fmla="*/ 2286000 w 2466975"/>
              <a:gd name="connsiteY11" fmla="*/ 466725 h 795161"/>
              <a:gd name="connsiteX12" fmla="*/ 2381250 w 2466975"/>
              <a:gd name="connsiteY12" fmla="*/ 457200 h 795161"/>
              <a:gd name="connsiteX13" fmla="*/ 2466975 w 2466975"/>
              <a:gd name="connsiteY13" fmla="*/ 590550 h 795161"/>
              <a:gd name="connsiteX0" fmla="*/ 0 w 2381250"/>
              <a:gd name="connsiteY0" fmla="*/ 0 h 795161"/>
              <a:gd name="connsiteX1" fmla="*/ 114300 w 2381250"/>
              <a:gd name="connsiteY1" fmla="*/ 47625 h 795161"/>
              <a:gd name="connsiteX2" fmla="*/ 152400 w 2381250"/>
              <a:gd name="connsiteY2" fmla="*/ 219075 h 795161"/>
              <a:gd name="connsiteX3" fmla="*/ 247650 w 2381250"/>
              <a:gd name="connsiteY3" fmla="*/ 400050 h 795161"/>
              <a:gd name="connsiteX4" fmla="*/ 390525 w 2381250"/>
              <a:gd name="connsiteY4" fmla="*/ 619125 h 795161"/>
              <a:gd name="connsiteX5" fmla="*/ 685800 w 2381250"/>
              <a:gd name="connsiteY5" fmla="*/ 723900 h 795161"/>
              <a:gd name="connsiteX6" fmla="*/ 866775 w 2381250"/>
              <a:gd name="connsiteY6" fmla="*/ 790575 h 795161"/>
              <a:gd name="connsiteX7" fmla="*/ 1152525 w 2381250"/>
              <a:gd name="connsiteY7" fmla="*/ 781050 h 795161"/>
              <a:gd name="connsiteX8" fmla="*/ 1485900 w 2381250"/>
              <a:gd name="connsiteY8" fmla="*/ 714375 h 795161"/>
              <a:gd name="connsiteX9" fmla="*/ 1609725 w 2381250"/>
              <a:gd name="connsiteY9" fmla="*/ 590550 h 795161"/>
              <a:gd name="connsiteX10" fmla="*/ 1971675 w 2381250"/>
              <a:gd name="connsiteY10" fmla="*/ 590550 h 795161"/>
              <a:gd name="connsiteX11" fmla="*/ 2286000 w 2381250"/>
              <a:gd name="connsiteY11" fmla="*/ 466725 h 795161"/>
              <a:gd name="connsiteX12" fmla="*/ 2381250 w 2381250"/>
              <a:gd name="connsiteY12" fmla="*/ 457200 h 795161"/>
              <a:gd name="connsiteX0" fmla="*/ 0 w 2286000"/>
              <a:gd name="connsiteY0" fmla="*/ 0 h 795161"/>
              <a:gd name="connsiteX1" fmla="*/ 114300 w 2286000"/>
              <a:gd name="connsiteY1" fmla="*/ 47625 h 795161"/>
              <a:gd name="connsiteX2" fmla="*/ 152400 w 2286000"/>
              <a:gd name="connsiteY2" fmla="*/ 219075 h 795161"/>
              <a:gd name="connsiteX3" fmla="*/ 247650 w 2286000"/>
              <a:gd name="connsiteY3" fmla="*/ 400050 h 795161"/>
              <a:gd name="connsiteX4" fmla="*/ 390525 w 2286000"/>
              <a:gd name="connsiteY4" fmla="*/ 619125 h 795161"/>
              <a:gd name="connsiteX5" fmla="*/ 685800 w 2286000"/>
              <a:gd name="connsiteY5" fmla="*/ 723900 h 795161"/>
              <a:gd name="connsiteX6" fmla="*/ 866775 w 2286000"/>
              <a:gd name="connsiteY6" fmla="*/ 790575 h 795161"/>
              <a:gd name="connsiteX7" fmla="*/ 1152525 w 2286000"/>
              <a:gd name="connsiteY7" fmla="*/ 781050 h 795161"/>
              <a:gd name="connsiteX8" fmla="*/ 1485900 w 2286000"/>
              <a:gd name="connsiteY8" fmla="*/ 714375 h 795161"/>
              <a:gd name="connsiteX9" fmla="*/ 1609725 w 2286000"/>
              <a:gd name="connsiteY9" fmla="*/ 590550 h 795161"/>
              <a:gd name="connsiteX10" fmla="*/ 1971675 w 2286000"/>
              <a:gd name="connsiteY10" fmla="*/ 590550 h 795161"/>
              <a:gd name="connsiteX11" fmla="*/ 2286000 w 2286000"/>
              <a:gd name="connsiteY11" fmla="*/ 466725 h 795161"/>
              <a:gd name="connsiteX0" fmla="*/ 0 w 2171700"/>
              <a:gd name="connsiteY0" fmla="*/ 0 h 747536"/>
              <a:gd name="connsiteX1" fmla="*/ 38100 w 2171700"/>
              <a:gd name="connsiteY1" fmla="*/ 171450 h 747536"/>
              <a:gd name="connsiteX2" fmla="*/ 133350 w 2171700"/>
              <a:gd name="connsiteY2" fmla="*/ 352425 h 747536"/>
              <a:gd name="connsiteX3" fmla="*/ 276225 w 2171700"/>
              <a:gd name="connsiteY3" fmla="*/ 571500 h 747536"/>
              <a:gd name="connsiteX4" fmla="*/ 571500 w 2171700"/>
              <a:gd name="connsiteY4" fmla="*/ 676275 h 747536"/>
              <a:gd name="connsiteX5" fmla="*/ 752475 w 2171700"/>
              <a:gd name="connsiteY5" fmla="*/ 742950 h 747536"/>
              <a:gd name="connsiteX6" fmla="*/ 1038225 w 2171700"/>
              <a:gd name="connsiteY6" fmla="*/ 733425 h 747536"/>
              <a:gd name="connsiteX7" fmla="*/ 1371600 w 2171700"/>
              <a:gd name="connsiteY7" fmla="*/ 666750 h 747536"/>
              <a:gd name="connsiteX8" fmla="*/ 1495425 w 2171700"/>
              <a:gd name="connsiteY8" fmla="*/ 542925 h 747536"/>
              <a:gd name="connsiteX9" fmla="*/ 1857375 w 2171700"/>
              <a:gd name="connsiteY9" fmla="*/ 542925 h 747536"/>
              <a:gd name="connsiteX10" fmla="*/ 2171700 w 2171700"/>
              <a:gd name="connsiteY10" fmla="*/ 419100 h 747536"/>
              <a:gd name="connsiteX0" fmla="*/ 0 w 2133600"/>
              <a:gd name="connsiteY0" fmla="*/ 0 h 576086"/>
              <a:gd name="connsiteX1" fmla="*/ 95250 w 2133600"/>
              <a:gd name="connsiteY1" fmla="*/ 180975 h 576086"/>
              <a:gd name="connsiteX2" fmla="*/ 238125 w 2133600"/>
              <a:gd name="connsiteY2" fmla="*/ 400050 h 576086"/>
              <a:gd name="connsiteX3" fmla="*/ 533400 w 2133600"/>
              <a:gd name="connsiteY3" fmla="*/ 504825 h 576086"/>
              <a:gd name="connsiteX4" fmla="*/ 714375 w 2133600"/>
              <a:gd name="connsiteY4" fmla="*/ 571500 h 576086"/>
              <a:gd name="connsiteX5" fmla="*/ 1000125 w 2133600"/>
              <a:gd name="connsiteY5" fmla="*/ 561975 h 576086"/>
              <a:gd name="connsiteX6" fmla="*/ 1333500 w 2133600"/>
              <a:gd name="connsiteY6" fmla="*/ 495300 h 576086"/>
              <a:gd name="connsiteX7" fmla="*/ 1457325 w 2133600"/>
              <a:gd name="connsiteY7" fmla="*/ 371475 h 576086"/>
              <a:gd name="connsiteX8" fmla="*/ 1819275 w 2133600"/>
              <a:gd name="connsiteY8" fmla="*/ 371475 h 576086"/>
              <a:gd name="connsiteX9" fmla="*/ 2133600 w 2133600"/>
              <a:gd name="connsiteY9" fmla="*/ 247650 h 576086"/>
              <a:gd name="connsiteX0" fmla="*/ 0 w 2038350"/>
              <a:gd name="connsiteY0" fmla="*/ 0 h 395111"/>
              <a:gd name="connsiteX1" fmla="*/ 142875 w 2038350"/>
              <a:gd name="connsiteY1" fmla="*/ 219075 h 395111"/>
              <a:gd name="connsiteX2" fmla="*/ 438150 w 2038350"/>
              <a:gd name="connsiteY2" fmla="*/ 323850 h 395111"/>
              <a:gd name="connsiteX3" fmla="*/ 619125 w 2038350"/>
              <a:gd name="connsiteY3" fmla="*/ 390525 h 395111"/>
              <a:gd name="connsiteX4" fmla="*/ 904875 w 2038350"/>
              <a:gd name="connsiteY4" fmla="*/ 381000 h 395111"/>
              <a:gd name="connsiteX5" fmla="*/ 1238250 w 2038350"/>
              <a:gd name="connsiteY5" fmla="*/ 314325 h 395111"/>
              <a:gd name="connsiteX6" fmla="*/ 1362075 w 2038350"/>
              <a:gd name="connsiteY6" fmla="*/ 190500 h 395111"/>
              <a:gd name="connsiteX7" fmla="*/ 1724025 w 2038350"/>
              <a:gd name="connsiteY7" fmla="*/ 190500 h 395111"/>
              <a:gd name="connsiteX8" fmla="*/ 2038350 w 2038350"/>
              <a:gd name="connsiteY8" fmla="*/ 66675 h 395111"/>
              <a:gd name="connsiteX0" fmla="*/ 0 w 1895475"/>
              <a:gd name="connsiteY0" fmla="*/ 152400 h 328436"/>
              <a:gd name="connsiteX1" fmla="*/ 295275 w 1895475"/>
              <a:gd name="connsiteY1" fmla="*/ 257175 h 328436"/>
              <a:gd name="connsiteX2" fmla="*/ 476250 w 1895475"/>
              <a:gd name="connsiteY2" fmla="*/ 323850 h 328436"/>
              <a:gd name="connsiteX3" fmla="*/ 762000 w 1895475"/>
              <a:gd name="connsiteY3" fmla="*/ 314325 h 328436"/>
              <a:gd name="connsiteX4" fmla="*/ 1095375 w 1895475"/>
              <a:gd name="connsiteY4" fmla="*/ 247650 h 328436"/>
              <a:gd name="connsiteX5" fmla="*/ 1219200 w 1895475"/>
              <a:gd name="connsiteY5" fmla="*/ 123825 h 328436"/>
              <a:gd name="connsiteX6" fmla="*/ 1581150 w 1895475"/>
              <a:gd name="connsiteY6" fmla="*/ 123825 h 328436"/>
              <a:gd name="connsiteX7" fmla="*/ 1895475 w 1895475"/>
              <a:gd name="connsiteY7" fmla="*/ 0 h 328436"/>
              <a:gd name="connsiteX0" fmla="*/ 0 w 1600200"/>
              <a:gd name="connsiteY0" fmla="*/ 257175 h 328436"/>
              <a:gd name="connsiteX1" fmla="*/ 180975 w 1600200"/>
              <a:gd name="connsiteY1" fmla="*/ 323850 h 328436"/>
              <a:gd name="connsiteX2" fmla="*/ 466725 w 1600200"/>
              <a:gd name="connsiteY2" fmla="*/ 314325 h 328436"/>
              <a:gd name="connsiteX3" fmla="*/ 800100 w 1600200"/>
              <a:gd name="connsiteY3" fmla="*/ 247650 h 328436"/>
              <a:gd name="connsiteX4" fmla="*/ 923925 w 1600200"/>
              <a:gd name="connsiteY4" fmla="*/ 123825 h 328436"/>
              <a:gd name="connsiteX5" fmla="*/ 1285875 w 1600200"/>
              <a:gd name="connsiteY5" fmla="*/ 123825 h 328436"/>
              <a:gd name="connsiteX6" fmla="*/ 1600200 w 1600200"/>
              <a:gd name="connsiteY6" fmla="*/ 0 h 328436"/>
              <a:gd name="connsiteX0" fmla="*/ 0 w 1419225"/>
              <a:gd name="connsiteY0" fmla="*/ 323850 h 328436"/>
              <a:gd name="connsiteX1" fmla="*/ 285750 w 1419225"/>
              <a:gd name="connsiteY1" fmla="*/ 314325 h 328436"/>
              <a:gd name="connsiteX2" fmla="*/ 619125 w 1419225"/>
              <a:gd name="connsiteY2" fmla="*/ 247650 h 328436"/>
              <a:gd name="connsiteX3" fmla="*/ 742950 w 1419225"/>
              <a:gd name="connsiteY3" fmla="*/ 123825 h 328436"/>
              <a:gd name="connsiteX4" fmla="*/ 1104900 w 1419225"/>
              <a:gd name="connsiteY4" fmla="*/ 123825 h 328436"/>
              <a:gd name="connsiteX5" fmla="*/ 1419225 w 1419225"/>
              <a:gd name="connsiteY5" fmla="*/ 0 h 328436"/>
              <a:gd name="connsiteX0" fmla="*/ 0 w 1513818"/>
              <a:gd name="connsiteY0" fmla="*/ 347498 h 352084"/>
              <a:gd name="connsiteX1" fmla="*/ 285750 w 1513818"/>
              <a:gd name="connsiteY1" fmla="*/ 337973 h 352084"/>
              <a:gd name="connsiteX2" fmla="*/ 619125 w 1513818"/>
              <a:gd name="connsiteY2" fmla="*/ 271298 h 352084"/>
              <a:gd name="connsiteX3" fmla="*/ 742950 w 1513818"/>
              <a:gd name="connsiteY3" fmla="*/ 147473 h 352084"/>
              <a:gd name="connsiteX4" fmla="*/ 1104900 w 1513818"/>
              <a:gd name="connsiteY4" fmla="*/ 147473 h 352084"/>
              <a:gd name="connsiteX5" fmla="*/ 1513818 w 1513818"/>
              <a:gd name="connsiteY5" fmla="*/ 0 h 3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3818" h="352084">
                <a:moveTo>
                  <a:pt x="0" y="347498"/>
                </a:moveTo>
                <a:cubicBezTo>
                  <a:pt x="77787" y="357023"/>
                  <a:pt x="182563" y="350673"/>
                  <a:pt x="285750" y="337973"/>
                </a:cubicBezTo>
                <a:cubicBezTo>
                  <a:pt x="388937" y="325273"/>
                  <a:pt x="542925" y="303048"/>
                  <a:pt x="619125" y="271298"/>
                </a:cubicBezTo>
                <a:cubicBezTo>
                  <a:pt x="695325" y="239548"/>
                  <a:pt x="661988" y="168110"/>
                  <a:pt x="742950" y="147473"/>
                </a:cubicBezTo>
                <a:cubicBezTo>
                  <a:pt x="823912" y="126836"/>
                  <a:pt x="976422" y="172052"/>
                  <a:pt x="1104900" y="147473"/>
                </a:cubicBezTo>
                <a:cubicBezTo>
                  <a:pt x="1233378" y="122894"/>
                  <a:pt x="1445556" y="22225"/>
                  <a:pt x="1513818" y="0"/>
                </a:cubicBezTo>
              </a:path>
            </a:pathLst>
          </a:custGeom>
          <a:ln w="57150">
            <a:solidFill>
              <a:srgbClr val="FB0B05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ru-RU" dirty="0">
              <a:ln w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327982" y="5612349"/>
            <a:ext cx="232171" cy="214313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639344" y="5541745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grpSp>
        <p:nvGrpSpPr>
          <p:cNvPr id="2" name="Группа 47"/>
          <p:cNvGrpSpPr/>
          <p:nvPr/>
        </p:nvGrpSpPr>
        <p:grpSpPr>
          <a:xfrm rot="18540000">
            <a:off x="8303716" y="2411445"/>
            <a:ext cx="158512" cy="352601"/>
            <a:chOff x="5059980" y="1297403"/>
            <a:chExt cx="433891" cy="777047"/>
          </a:xfrm>
        </p:grpSpPr>
        <p:sp>
          <p:nvSpPr>
            <p:cNvPr id="82" name="Арка 81"/>
            <p:cNvSpPr/>
            <p:nvPr/>
          </p:nvSpPr>
          <p:spPr bwMode="auto">
            <a:xfrm rot="10800000">
              <a:off x="5059980" y="1297403"/>
              <a:ext cx="433891" cy="563986"/>
            </a:xfrm>
            <a:prstGeom prst="blockArc">
              <a:avLst>
                <a:gd name="adj1" fmla="val 10439218"/>
                <a:gd name="adj2" fmla="val 355869"/>
                <a:gd name="adj3" fmla="val 7223"/>
              </a:avLst>
            </a:prstGeom>
            <a:solidFill>
              <a:srgbClr val="FF0000"/>
            </a:solidFill>
            <a:ln cap="rnd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8552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Прямая соединительная линия 82"/>
            <p:cNvCxnSpPr>
              <a:stCxn id="82" idx="0"/>
              <a:endCxn id="82" idx="1"/>
            </p:cNvCxnSpPr>
            <p:nvPr/>
          </p:nvCxnSpPr>
          <p:spPr bwMode="auto">
            <a:xfrm flipH="1">
              <a:off x="5076268" y="1558262"/>
              <a:ext cx="401298" cy="288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 bwMode="auto">
            <a:xfrm flipH="1" flipV="1">
              <a:off x="5275808" y="1558550"/>
              <a:ext cx="2236" cy="515900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 bwMode="auto">
            <a:xfrm flipH="1">
              <a:off x="5169571" y="1986717"/>
              <a:ext cx="21470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9"/>
          <p:cNvGrpSpPr/>
          <p:nvPr/>
        </p:nvGrpSpPr>
        <p:grpSpPr>
          <a:xfrm rot="18540000">
            <a:off x="8129607" y="2666064"/>
            <a:ext cx="158496" cy="352601"/>
            <a:chOff x="5059980" y="1297403"/>
            <a:chExt cx="433891" cy="777047"/>
          </a:xfrm>
        </p:grpSpPr>
        <p:sp>
          <p:nvSpPr>
            <p:cNvPr id="88" name="Арка 87"/>
            <p:cNvSpPr/>
            <p:nvPr/>
          </p:nvSpPr>
          <p:spPr bwMode="auto">
            <a:xfrm rot="10800000">
              <a:off x="5059980" y="1297403"/>
              <a:ext cx="433891" cy="563986"/>
            </a:xfrm>
            <a:prstGeom prst="blockArc">
              <a:avLst>
                <a:gd name="adj1" fmla="val 10439218"/>
                <a:gd name="adj2" fmla="val 355869"/>
                <a:gd name="adj3" fmla="val 7223"/>
              </a:avLst>
            </a:prstGeom>
            <a:solidFill>
              <a:srgbClr val="FF0000"/>
            </a:solidFill>
            <a:ln cap="rnd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8552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Прямая соединительная линия 88"/>
            <p:cNvCxnSpPr>
              <a:stCxn id="88" idx="0"/>
              <a:endCxn id="88" idx="1"/>
            </p:cNvCxnSpPr>
            <p:nvPr/>
          </p:nvCxnSpPr>
          <p:spPr bwMode="auto">
            <a:xfrm flipH="1">
              <a:off x="5076268" y="1558262"/>
              <a:ext cx="401298" cy="288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 bwMode="auto">
            <a:xfrm flipH="1" flipV="1">
              <a:off x="5275808" y="1558550"/>
              <a:ext cx="2236" cy="515900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 bwMode="auto">
            <a:xfrm flipH="1">
              <a:off x="5169571" y="1986717"/>
              <a:ext cx="21470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47"/>
          <p:cNvGrpSpPr/>
          <p:nvPr/>
        </p:nvGrpSpPr>
        <p:grpSpPr>
          <a:xfrm rot="18540000">
            <a:off x="8466516" y="2198381"/>
            <a:ext cx="158512" cy="352601"/>
            <a:chOff x="5059980" y="1297403"/>
            <a:chExt cx="433891" cy="777047"/>
          </a:xfrm>
        </p:grpSpPr>
        <p:sp>
          <p:nvSpPr>
            <p:cNvPr id="93" name="Арка 92"/>
            <p:cNvSpPr/>
            <p:nvPr/>
          </p:nvSpPr>
          <p:spPr bwMode="auto">
            <a:xfrm rot="10800000">
              <a:off x="5059980" y="1297403"/>
              <a:ext cx="433891" cy="563986"/>
            </a:xfrm>
            <a:prstGeom prst="blockArc">
              <a:avLst>
                <a:gd name="adj1" fmla="val 10439218"/>
                <a:gd name="adj2" fmla="val 355869"/>
                <a:gd name="adj3" fmla="val 7223"/>
              </a:avLst>
            </a:prstGeom>
            <a:solidFill>
              <a:srgbClr val="FF0000"/>
            </a:solidFill>
            <a:ln cap="rnd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78552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4" name="Прямая соединительная линия 93"/>
            <p:cNvCxnSpPr>
              <a:stCxn id="93" idx="0"/>
              <a:endCxn id="93" idx="1"/>
            </p:cNvCxnSpPr>
            <p:nvPr/>
          </p:nvCxnSpPr>
          <p:spPr bwMode="auto">
            <a:xfrm flipH="1">
              <a:off x="5076268" y="1558262"/>
              <a:ext cx="401298" cy="288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 flipH="1" flipV="1">
              <a:off x="5275808" y="1558550"/>
              <a:ext cx="2236" cy="515900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 flipH="1">
              <a:off x="5169571" y="1986717"/>
              <a:ext cx="214708" cy="0"/>
            </a:xfrm>
            <a:prstGeom prst="line">
              <a:avLst/>
            </a:prstGeom>
            <a:ln w="38100" cap="rnd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Овал 96"/>
          <p:cNvSpPr/>
          <p:nvPr/>
        </p:nvSpPr>
        <p:spPr>
          <a:xfrm>
            <a:off x="8924187" y="1928486"/>
            <a:ext cx="154781" cy="142875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98" name="Прямоугольник 97"/>
          <p:cNvSpPr>
            <a:spLocks noChangeArrowheads="1"/>
          </p:cNvSpPr>
          <p:nvPr/>
        </p:nvSpPr>
        <p:spPr bwMode="auto">
          <a:xfrm>
            <a:off x="8533195" y="1631570"/>
            <a:ext cx="1315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1200" dirty="0" err="1" smtClean="0">
                <a:ln w="0"/>
                <a:cs typeface="Arial" charset="0"/>
              </a:rPr>
              <a:t>Коротчаево</a:t>
            </a:r>
            <a:endParaRPr lang="ru-RU" sz="1200" dirty="0">
              <a:ln w="0"/>
              <a:cs typeface="Arial" charset="0"/>
            </a:endParaRPr>
          </a:p>
        </p:txBody>
      </p:sp>
      <p:sp>
        <p:nvSpPr>
          <p:cNvPr id="99" name="Прямоугольная выноска 98"/>
          <p:cNvSpPr/>
          <p:nvPr/>
        </p:nvSpPr>
        <p:spPr>
          <a:xfrm>
            <a:off x="5235821" y="1602656"/>
            <a:ext cx="2582031" cy="1144077"/>
          </a:xfrm>
          <a:prstGeom prst="wedgeRectCallout">
            <a:avLst>
              <a:gd name="adj1" fmla="val 72083"/>
              <a:gd name="adj2" fmla="val 3099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Строительство 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участке Ульт-Ягун - Коротчаево:</a:t>
            </a:r>
          </a:p>
          <a:p>
            <a:pPr algn="ctr" defTabSz="478552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14 разъездов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0" name="Прямоугольная выноска 99"/>
          <p:cNvSpPr/>
          <p:nvPr/>
        </p:nvSpPr>
        <p:spPr>
          <a:xfrm>
            <a:off x="4103915" y="2996952"/>
            <a:ext cx="2472564" cy="1060382"/>
          </a:xfrm>
          <a:prstGeom prst="wedgeRectCallout">
            <a:avLst>
              <a:gd name="adj1" fmla="val 70703"/>
              <a:gd name="adj2" fmla="val 3651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Строительство вторых путей на участке Тобольск-Сургут </a:t>
            </a:r>
          </a:p>
          <a:p>
            <a:pPr algn="ctr" defTabSz="478552"/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217 </a:t>
            </a:r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км</a:t>
            </a:r>
          </a:p>
        </p:txBody>
      </p:sp>
      <p:sp>
        <p:nvSpPr>
          <p:cNvPr id="101" name="Прямоугольная выноска 100"/>
          <p:cNvSpPr/>
          <p:nvPr/>
        </p:nvSpPr>
        <p:spPr>
          <a:xfrm>
            <a:off x="2212939" y="4341596"/>
            <a:ext cx="2340260" cy="939453"/>
          </a:xfrm>
          <a:prstGeom prst="wedgeRectCallout">
            <a:avLst>
              <a:gd name="adj1" fmla="val -1398"/>
              <a:gd name="adj2" fmla="val 12452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defTabSz="478552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Строительство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defTabSz="478552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3-го пути</a:t>
            </a:r>
          </a:p>
          <a:p>
            <a:pPr algn="ctr" defTabSz="478552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Косулино-Тюмень </a:t>
            </a:r>
          </a:p>
          <a:p>
            <a:pPr algn="ctr" defTabSz="478552"/>
            <a:r>
              <a:rPr lang="ru-RU" sz="1600" b="1" dirty="0">
                <a:solidFill>
                  <a:srgbClr val="FF0000"/>
                </a:solidFill>
                <a:latin typeface="Cambria" pitchFamily="18" charset="0"/>
              </a:rPr>
              <a:t>290км</a:t>
            </a:r>
          </a:p>
          <a:p>
            <a:pPr algn="ctr" defTabSz="478552"/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2" name="Прямоугольная выноска 101"/>
          <p:cNvSpPr/>
          <p:nvPr/>
        </p:nvSpPr>
        <p:spPr>
          <a:xfrm>
            <a:off x="55724" y="3438309"/>
            <a:ext cx="2105976" cy="1068633"/>
          </a:xfrm>
          <a:prstGeom prst="wedgeRectCallout">
            <a:avLst>
              <a:gd name="adj1" fmla="val 9946"/>
              <a:gd name="adj2" fmla="val 10256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Строительство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3-го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пути </a:t>
            </a:r>
          </a:p>
          <a:p>
            <a:pPr algn="ctr" defTabSz="478552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Пермь-Менделеево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defTabSz="478552"/>
            <a:r>
              <a:rPr lang="en-US" sz="1600" b="1" dirty="0" smtClean="0">
                <a:solidFill>
                  <a:srgbClr val="FF0000"/>
                </a:solidFill>
                <a:latin typeface="Cambria" pitchFamily="18" charset="0"/>
              </a:rPr>
              <a:t>81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км</a:t>
            </a:r>
            <a:endParaRPr lang="ru-RU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4" name="Прямоугольник с двумя скругленными противолежащими углами 103"/>
          <p:cNvSpPr/>
          <p:nvPr/>
        </p:nvSpPr>
        <p:spPr>
          <a:xfrm>
            <a:off x="178540" y="925547"/>
            <a:ext cx="3604330" cy="1290638"/>
          </a:xfrm>
          <a:prstGeom prst="round2DiagRect">
            <a:avLst>
              <a:gd name="adj1" fmla="val 8636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FF"/>
                </a:solidFill>
                <a:latin typeface="Cambria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2020 года</a:t>
            </a:r>
            <a:r>
              <a:rPr lang="ru-RU" b="1" dirty="0" smtClean="0">
                <a:solidFill>
                  <a:srgbClr val="3333FF"/>
                </a:solidFill>
                <a:latin typeface="Cambria" pitchFamily="18" charset="0"/>
              </a:rPr>
              <a:t> инвестиции в развитие Свердловской железной дороги составят</a:t>
            </a:r>
            <a:endParaRPr lang="en-US" b="1" dirty="0" smtClean="0">
              <a:solidFill>
                <a:srgbClr val="3333FF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266 млрд. рублей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5" name="Прямоугольная выноска 104"/>
          <p:cNvSpPr/>
          <p:nvPr/>
        </p:nvSpPr>
        <p:spPr>
          <a:xfrm>
            <a:off x="3782871" y="5889409"/>
            <a:ext cx="1986377" cy="650094"/>
          </a:xfrm>
          <a:prstGeom prst="wedgeRectCallout">
            <a:avLst>
              <a:gd name="adj1" fmla="val -94067"/>
              <a:gd name="adj2" fmla="val -3275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defTabSz="478552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Екатеринбургского узла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 defTabSz="478552"/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-2546" y="4702138"/>
            <a:ext cx="1532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0"/>
                <a:latin typeface="Arial" charset="0"/>
                <a:ea typeface="+mn-ea"/>
                <a:cs typeface="Arial" charset="0"/>
              </a:rPr>
              <a:t>Менделеево</a:t>
            </a:r>
            <a:endParaRPr lang="ru-RU" sz="1400" b="1" dirty="0">
              <a:ln w="0"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986307" y="5019103"/>
            <a:ext cx="232171" cy="214313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dirty="0">
              <a:ln w="0"/>
              <a:solidFill>
                <a:schemeClr val="tx1"/>
              </a:solidFill>
            </a:endParaRPr>
          </a:p>
        </p:txBody>
      </p:sp>
      <p:sp>
        <p:nvSpPr>
          <p:cNvPr id="328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4524372" y="6492875"/>
            <a:ext cx="615208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>
                <a:solidFill>
                  <a:schemeClr val="tx1"/>
                </a:solidFill>
              </a:rPr>
              <a:pPr algn="ctr">
                <a:defRPr/>
              </a:pPr>
              <a:t>21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ая выноска 102"/>
          <p:cNvSpPr/>
          <p:nvPr/>
        </p:nvSpPr>
        <p:spPr>
          <a:xfrm>
            <a:off x="5614467" y="5104612"/>
            <a:ext cx="1986377" cy="650094"/>
          </a:xfrm>
          <a:prstGeom prst="wedgeRectCallout">
            <a:avLst>
              <a:gd name="adj1" fmla="val -108014"/>
              <a:gd name="adj2" fmla="val 483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42239" rIns="0" bIns="47872" anchor="ctr"/>
          <a:lstStyle/>
          <a:p>
            <a:pPr algn="ctr" defTabSz="478552"/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defTabSz="478552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Развитие Тюменского 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узла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 defTabSz="478552"/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951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77148" y="1"/>
            <a:ext cx="7520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ИСПОЛНЕНИЕ НАЛОГОВЫХ ОБЯЗАТЕЛЬСТВ ПЕРЕД БЮДЖЕТОМ И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ГОСУДАРСТВЕННЫМИ ВНЕБЮДЖЕТНЫМИ ФОНДАМИ (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МЛРД.РУБЛЕЙ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ЗА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34" charset="-52"/>
              </a:rPr>
              <a:t>ЯНВАРЬ-МАЙ </a:t>
            </a:r>
            <a:r>
              <a:rPr lang="ru-RU" sz="1600" b="1" dirty="0">
                <a:solidFill>
                  <a:srgbClr val="00B050"/>
                </a:solidFill>
                <a:latin typeface="RussianRail G Pro" pitchFamily="34" charset="-52"/>
              </a:rPr>
              <a:t>2015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34" charset="-52"/>
              </a:rPr>
              <a:t>ГОДА</a:t>
            </a:r>
            <a:endParaRPr lang="ru-RU" sz="1600" b="1" dirty="0">
              <a:solidFill>
                <a:srgbClr val="00B050"/>
              </a:solidFill>
              <a:latin typeface="RussianRail G Pro" pitchFamily="34" charset="-52"/>
            </a:endParaRPr>
          </a:p>
        </p:txBody>
      </p:sp>
      <p:sp>
        <p:nvSpPr>
          <p:cNvPr id="8" name="Номер слайда 6"/>
          <p:cNvSpPr txBox="1">
            <a:spLocks noGrp="1"/>
          </p:cNvSpPr>
          <p:nvPr/>
        </p:nvSpPr>
        <p:spPr>
          <a:xfrm>
            <a:off x="4667248" y="6492875"/>
            <a:ext cx="501651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83617A8-B0A0-4488-AD7A-99D096315AC2}" type="slidenum">
              <a:rPr lang="en-US" sz="1400" b="1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322624665"/>
              </p:ext>
            </p:extLst>
          </p:nvPr>
        </p:nvGraphicFramePr>
        <p:xfrm>
          <a:off x="0" y="692696"/>
          <a:ext cx="9906000" cy="592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"/>
          <p:cNvSpPr/>
          <p:nvPr/>
        </p:nvSpPr>
        <p:spPr bwMode="auto">
          <a:xfrm>
            <a:off x="1352600" y="4604248"/>
            <a:ext cx="1476000" cy="542057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+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25</a:t>
            </a: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%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"/>
          <p:cNvSpPr/>
          <p:nvPr/>
        </p:nvSpPr>
        <p:spPr bwMode="auto">
          <a:xfrm>
            <a:off x="4209597" y="4612236"/>
            <a:ext cx="1476000" cy="53406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+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</a:t>
            </a: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%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9295" y="5326306"/>
            <a:ext cx="3247561" cy="55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B050"/>
                </a:solidFill>
              </a:rPr>
              <a:t>ИТОГО В КОНСОЛИДИРОВАННЫЙ БЮДЖЕТ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73092" y="5258720"/>
            <a:ext cx="2520280" cy="685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</a:rPr>
              <a:t>РЕГИОНАЛЬНЫЕ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</a:rPr>
              <a:t>И МЕСТНЫЕ БЮДЖЕТЫ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0947" y="5326306"/>
            <a:ext cx="2520280" cy="55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</a:rPr>
              <a:t>ГОСУДАРСТВЕННЫЕ ВНЕБЮДЖЕТНЫЕ ФОНДЫ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2"/>
          <p:cNvSpPr/>
          <p:nvPr/>
        </p:nvSpPr>
        <p:spPr bwMode="auto">
          <a:xfrm>
            <a:off x="7096140" y="4572008"/>
            <a:ext cx="1476000" cy="53406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+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55</a:t>
            </a:r>
            <a:r>
              <a:rPr lang="en-US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%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72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6"/>
          <p:cNvSpPr txBox="1">
            <a:spLocks noGrp="1"/>
          </p:cNvSpPr>
          <p:nvPr/>
        </p:nvSpPr>
        <p:spPr bwMode="auto">
          <a:xfrm>
            <a:off x="4642033" y="6593226"/>
            <a:ext cx="500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8E444-13C8-4EBE-8867-C326ECCB08E8}" type="slidenum">
              <a:rPr lang="en-US" sz="1400" b="1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827712" y="6593225"/>
            <a:ext cx="2632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1400" dirty="0">
                <a:solidFill>
                  <a:prstClr val="black"/>
                </a:solidFill>
                <a:latin typeface="Calibri" pitchFamily="34" charset="0"/>
              </a:rPr>
              <a:t>*</a:t>
            </a:r>
            <a:r>
              <a:rPr lang="ru-RU" altLang="ru-RU" sz="1400" dirty="0">
                <a:solidFill>
                  <a:prstClr val="black"/>
                </a:solidFill>
                <a:latin typeface="Calibri" pitchFamily="34" charset="0"/>
              </a:rPr>
              <a:t>-без учета подвижного состава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2234807950"/>
              </p:ext>
            </p:extLst>
          </p:nvPr>
        </p:nvGraphicFramePr>
        <p:xfrm>
          <a:off x="3309926" y="285728"/>
          <a:ext cx="3392826" cy="335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"/>
          <p:cNvSpPr/>
          <p:nvPr/>
        </p:nvSpPr>
        <p:spPr>
          <a:xfrm flipH="1">
            <a:off x="4092914" y="2670653"/>
            <a:ext cx="1794199" cy="54232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4316913" y="2751311"/>
            <a:ext cx="134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-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18%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0" y="0"/>
            <a:ext cx="9906000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indent="-285750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cap="all" dirty="0" smtClean="0">
                <a:solidFill>
                  <a:srgbClr val="254061"/>
                </a:solidFill>
                <a:latin typeface="RussianRail G Pro" pitchFamily="50" charset="-52"/>
              </a:rPr>
              <a:t>Объем закупаемой продукции для нужд ОАО «РЖД» </a:t>
            </a:r>
            <a:br>
              <a:rPr lang="ru-RU" sz="1400" b="1" cap="all" dirty="0" smtClean="0">
                <a:solidFill>
                  <a:srgbClr val="254061"/>
                </a:solidFill>
                <a:latin typeface="RussianRail G Pro" pitchFamily="50" charset="-52"/>
              </a:rPr>
            </a:br>
            <a:r>
              <a:rPr lang="ru-RU" sz="1400" b="1" dirty="0" smtClean="0">
                <a:solidFill>
                  <a:srgbClr val="254061"/>
                </a:solidFill>
                <a:latin typeface="RussianRail G Pro" pitchFamily="50" charset="-52"/>
              </a:rPr>
              <a:t>В </a:t>
            </a:r>
            <a:r>
              <a:rPr lang="ru-RU" sz="1400" b="1" dirty="0" smtClean="0">
                <a:solidFill>
                  <a:srgbClr val="00B050"/>
                </a:solidFill>
                <a:latin typeface="RussianRail G Pro" pitchFamily="50" charset="-52"/>
              </a:rPr>
              <a:t>2015 ГОДУ</a:t>
            </a:r>
            <a:endParaRPr lang="ru-RU" sz="1400" b="1" dirty="0">
              <a:solidFill>
                <a:srgbClr val="00B050"/>
              </a:solidFill>
              <a:latin typeface="RussianRail G Pro" pitchFamily="50" charset="-52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513743333"/>
              </p:ext>
            </p:extLst>
          </p:nvPr>
        </p:nvGraphicFramePr>
        <p:xfrm>
          <a:off x="309530" y="3286124"/>
          <a:ext cx="9145015" cy="3322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592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2694" y="1"/>
            <a:ext cx="99187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ru-RU" altLang="ru-RU" sz="1600" b="1" dirty="0">
                <a:solidFill>
                  <a:srgbClr val="254061"/>
                </a:solidFill>
                <a:latin typeface="RussianRail G Pro" pitchFamily="50" charset="-52"/>
              </a:rPr>
              <a:t>ДИНАМИКА СРЕДНЕМЕСЯЧНОЙ ЗАРАБОТНОЙ ПЛАТЫ РАБОТНИКОВ </a:t>
            </a:r>
            <a:r>
              <a:rPr lang="ru-RU" altLang="ru-RU" sz="1600" b="1" dirty="0" smtClean="0">
                <a:solidFill>
                  <a:srgbClr val="254061"/>
                </a:solidFill>
                <a:latin typeface="RussianRail G Pro" pitchFamily="50" charset="-52"/>
              </a:rPr>
              <a:t>ДОРОГИ ЗА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rgbClr val="0CA454"/>
                </a:solidFill>
                <a:latin typeface="RussianRail G Pro" pitchFamily="50" charset="-52"/>
              </a:rPr>
              <a:t>5 МЕСЯЦЕВ 2015 ГОДА</a:t>
            </a:r>
            <a:endParaRPr lang="ru-RU" altLang="ru-RU" sz="1600" b="1" dirty="0">
              <a:solidFill>
                <a:srgbClr val="0CA454"/>
              </a:solidFill>
              <a:latin typeface="RussianRail G Pro" pitchFamily="50" charset="-52"/>
            </a:endParaRPr>
          </a:p>
        </p:txBody>
      </p:sp>
      <p:sp>
        <p:nvSpPr>
          <p:cNvPr id="84994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2" y="6593314"/>
            <a:ext cx="50165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085DF-9091-43FC-990A-40D63F38A35E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8133661"/>
              </p:ext>
            </p:extLst>
          </p:nvPr>
        </p:nvGraphicFramePr>
        <p:xfrm>
          <a:off x="0" y="857232"/>
          <a:ext cx="9906000" cy="306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1394652"/>
              </p:ext>
            </p:extLst>
          </p:nvPr>
        </p:nvGraphicFramePr>
        <p:xfrm>
          <a:off x="1558933" y="4059238"/>
          <a:ext cx="6824663" cy="246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07128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2" y="6593314"/>
            <a:ext cx="501651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52B7D-28EA-4E9B-9352-AC41F8898A38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2694" y="1"/>
            <a:ext cx="99187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ДИНАМИКА СРЕДНЕМЕСЯЧНОЙ ЗАРАБОТНОЙ ПЛАТЫ РАБОТНИКОВ ВЕДУЩИХ ПРОФЕССИЙ ЗА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2003-</a:t>
            </a:r>
            <a:r>
              <a:rPr lang="ru-RU" sz="1600" b="1" dirty="0" smtClean="0">
                <a:solidFill>
                  <a:srgbClr val="0CA454"/>
                </a:solidFill>
                <a:latin typeface="RussianRail G Pro" pitchFamily="34" charset="-52"/>
                <a:ea typeface="+mj-ea"/>
                <a:cs typeface="+mj-cs"/>
              </a:rPr>
              <a:t>201</a:t>
            </a:r>
            <a:r>
              <a:rPr lang="en-US" sz="1600" b="1" dirty="0" smtClean="0">
                <a:solidFill>
                  <a:srgbClr val="0CA454"/>
                </a:solidFill>
                <a:latin typeface="RussianRail G Pro" pitchFamily="34" charset="-52"/>
                <a:ea typeface="+mj-ea"/>
                <a:cs typeface="+mj-cs"/>
              </a:rPr>
              <a:t>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ГГ, ТЫС.РУБЛЕЙ</a:t>
            </a:r>
          </a:p>
        </p:txBody>
      </p:sp>
      <p:graphicFrame>
        <p:nvGraphicFramePr>
          <p:cNvPr id="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2269873"/>
              </p:ext>
            </p:extLst>
          </p:nvPr>
        </p:nvGraphicFramePr>
        <p:xfrm>
          <a:off x="97646" y="682625"/>
          <a:ext cx="9738428" cy="123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4123794"/>
              </p:ext>
            </p:extLst>
          </p:nvPr>
        </p:nvGraphicFramePr>
        <p:xfrm>
          <a:off x="97646" y="1898654"/>
          <a:ext cx="9701540" cy="122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1506200"/>
              </p:ext>
            </p:extLst>
          </p:nvPr>
        </p:nvGraphicFramePr>
        <p:xfrm>
          <a:off x="97646" y="3017838"/>
          <a:ext cx="9703216" cy="123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0489632"/>
              </p:ext>
            </p:extLst>
          </p:nvPr>
        </p:nvGraphicFramePr>
        <p:xfrm>
          <a:off x="97646" y="4200525"/>
          <a:ext cx="9822265" cy="107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1182864"/>
              </p:ext>
            </p:extLst>
          </p:nvPr>
        </p:nvGraphicFramePr>
        <p:xfrm>
          <a:off x="97646" y="5286802"/>
          <a:ext cx="9787193" cy="126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1409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"/>
            <a:ext cx="990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ОБЕСПЕЧЕНИЕ БЕЗОПАСНОСТИ ДВИЖЕНИЯ ПОЕЗДОВ СОБЫТИЯ, СВЯЗАННЫЕ С НАРУШЕНИЕМ ПРАВИЛ БЕЗОПАСНОСТИ ДВИЖЕНИЯ ЗА </a:t>
            </a:r>
            <a:r>
              <a:rPr lang="ru-RU" sz="1600" b="1" dirty="0" smtClean="0">
                <a:solidFill>
                  <a:srgbClr val="0CA454"/>
                </a:solidFill>
                <a:latin typeface="RussianRail G Pro" pitchFamily="34" charset="-52"/>
              </a:rPr>
              <a:t>5 МЕСЯЦА 2015 ГОДА</a:t>
            </a:r>
            <a:endParaRPr lang="en-US" altLang="ru-RU" sz="1600" b="1" dirty="0">
              <a:solidFill>
                <a:srgbClr val="0CA454"/>
              </a:solidFill>
              <a:latin typeface="RussianRail G Pro" pitchFamily="34" charset="-52"/>
            </a:endParaRPr>
          </a:p>
        </p:txBody>
      </p:sp>
      <p:sp>
        <p:nvSpPr>
          <p:cNvPr id="55298" name="Номер слайда 6"/>
          <p:cNvSpPr txBox="1">
            <a:spLocks noGrp="1"/>
          </p:cNvSpPr>
          <p:nvPr/>
        </p:nvSpPr>
        <p:spPr bwMode="auto">
          <a:xfrm>
            <a:off x="4640262" y="6593270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7AEDC9-F0F2-48A5-A0A2-06B613059EA7}" type="slidenum">
              <a:rPr lang="en-US" sz="1400" b="1">
                <a:solidFill>
                  <a:prstClr val="black"/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413304588"/>
              </p:ext>
            </p:extLst>
          </p:nvPr>
        </p:nvGraphicFramePr>
        <p:xfrm>
          <a:off x="-10692" y="3645024"/>
          <a:ext cx="496364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642029276"/>
              </p:ext>
            </p:extLst>
          </p:nvPr>
        </p:nvGraphicFramePr>
        <p:xfrm>
          <a:off x="4937838" y="3645024"/>
          <a:ext cx="4963648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2080023791"/>
              </p:ext>
            </p:extLst>
          </p:nvPr>
        </p:nvGraphicFramePr>
        <p:xfrm>
          <a:off x="0" y="548680"/>
          <a:ext cx="9906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2"/>
          <p:cNvSpPr/>
          <p:nvPr/>
        </p:nvSpPr>
        <p:spPr>
          <a:xfrm flipH="1">
            <a:off x="1136672" y="2528952"/>
            <a:ext cx="864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TextBox 47"/>
          <p:cNvSpPr txBox="1">
            <a:spLocks noChangeArrowheads="1"/>
          </p:cNvSpPr>
          <p:nvPr/>
        </p:nvSpPr>
        <p:spPr bwMode="auto">
          <a:xfrm>
            <a:off x="1167153" y="2627620"/>
            <a:ext cx="833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itchFamily="34" charset="0"/>
              </a:rPr>
              <a:t>-0,98%</a:t>
            </a:r>
            <a:endParaRPr lang="ru-RU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0" name="Прямоугольник 2"/>
          <p:cNvSpPr/>
          <p:nvPr/>
        </p:nvSpPr>
        <p:spPr>
          <a:xfrm flipH="1">
            <a:off x="2832208" y="2528952"/>
            <a:ext cx="864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2821069" y="2627620"/>
            <a:ext cx="875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itchFamily="34" charset="0"/>
              </a:rPr>
              <a:t>-12%</a:t>
            </a:r>
            <a:endParaRPr lang="ru-RU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2" name="Прямоугольник 2"/>
          <p:cNvSpPr/>
          <p:nvPr/>
        </p:nvSpPr>
        <p:spPr>
          <a:xfrm flipH="1">
            <a:off x="4520952" y="2528952"/>
            <a:ext cx="864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54"/>
          <p:cNvSpPr txBox="1">
            <a:spLocks noChangeArrowheads="1"/>
          </p:cNvSpPr>
          <p:nvPr/>
        </p:nvSpPr>
        <p:spPr bwMode="auto">
          <a:xfrm>
            <a:off x="4376936" y="2627620"/>
            <a:ext cx="1152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itchFamily="34" charset="0"/>
              </a:rPr>
              <a:t>-25%</a:t>
            </a:r>
            <a:endParaRPr lang="ru-RU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4" name="Прямоугольник 2"/>
          <p:cNvSpPr/>
          <p:nvPr/>
        </p:nvSpPr>
        <p:spPr>
          <a:xfrm flipH="1">
            <a:off x="6188274" y="2528952"/>
            <a:ext cx="864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TextBox 52"/>
          <p:cNvSpPr txBox="1">
            <a:spLocks noChangeArrowheads="1"/>
          </p:cNvSpPr>
          <p:nvPr/>
        </p:nvSpPr>
        <p:spPr bwMode="auto">
          <a:xfrm>
            <a:off x="6177137" y="2627620"/>
            <a:ext cx="875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itchFamily="34" charset="0"/>
              </a:rPr>
              <a:t>-18%</a:t>
            </a:r>
            <a:endParaRPr lang="ru-RU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6" name="Прямоугольник 2"/>
          <p:cNvSpPr/>
          <p:nvPr/>
        </p:nvSpPr>
        <p:spPr>
          <a:xfrm>
            <a:off x="7889000" y="2528952"/>
            <a:ext cx="864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7889000" y="2627620"/>
            <a:ext cx="86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itchFamily="34" charset="0"/>
              </a:rPr>
              <a:t>+13%</a:t>
            </a:r>
            <a:endParaRPr lang="ru-RU" b="1" dirty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452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90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ПРОИЗВОДСТВЕННЫЙ ТРАВМАТИЗМ ЗА </a:t>
            </a:r>
            <a:r>
              <a:rPr lang="ru-RU" sz="1600" b="1" dirty="0" smtClean="0">
                <a:solidFill>
                  <a:srgbClr val="0CA454"/>
                </a:solidFill>
                <a:latin typeface="RussianRail G Pro" pitchFamily="50" charset="-52"/>
              </a:rPr>
              <a:t>5</a:t>
            </a:r>
            <a:r>
              <a:rPr lang="ru-RU" altLang="ru-RU" sz="1600" b="1" dirty="0" smtClean="0">
                <a:solidFill>
                  <a:srgbClr val="0CA454"/>
                </a:solidFill>
                <a:latin typeface="RussianRail G Pro" pitchFamily="50" charset="-52"/>
              </a:rPr>
              <a:t> МЕСЯЦЕВ 2015 ГОДА</a:t>
            </a:r>
            <a:endParaRPr lang="ru-RU" sz="1600" b="1" dirty="0">
              <a:solidFill>
                <a:srgbClr val="0CA454"/>
              </a:solidFill>
              <a:latin typeface="RussianRail G Pro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61147" y="3614782"/>
            <a:ext cx="434125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lvl="1"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НЕПРОИЗВОДСТВЕННЫЙ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ТРАВМАТИЗМ</a:t>
            </a:r>
            <a:endParaRPr lang="ru-RU" sz="1600" b="1" dirty="0">
              <a:solidFill>
                <a:srgbClr val="00B050"/>
              </a:solidFill>
              <a:latin typeface="RussianRail G Pro" pitchFamily="34" charset="-52"/>
              <a:ea typeface="+mj-ea"/>
              <a:cs typeface="+mj-cs"/>
            </a:endParaRPr>
          </a:p>
        </p:txBody>
      </p:sp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22872308"/>
              </p:ext>
            </p:extLst>
          </p:nvPr>
        </p:nvGraphicFramePr>
        <p:xfrm>
          <a:off x="-4233" y="692696"/>
          <a:ext cx="6469402" cy="304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848544" y="2925043"/>
            <a:ext cx="74065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ВСЕГО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0" name="Прямоугольник 2"/>
          <p:cNvSpPr/>
          <p:nvPr/>
        </p:nvSpPr>
        <p:spPr>
          <a:xfrm flipH="1">
            <a:off x="873036" y="2374758"/>
            <a:ext cx="742440" cy="43894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-55,6%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2"/>
          <p:cNvSpPr/>
          <p:nvPr/>
        </p:nvSpPr>
        <p:spPr>
          <a:xfrm flipH="1">
            <a:off x="2184988" y="2374758"/>
            <a:ext cx="751788" cy="43894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-63,6%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86414" y="2925043"/>
            <a:ext cx="15505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СМЕРТЕЛЬНО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62204" y="2925043"/>
            <a:ext cx="1902964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CC"/>
                </a:solidFill>
              </a:rPr>
              <a:t>ТЯЖЕЛЫЕ ТРАВМЫ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46254" y="2925043"/>
            <a:ext cx="15505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ПОСТРАДАЛО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4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490813"/>
              </p:ext>
            </p:extLst>
          </p:nvPr>
        </p:nvGraphicFramePr>
        <p:xfrm>
          <a:off x="-4234" y="3478609"/>
          <a:ext cx="9914467" cy="340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2504728" y="6070996"/>
            <a:ext cx="113506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ВСЕГО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9" name="Прямоугольник 2"/>
          <p:cNvSpPr/>
          <p:nvPr/>
        </p:nvSpPr>
        <p:spPr>
          <a:xfrm flipH="1">
            <a:off x="2790022" y="5487937"/>
            <a:ext cx="1137801" cy="43894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-28%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0" name="Прямоугольник 2"/>
          <p:cNvSpPr/>
          <p:nvPr/>
        </p:nvSpPr>
        <p:spPr>
          <a:xfrm flipH="1">
            <a:off x="6016055" y="5496835"/>
            <a:ext cx="1152128" cy="43894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</a:rPr>
              <a:t>-36%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79952" y="6070996"/>
            <a:ext cx="237626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СМЕРТЕЛЬНО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73"/>
          <p:cNvSpPr txBox="1">
            <a:spLocks noChangeArrowheads="1"/>
          </p:cNvSpPr>
          <p:nvPr/>
        </p:nvSpPr>
        <p:spPr bwMode="auto">
          <a:xfrm>
            <a:off x="2310921" y="408746"/>
            <a:ext cx="1750986" cy="26357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 ДОРОГЕ: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363548"/>
              </p:ext>
            </p:extLst>
          </p:nvPr>
        </p:nvGraphicFramePr>
        <p:xfrm>
          <a:off x="6268083" y="692696"/>
          <a:ext cx="3637918" cy="304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6969224" y="2925043"/>
            <a:ext cx="740653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ВСЕГО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905328" y="2925043"/>
            <a:ext cx="1550562" cy="36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СМЕРТЕЛЬНО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6" name="TextBox 73"/>
          <p:cNvSpPr txBox="1">
            <a:spLocks noChangeArrowheads="1"/>
          </p:cNvSpPr>
          <p:nvPr/>
        </p:nvSpPr>
        <p:spPr bwMode="auto">
          <a:xfrm>
            <a:off x="7168671" y="408746"/>
            <a:ext cx="1750986" cy="263570"/>
          </a:xfrm>
          <a:prstGeom prst="rect">
            <a:avLst/>
          </a:prstGeom>
          <a:solidFill>
            <a:srgbClr val="CC0000"/>
          </a:solidFill>
          <a:ln w="12700" cap="rnd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>
            <a:defPPr>
              <a:defRPr lang="ru-R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FFF39D"/>
              </a:buClr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ПО РЖД:</a:t>
            </a:r>
          </a:p>
        </p:txBody>
      </p:sp>
      <p:sp>
        <p:nvSpPr>
          <p:cNvPr id="57" name="Номер слайда 6"/>
          <p:cNvSpPr txBox="1">
            <a:spLocks noGrp="1"/>
          </p:cNvSpPr>
          <p:nvPr/>
        </p:nvSpPr>
        <p:spPr bwMode="auto">
          <a:xfrm>
            <a:off x="4640262" y="6593226"/>
            <a:ext cx="50165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0B8D75F-8F6A-4A94-A461-F8504B30C9B8}" type="slidenum">
              <a:rPr lang="en-US" sz="1400" b="1">
                <a:solidFill>
                  <a:prstClr val="black"/>
                </a:solidFill>
                <a:latin typeface="Calibri"/>
              </a:rPr>
              <a:pPr algn="r">
                <a:defRPr/>
              </a:pPr>
              <a:t>27</a:t>
            </a:fld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Прямоугольник 2"/>
          <p:cNvSpPr/>
          <p:nvPr/>
        </p:nvSpPr>
        <p:spPr>
          <a:xfrm flipH="1">
            <a:off x="7041232" y="2374758"/>
            <a:ext cx="742440" cy="438943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-34%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"/>
          <p:cNvSpPr/>
          <p:nvPr/>
        </p:nvSpPr>
        <p:spPr>
          <a:xfrm flipH="1">
            <a:off x="8409384" y="2492896"/>
            <a:ext cx="742440" cy="320805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180000" rIns="3600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-33%</a:t>
            </a:r>
            <a:endParaRPr lang="ru-RU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97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3"/>
          <p:cNvSpPr txBox="1">
            <a:spLocks/>
          </p:cNvSpPr>
          <p:nvPr/>
        </p:nvSpPr>
        <p:spPr bwMode="auto">
          <a:xfrm>
            <a:off x="5914" y="-900"/>
            <a:ext cx="9906000" cy="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200"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1pPr>
            <a:lvl2pPr marL="0" lvl="1"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latin typeface="RussianRail G Pro" pitchFamily="50" charset="-52"/>
                <a:ea typeface="Verdana" pitchFamily="34" charset="0"/>
                <a:cs typeface="Verdana" pitchFamily="34" charset="0"/>
              </a:defRPr>
            </a:lvl2pPr>
          </a:lstStyle>
          <a:p>
            <a:r>
              <a:rPr lang="en-US" sz="2000" dirty="0" smtClean="0"/>
              <a:t>C</a:t>
            </a:r>
            <a:r>
              <a:rPr lang="ru-RU" sz="2000" dirty="0" smtClean="0"/>
              <a:t>ВЕРДЛОВСКАЯ ЖЕЛЕЗНАЯ ДОРОГА</a:t>
            </a:r>
          </a:p>
        </p:txBody>
      </p:sp>
      <p:pic>
        <p:nvPicPr>
          <p:cNvPr id="17" name="Picture 2" descr="C:\Users\NTPZ\Desktop\Мои документы\Мои рисунки\ГТ1-001\принцип работы ГТ-1.wmv_snapshot_04.01_[2014.01.14_10.26.12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34753"/>
            <a:ext cx="9906000" cy="574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05607" y="2900861"/>
            <a:ext cx="438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ЗА ВНИМАНИЕ!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" name="Text Placeholder 12"/>
          <p:cNvSpPr txBox="1">
            <a:spLocks/>
          </p:cNvSpPr>
          <p:nvPr/>
        </p:nvSpPr>
        <p:spPr bwMode="auto">
          <a:xfrm>
            <a:off x="99853" y="5613469"/>
            <a:ext cx="3885010" cy="8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Свердловская железная дорога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620013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Россия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Екатеринбург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ул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Челюскинцев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11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тел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.: +7 (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43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358-20-00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1000" b="1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факс</a:t>
            </a:r>
            <a:r>
              <a:rPr lang="en-US" sz="10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: +7 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343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358-48-48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/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svzd.rzd.ru</a:t>
            </a:r>
            <a:endParaRPr lang="en-US" sz="1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6"/>
          </p:nvPr>
        </p:nvSpPr>
        <p:spPr>
          <a:xfrm>
            <a:off x="3887" y="6494465"/>
            <a:ext cx="460425" cy="365125"/>
          </a:xfrm>
        </p:spPr>
        <p:txBody>
          <a:bodyPr/>
          <a:lstStyle/>
          <a:p>
            <a:pPr algn="ctr">
              <a:defRPr/>
            </a:pPr>
            <a:fld id="{E9F0AC22-219C-4DD6-A83A-B8DDA96B09E6}" type="slidenum">
              <a:rPr lang="en-US" sz="1400" b="1" smtClean="0"/>
              <a:pPr algn="ctr">
                <a:defRPr/>
              </a:pPr>
              <a:t>28</a:t>
            </a:fld>
            <a:endParaRPr lang="en-US" sz="1400" b="1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7"/>
          </p:nvPr>
        </p:nvSpPr>
        <p:spPr>
          <a:xfrm>
            <a:off x="320333" y="6494465"/>
            <a:ext cx="7039107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|</a:t>
            </a:r>
            <a:r>
              <a:rPr lang="ru-RU" dirty="0" smtClean="0"/>
              <a:t>08</a:t>
            </a:r>
            <a:r>
              <a:rPr lang="en-US" dirty="0" smtClean="0"/>
              <a:t>.06.2015| </a:t>
            </a:r>
            <a:r>
              <a:rPr lang="ru-RU" dirty="0" smtClean="0">
                <a:solidFill>
                  <a:srgbClr val="E21A1A"/>
                </a:solidFill>
              </a:rPr>
              <a:t>Свердловская железная дорога</a:t>
            </a:r>
            <a:endParaRPr lang="en-US" dirty="0" smtClean="0">
              <a:solidFill>
                <a:srgbClr val="E21A1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72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4"/>
          <p:cNvSpPr>
            <a:spLocks noGrp="1"/>
          </p:cNvSpPr>
          <p:nvPr>
            <p:ph type="sldNum" sz="quarter" idx="16"/>
          </p:nvPr>
        </p:nvSpPr>
        <p:spPr bwMode="auto">
          <a:xfrm>
            <a:off x="343958" y="6492876"/>
            <a:ext cx="378354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35A7ABA-70E1-4A43-B47B-09CF8DA0EEF2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31747" name="Title 2"/>
          <p:cNvSpPr>
            <a:spLocks/>
          </p:cNvSpPr>
          <p:nvPr/>
        </p:nvSpPr>
        <p:spPr bwMode="auto">
          <a:xfrm>
            <a:off x="197777" y="192088"/>
            <a:ext cx="95018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Укомплектованность ведущих профессий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124744"/>
          <a:ext cx="9906000" cy="535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9" name="Rectangle 47"/>
          <p:cNvSpPr>
            <a:spLocks noChangeArrowheads="1"/>
          </p:cNvSpPr>
          <p:nvPr/>
        </p:nvSpPr>
        <p:spPr bwMode="auto">
          <a:xfrm>
            <a:off x="3002757" y="1125539"/>
            <a:ext cx="631851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Укомплектованность по ведущим профессиям СВЕРД ж.д. -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98,9%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4730" y="3357563"/>
            <a:ext cx="86591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4"/>
          <p:cNvSpPr>
            <a:spLocks noGrp="1"/>
          </p:cNvSpPr>
          <p:nvPr>
            <p:ph type="sldNum" sz="quarter" idx="16"/>
          </p:nvPr>
        </p:nvSpPr>
        <p:spPr bwMode="auto">
          <a:xfrm>
            <a:off x="343958" y="6492876"/>
            <a:ext cx="378354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635A5EF-2217-48FF-A4FB-E0E978A36931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32771" name="Title 2"/>
          <p:cNvSpPr>
            <a:spLocks/>
          </p:cNvSpPr>
          <p:nvPr/>
        </p:nvSpPr>
        <p:spPr bwMode="auto">
          <a:xfrm>
            <a:off x="197777" y="192088"/>
            <a:ext cx="950184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800" b="1" dirty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Текучесть персонала в 201</a:t>
            </a:r>
            <a:r>
              <a:rPr lang="en-US" altLang="ru-RU" sz="2800" b="1" dirty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5</a:t>
            </a:r>
            <a:r>
              <a:rPr lang="ru-RU" altLang="ru-RU" sz="2800" b="1" dirty="0">
                <a:solidFill>
                  <a:srgbClr val="002060"/>
                </a:solidFill>
                <a:latin typeface="RussianRail G Pro" pitchFamily="50" charset="-52"/>
                <a:ea typeface="Verdana" pitchFamily="34" charset="0"/>
                <a:cs typeface="Verdana" pitchFamily="34" charset="0"/>
              </a:rPr>
              <a:t> году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052736"/>
          <a:ext cx="990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2"/>
          <p:cNvSpPr/>
          <p:nvPr/>
        </p:nvSpPr>
        <p:spPr>
          <a:xfrm flipH="1">
            <a:off x="3392827" y="5445224"/>
            <a:ext cx="1248139" cy="50405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-0,5%</a:t>
            </a:r>
            <a:endParaRPr lang="ru-RU" sz="1600" b="1" dirty="0"/>
          </a:p>
        </p:txBody>
      </p:sp>
      <p:sp>
        <p:nvSpPr>
          <p:cNvPr id="8" name="Прямоугольник 2"/>
          <p:cNvSpPr/>
          <p:nvPr/>
        </p:nvSpPr>
        <p:spPr>
          <a:xfrm flipH="1">
            <a:off x="4874991" y="5445224"/>
            <a:ext cx="1248139" cy="50405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-1,2%</a:t>
            </a:r>
            <a:endParaRPr lang="ru-RU" sz="1600" b="1" dirty="0"/>
          </a:p>
        </p:txBody>
      </p:sp>
      <p:sp>
        <p:nvSpPr>
          <p:cNvPr id="9" name="Прямоугольник 2"/>
          <p:cNvSpPr/>
          <p:nvPr/>
        </p:nvSpPr>
        <p:spPr>
          <a:xfrm flipH="1">
            <a:off x="7917329" y="5445224"/>
            <a:ext cx="1248139" cy="50405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CA45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-0,2%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087114" y="590119"/>
            <a:ext cx="3780420" cy="5143137"/>
          </a:xfrm>
          <a:prstGeom prst="roundRect">
            <a:avLst>
              <a:gd name="adj" fmla="val 4499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6595" y="4763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ПОГРУЗКА, МЛН. ТОНН</a:t>
            </a:r>
            <a:endParaRPr lang="ru-RU" b="1" dirty="0">
              <a:solidFill>
                <a:srgbClr val="00B0F0"/>
              </a:solidFill>
              <a:latin typeface="RussianRail G Pro" pitchFamily="34" charset="-52"/>
            </a:endParaRPr>
          </a:p>
        </p:txBody>
      </p:sp>
      <p:sp>
        <p:nvSpPr>
          <p:cNvPr id="307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1850" y="6592888"/>
            <a:ext cx="50006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C6E42-7D23-4E5D-9E52-D59B38A8F49C}" type="slidenum">
              <a:rPr lang="en-US" sz="1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63401" y="590119"/>
            <a:ext cx="2952328" cy="5143137"/>
          </a:xfrm>
          <a:prstGeom prst="roundRect">
            <a:avLst>
              <a:gd name="adj" fmla="val 4499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1137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CC"/>
                </a:solidFill>
                <a:latin typeface="RussianRail G Pro" pitchFamily="50" charset="-52"/>
              </a:rPr>
              <a:t>5</a:t>
            </a:r>
            <a:r>
              <a:rPr lang="ru-RU" b="1" dirty="0" smtClean="0">
                <a:solidFill>
                  <a:srgbClr val="0000CC"/>
                </a:solidFill>
                <a:latin typeface="RussianRail G Pro" pitchFamily="50" charset="-52"/>
              </a:rPr>
              <a:t> МЕСЯЦЕВ 2015 </a:t>
            </a:r>
            <a:r>
              <a:rPr lang="ru-RU" b="1" dirty="0">
                <a:solidFill>
                  <a:srgbClr val="0000CC"/>
                </a:solidFill>
                <a:latin typeface="RussianRail G Pro" pitchFamily="50" charset="-52"/>
              </a:rPr>
              <a:t>ГОДА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8896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12 МЕСЯЦЕВ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2015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ГОДА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 flipH="1">
            <a:off x="2781268" y="4013173"/>
            <a:ext cx="3516595" cy="1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108000" bIns="36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719138">
              <a:spcAft>
                <a:spcPts val="1000"/>
              </a:spcAft>
            </a:pPr>
            <a:r>
              <a:rPr lang="ru-RU" sz="1600" b="1" dirty="0">
                <a:latin typeface="Calibri" pitchFamily="34" charset="0"/>
                <a:cs typeface="Arial" pitchFamily="34" charset="0"/>
              </a:rPr>
              <a:t>погрузка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56,1 млн. тонн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(+1,3% или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+0,7 млн.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тонн к 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 месяцам 2014 года)</a:t>
            </a:r>
          </a:p>
          <a:p>
            <a:pPr algn="ctr" defTabSz="719138"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Calibri" pitchFamily="34" charset="0"/>
                <a:cs typeface="Arial" pitchFamily="34" charset="0"/>
              </a:rPr>
              <a:t>Среднесуточная погрузка</a:t>
            </a:r>
            <a:br>
              <a:rPr lang="ru-RU" sz="1600" b="1" dirty="0">
                <a:latin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371,7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тыс.тонн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6177124" y="4013174"/>
            <a:ext cx="3600400" cy="1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108000" bIns="36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719138">
              <a:spcAft>
                <a:spcPts val="1000"/>
              </a:spcAft>
            </a:pPr>
            <a:r>
              <a:rPr lang="ru-RU" sz="1600" b="1" dirty="0">
                <a:latin typeface="Calibri" pitchFamily="34" charset="0"/>
                <a:cs typeface="Arial" pitchFamily="34" charset="0"/>
              </a:rPr>
              <a:t>погрузка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135,5 млн. тонн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(+1,3% или +1,7 млн. тонн к 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месяцам 2014 года)</a:t>
            </a:r>
          </a:p>
          <a:p>
            <a:pPr algn="ctr" defTabSz="719138">
              <a:spcAft>
                <a:spcPts val="1000"/>
              </a:spcAft>
            </a:pPr>
            <a:r>
              <a:rPr lang="ru-RU" sz="1600" b="1" dirty="0">
                <a:latin typeface="Calibri" pitchFamily="34" charset="0"/>
                <a:cs typeface="Arial" pitchFamily="34" charset="0"/>
              </a:rPr>
              <a:t>Среднесуточная погрузка</a:t>
            </a:r>
            <a:r>
              <a:rPr lang="ru-RU" sz="16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 </a:t>
            </a:r>
            <a:br>
              <a:rPr lang="ru-RU" sz="16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371,2  тыс.тонн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219666835"/>
              </p:ext>
            </p:extLst>
          </p:nvPr>
        </p:nvGraphicFramePr>
        <p:xfrm>
          <a:off x="2781268" y="988273"/>
          <a:ext cx="3516595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321201643"/>
              </p:ext>
            </p:extLst>
          </p:nvPr>
        </p:nvGraphicFramePr>
        <p:xfrm>
          <a:off x="6003033" y="988273"/>
          <a:ext cx="3948582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9065" y="590119"/>
            <a:ext cx="2952328" cy="5143137"/>
          </a:xfrm>
          <a:prstGeom prst="roundRect">
            <a:avLst>
              <a:gd name="adj" fmla="val 4499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313199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B050"/>
                </a:solidFill>
                <a:latin typeface="RussianRail G Pro" pitchFamily="50" charset="-52"/>
              </a:rPr>
              <a:t>МАЙ 2015 </a:t>
            </a:r>
            <a:r>
              <a:rPr lang="ru-RU" b="1" dirty="0">
                <a:solidFill>
                  <a:srgbClr val="00B050"/>
                </a:solidFill>
                <a:latin typeface="RussianRail G Pro" pitchFamily="50" charset="-52"/>
              </a:rPr>
              <a:t>ГОДА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H="1">
            <a:off x="-243068" y="4013173"/>
            <a:ext cx="3516595" cy="1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108000" bIns="36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719138">
              <a:spcAft>
                <a:spcPts val="1000"/>
              </a:spcAft>
            </a:pPr>
            <a:r>
              <a:rPr lang="ru-RU" sz="1600" b="1" dirty="0">
                <a:latin typeface="Calibri" pitchFamily="34" charset="0"/>
                <a:cs typeface="Arial" pitchFamily="34" charset="0"/>
              </a:rPr>
              <a:t>погрузка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11,8 млн. тонн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(-1,5% или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0,2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млн.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тонн к 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маю 2014 года)</a:t>
            </a:r>
          </a:p>
          <a:p>
            <a:pPr algn="ctr" defTabSz="719138"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Calibri" pitchFamily="34" charset="0"/>
                <a:cs typeface="Arial" pitchFamily="34" charset="0"/>
              </a:rPr>
              <a:t>Среднесуточная погрузка</a:t>
            </a:r>
            <a:br>
              <a:rPr lang="ru-RU" sz="1600" b="1" dirty="0">
                <a:latin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380,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тыс.тонн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707347768"/>
              </p:ext>
            </p:extLst>
          </p:nvPr>
        </p:nvGraphicFramePr>
        <p:xfrm>
          <a:off x="-190536" y="1000108"/>
          <a:ext cx="3516595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1327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087114" y="590119"/>
            <a:ext cx="3780420" cy="5719201"/>
          </a:xfrm>
          <a:prstGeom prst="roundRect">
            <a:avLst>
              <a:gd name="adj" fmla="val 4499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1093" y="4763"/>
            <a:ext cx="48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RussianRail G Pro" pitchFamily="34" charset="-52"/>
              </a:rPr>
              <a:t>ГРУЗООБОРОТ, МЛРД. ТАРИФНЫХ Т-КМ</a:t>
            </a:r>
            <a:endParaRPr lang="ru-RU" b="1" dirty="0">
              <a:solidFill>
                <a:srgbClr val="00B0F0"/>
              </a:solidFill>
              <a:latin typeface="RussianRail G Pro" pitchFamily="34" charset="-52"/>
            </a:endParaRPr>
          </a:p>
        </p:txBody>
      </p:sp>
      <p:sp>
        <p:nvSpPr>
          <p:cNvPr id="307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1850" y="6592888"/>
            <a:ext cx="50006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C6E42-7D23-4E5D-9E52-D59B38A8F49C}" type="slidenum">
              <a:rPr lang="en-US" sz="1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63401" y="590119"/>
            <a:ext cx="2952328" cy="5719201"/>
          </a:xfrm>
          <a:prstGeom prst="roundRect">
            <a:avLst>
              <a:gd name="adj" fmla="val 4499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1137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rgbClr val="0000CC"/>
                </a:solidFill>
                <a:latin typeface="RussianRail G Pro" pitchFamily="50" charset="-52"/>
              </a:rPr>
              <a:t>5</a:t>
            </a:r>
            <a:r>
              <a:rPr lang="ru-RU" b="1" dirty="0" smtClean="0">
                <a:solidFill>
                  <a:srgbClr val="0000CC"/>
                </a:solidFill>
                <a:latin typeface="RussianRail G Pro" pitchFamily="50" charset="-52"/>
              </a:rPr>
              <a:t> МЕСЯЦЕВ 2015 </a:t>
            </a:r>
            <a:r>
              <a:rPr lang="ru-RU" b="1" dirty="0">
                <a:solidFill>
                  <a:srgbClr val="0000CC"/>
                </a:solidFill>
                <a:latin typeface="RussianRail G Pro" pitchFamily="50" charset="-52"/>
              </a:rPr>
              <a:t>ГОДА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8896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12 МЕСЯЦЕВ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2015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ussianRail G Pro" pitchFamily="50" charset="-52"/>
              </a:rPr>
              <a:t>ГОДА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6177124" y="4013174"/>
            <a:ext cx="3600400" cy="1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108000" bIns="3600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719138">
              <a:spcAft>
                <a:spcPts val="1000"/>
              </a:spcAft>
            </a:pP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Грузооборот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194,5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млн. тонн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(+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1%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или +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1,8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млн.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ткм 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к </a:t>
            </a:r>
            <a:b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месяцам 2014 года)</a:t>
            </a:r>
          </a:p>
          <a:p>
            <a:pPr algn="ctr" defTabSz="719138">
              <a:spcAft>
                <a:spcPts val="1000"/>
              </a:spcAft>
            </a:pP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Среднесуточный грузооборот</a:t>
            </a:r>
            <a:r>
              <a:rPr lang="ru-RU" sz="16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532,9 млн. ткм</a:t>
            </a:r>
            <a:endParaRPr lang="ru-RU" sz="1600" b="1" dirty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916761229"/>
              </p:ext>
            </p:extLst>
          </p:nvPr>
        </p:nvGraphicFramePr>
        <p:xfrm>
          <a:off x="2781268" y="988273"/>
          <a:ext cx="3516595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992845296"/>
              </p:ext>
            </p:extLst>
          </p:nvPr>
        </p:nvGraphicFramePr>
        <p:xfrm>
          <a:off x="6003033" y="988273"/>
          <a:ext cx="3948582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9065" y="590119"/>
            <a:ext cx="2952328" cy="5719201"/>
          </a:xfrm>
          <a:prstGeom prst="roundRect">
            <a:avLst>
              <a:gd name="adj" fmla="val 4499"/>
            </a:avLst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313199" y="628542"/>
            <a:ext cx="3656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rgbClr val="00B050"/>
                </a:solidFill>
                <a:latin typeface="RussianRail G Pro" pitchFamily="50" charset="-52"/>
              </a:rPr>
              <a:t>МАЙ 2015 </a:t>
            </a:r>
            <a:r>
              <a:rPr lang="ru-RU" b="1" dirty="0">
                <a:solidFill>
                  <a:srgbClr val="00B050"/>
                </a:solidFill>
                <a:latin typeface="RussianRail G Pro" pitchFamily="50" charset="-52"/>
              </a:rPr>
              <a:t>ГОДА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1889654287"/>
              </p:ext>
            </p:extLst>
          </p:nvPr>
        </p:nvGraphicFramePr>
        <p:xfrm>
          <a:off x="-243068" y="988273"/>
          <a:ext cx="3516595" cy="276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"/>
          <p:cNvSpPr>
            <a:spLocks noChangeArrowheads="1"/>
          </p:cNvSpPr>
          <p:nvPr/>
        </p:nvSpPr>
        <p:spPr bwMode="auto">
          <a:xfrm flipH="1">
            <a:off x="39064" y="3759015"/>
            <a:ext cx="2952329" cy="24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108000" bIns="36000" anchor="ctr">
            <a:spAutoFit/>
          </a:bodyPr>
          <a:lstStyle>
            <a:lvl1pPr defTabSz="7191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Грузооборот (без учета иных собственников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в порожнем состоянии)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16</a:t>
            </a:r>
            <a:r>
              <a:rPr lang="en-US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млрд. ткм</a:t>
            </a:r>
            <a:b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(-4,7% или -141,2 млн. ткм к 2014 г)</a:t>
            </a:r>
            <a:endParaRPr lang="ru-RU" altLang="ru-RU" sz="1400" b="1" dirty="0"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Среднесуточный грузооборот</a:t>
            </a:r>
            <a:r>
              <a:rPr lang="ru-RU" altLang="ru-RU" sz="14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516,4 млн.ткм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Грузооборот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(с учетом вагонов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иных собственников в порожнем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состоянии )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21 млрд. ткм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(-3,5%, -103,9 млн. ткм к 2014 г).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flipH="1">
            <a:off x="3063400" y="3759015"/>
            <a:ext cx="2952329" cy="24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108000" bIns="36000" anchor="ctr">
            <a:spAutoFit/>
          </a:bodyPr>
          <a:lstStyle>
            <a:lvl1pPr defTabSz="7191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191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191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1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Грузооборот (без учета иных собственников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в порожнем состоянии)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82 млрд. ткм</a:t>
            </a:r>
            <a:b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</a:b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(+3,5</a:t>
            </a:r>
            <a:r>
              <a:rPr lang="en-US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%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или +2,8 млрд. ткм к 2014 г)</a:t>
            </a:r>
            <a:endParaRPr lang="ru-RU" altLang="ru-RU" sz="1400" b="1" dirty="0">
              <a:solidFill>
                <a:srgbClr val="4F81BD"/>
              </a:solidFill>
              <a:latin typeface="Calibri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Среднесуточный грузооборот</a:t>
            </a:r>
            <a:r>
              <a:rPr lang="ru-RU" altLang="ru-RU" sz="1400" dirty="0">
                <a:solidFill>
                  <a:srgbClr val="4F81BD"/>
                </a:solidFill>
                <a:latin typeface="Calibri" pitchFamily="34" charset="0"/>
                <a:cs typeface="Arial" pitchFamily="34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542,9 млн.ткм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Грузооборот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(с учетом вагонов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иных собственников в порожнем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состоянии )</a:t>
            </a: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106,7 млрд. ткм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dirty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(+3,1%, +3,2 млрд. ткм к 2014 г).</a:t>
            </a:r>
          </a:p>
        </p:txBody>
      </p:sp>
    </p:spTree>
    <p:extLst>
      <p:ext uri="{BB962C8B-B14F-4D97-AF65-F5344CB8AC3E}">
        <p14:creationId xmlns:p14="http://schemas.microsoft.com/office/powerpoint/2010/main" xmlns="" val="69280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35406" y="2"/>
            <a:ext cx="6583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ПОГРУЗКА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СУБЪЕКТАМ РОССИЙСКОЙ ФЕДЕРАЦИИ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ЗА </a:t>
            </a:r>
            <a:r>
              <a:rPr lang="ru-RU" b="1" dirty="0" smtClean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5 мес. 2015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, МЛН. ТОНН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ussianRail G Pro" pitchFamily="34" charset="-52"/>
              <a:ea typeface="+mj-ea"/>
              <a:cs typeface="+mj-cs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640262" y="6592890"/>
            <a:ext cx="501651" cy="365125"/>
          </a:xfrm>
        </p:spPr>
        <p:txBody>
          <a:bodyPr/>
          <a:lstStyle/>
          <a:p>
            <a:pPr>
              <a:defRPr/>
            </a:pPr>
            <a:fld id="{7DF868FE-D45B-48B2-9E81-0B40141C96A5}" type="slidenum">
              <a:rPr lang="en-US" sz="1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-303584" y="549226"/>
            <a:ext cx="10370416" cy="6308774"/>
            <a:chOff x="-285784" y="620688"/>
            <a:chExt cx="9572692" cy="6308774"/>
          </a:xfrm>
        </p:grpSpPr>
        <p:graphicFrame>
          <p:nvGraphicFramePr>
            <p:cNvPr id="24" name="Диаграмма 23"/>
            <p:cNvGraphicFramePr/>
            <p:nvPr/>
          </p:nvGraphicFramePr>
          <p:xfrm>
            <a:off x="-285784" y="620688"/>
            <a:ext cx="9572692" cy="6308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Прямоугольник 2"/>
            <p:cNvSpPr/>
            <p:nvPr/>
          </p:nvSpPr>
          <p:spPr>
            <a:xfrm>
              <a:off x="4034696" y="3428454"/>
              <a:ext cx="1030154" cy="468000"/>
            </a:xfrm>
            <a:custGeom>
              <a:avLst/>
              <a:gdLst>
                <a:gd name="connsiteX0" fmla="*/ 0 w 936104"/>
                <a:gd name="connsiteY0" fmla="*/ 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0 w 936104"/>
                <a:gd name="connsiteY4" fmla="*/ 0 h 360040"/>
                <a:gd name="connsiteX0" fmla="*/ 0 w 943788"/>
                <a:gd name="connsiteY0" fmla="*/ 153680 h 360040"/>
                <a:gd name="connsiteX1" fmla="*/ 943788 w 943788"/>
                <a:gd name="connsiteY1" fmla="*/ 0 h 360040"/>
                <a:gd name="connsiteX2" fmla="*/ 943788 w 943788"/>
                <a:gd name="connsiteY2" fmla="*/ 360040 h 360040"/>
                <a:gd name="connsiteX3" fmla="*/ 7684 w 943788"/>
                <a:gd name="connsiteY3" fmla="*/ 360040 h 360040"/>
                <a:gd name="connsiteX4" fmla="*/ 0 w 943788"/>
                <a:gd name="connsiteY4" fmla="*/ 153680 h 360040"/>
                <a:gd name="connsiteX0" fmla="*/ 1841 w 936104"/>
                <a:gd name="connsiteY0" fmla="*/ 15368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1841 w 936104"/>
                <a:gd name="connsiteY4" fmla="*/ 15368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360040">
                  <a:moveTo>
                    <a:pt x="1841" y="153680"/>
                  </a:moveTo>
                  <a:lnTo>
                    <a:pt x="936104" y="0"/>
                  </a:lnTo>
                  <a:lnTo>
                    <a:pt x="936104" y="360040"/>
                  </a:lnTo>
                  <a:lnTo>
                    <a:pt x="0" y="360040"/>
                  </a:lnTo>
                  <a:cubicBezTo>
                    <a:pt x="614" y="291253"/>
                    <a:pt x="1227" y="222467"/>
                    <a:pt x="1841" y="153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b"/>
            <a:lstStyle/>
            <a:p>
              <a:pPr algn="ctr">
                <a:defRPr/>
              </a:pPr>
              <a:r>
                <a:rPr lang="ru-RU" sz="2400" b="1" dirty="0" smtClean="0"/>
                <a:t>+35,3%</a:t>
              </a:r>
              <a:endParaRPr lang="ru-RU" sz="2400" b="1" dirty="0"/>
            </a:p>
          </p:txBody>
        </p:sp>
        <p:sp>
          <p:nvSpPr>
            <p:cNvPr id="21" name="Прямоугольник 2"/>
            <p:cNvSpPr/>
            <p:nvPr/>
          </p:nvSpPr>
          <p:spPr>
            <a:xfrm>
              <a:off x="7424611" y="3428454"/>
              <a:ext cx="1030154" cy="468000"/>
            </a:xfrm>
            <a:custGeom>
              <a:avLst/>
              <a:gdLst>
                <a:gd name="connsiteX0" fmla="*/ 0 w 936104"/>
                <a:gd name="connsiteY0" fmla="*/ 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0 w 936104"/>
                <a:gd name="connsiteY4" fmla="*/ 0 h 360040"/>
                <a:gd name="connsiteX0" fmla="*/ 0 w 943788"/>
                <a:gd name="connsiteY0" fmla="*/ 153680 h 360040"/>
                <a:gd name="connsiteX1" fmla="*/ 943788 w 943788"/>
                <a:gd name="connsiteY1" fmla="*/ 0 h 360040"/>
                <a:gd name="connsiteX2" fmla="*/ 943788 w 943788"/>
                <a:gd name="connsiteY2" fmla="*/ 360040 h 360040"/>
                <a:gd name="connsiteX3" fmla="*/ 7684 w 943788"/>
                <a:gd name="connsiteY3" fmla="*/ 360040 h 360040"/>
                <a:gd name="connsiteX4" fmla="*/ 0 w 943788"/>
                <a:gd name="connsiteY4" fmla="*/ 153680 h 360040"/>
                <a:gd name="connsiteX0" fmla="*/ 1841 w 936104"/>
                <a:gd name="connsiteY0" fmla="*/ 15368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1841 w 936104"/>
                <a:gd name="connsiteY4" fmla="*/ 15368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360040">
                  <a:moveTo>
                    <a:pt x="1841" y="153680"/>
                  </a:moveTo>
                  <a:lnTo>
                    <a:pt x="936104" y="0"/>
                  </a:lnTo>
                  <a:lnTo>
                    <a:pt x="936104" y="360040"/>
                  </a:lnTo>
                  <a:lnTo>
                    <a:pt x="0" y="360040"/>
                  </a:lnTo>
                  <a:cubicBezTo>
                    <a:pt x="614" y="291253"/>
                    <a:pt x="1227" y="222467"/>
                    <a:pt x="1841" y="153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b"/>
            <a:lstStyle/>
            <a:p>
              <a:pPr algn="ctr">
                <a:defRPr/>
              </a:pPr>
              <a:r>
                <a:rPr lang="ru-RU" sz="2400" b="1" dirty="0" smtClean="0"/>
                <a:t>+35,9%</a:t>
              </a:r>
              <a:endParaRPr lang="ru-RU" sz="2400" b="1" dirty="0"/>
            </a:p>
          </p:txBody>
        </p:sp>
        <p:sp>
          <p:nvSpPr>
            <p:cNvPr id="10" name="Прямоугольник 2"/>
            <p:cNvSpPr/>
            <p:nvPr/>
          </p:nvSpPr>
          <p:spPr>
            <a:xfrm flipH="1">
              <a:off x="2372973" y="3428454"/>
              <a:ext cx="1030154" cy="468000"/>
            </a:xfrm>
            <a:custGeom>
              <a:avLst/>
              <a:gdLst>
                <a:gd name="connsiteX0" fmla="*/ 0 w 936104"/>
                <a:gd name="connsiteY0" fmla="*/ 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0 w 936104"/>
                <a:gd name="connsiteY4" fmla="*/ 0 h 360040"/>
                <a:gd name="connsiteX0" fmla="*/ 0 w 943788"/>
                <a:gd name="connsiteY0" fmla="*/ 153680 h 360040"/>
                <a:gd name="connsiteX1" fmla="*/ 943788 w 943788"/>
                <a:gd name="connsiteY1" fmla="*/ 0 h 360040"/>
                <a:gd name="connsiteX2" fmla="*/ 943788 w 943788"/>
                <a:gd name="connsiteY2" fmla="*/ 360040 h 360040"/>
                <a:gd name="connsiteX3" fmla="*/ 7684 w 943788"/>
                <a:gd name="connsiteY3" fmla="*/ 360040 h 360040"/>
                <a:gd name="connsiteX4" fmla="*/ 0 w 943788"/>
                <a:gd name="connsiteY4" fmla="*/ 153680 h 360040"/>
                <a:gd name="connsiteX0" fmla="*/ 1841 w 936104"/>
                <a:gd name="connsiteY0" fmla="*/ 15368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1841 w 936104"/>
                <a:gd name="connsiteY4" fmla="*/ 15368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360040">
                  <a:moveTo>
                    <a:pt x="1841" y="153680"/>
                  </a:moveTo>
                  <a:lnTo>
                    <a:pt x="936104" y="0"/>
                  </a:lnTo>
                  <a:lnTo>
                    <a:pt x="936104" y="360040"/>
                  </a:lnTo>
                  <a:lnTo>
                    <a:pt x="0" y="360040"/>
                  </a:lnTo>
                  <a:cubicBezTo>
                    <a:pt x="614" y="291253"/>
                    <a:pt x="1227" y="222467"/>
                    <a:pt x="1841" y="153680"/>
                  </a:cubicBezTo>
                  <a:close/>
                </a:path>
              </a:pathLst>
            </a:custGeom>
            <a:ln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0" bIns="0" anchor="b"/>
            <a:lstStyle/>
            <a:p>
              <a:pPr algn="ctr"/>
              <a:r>
                <a:rPr lang="ru-RU" sz="2400" b="1" dirty="0" smtClean="0"/>
                <a:t>-7,7%</a:t>
              </a:r>
              <a:endParaRPr lang="ru-RU" sz="2400" b="1" dirty="0"/>
            </a:p>
          </p:txBody>
        </p:sp>
        <p:sp>
          <p:nvSpPr>
            <p:cNvPr id="11" name="Прямоугольник 2"/>
            <p:cNvSpPr/>
            <p:nvPr/>
          </p:nvSpPr>
          <p:spPr>
            <a:xfrm>
              <a:off x="5696419" y="3428454"/>
              <a:ext cx="1030154" cy="468000"/>
            </a:xfrm>
            <a:custGeom>
              <a:avLst/>
              <a:gdLst>
                <a:gd name="connsiteX0" fmla="*/ 0 w 936104"/>
                <a:gd name="connsiteY0" fmla="*/ 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0 w 936104"/>
                <a:gd name="connsiteY4" fmla="*/ 0 h 360040"/>
                <a:gd name="connsiteX0" fmla="*/ 0 w 943788"/>
                <a:gd name="connsiteY0" fmla="*/ 153680 h 360040"/>
                <a:gd name="connsiteX1" fmla="*/ 943788 w 943788"/>
                <a:gd name="connsiteY1" fmla="*/ 0 h 360040"/>
                <a:gd name="connsiteX2" fmla="*/ 943788 w 943788"/>
                <a:gd name="connsiteY2" fmla="*/ 360040 h 360040"/>
                <a:gd name="connsiteX3" fmla="*/ 7684 w 943788"/>
                <a:gd name="connsiteY3" fmla="*/ 360040 h 360040"/>
                <a:gd name="connsiteX4" fmla="*/ 0 w 943788"/>
                <a:gd name="connsiteY4" fmla="*/ 153680 h 360040"/>
                <a:gd name="connsiteX0" fmla="*/ 1841 w 936104"/>
                <a:gd name="connsiteY0" fmla="*/ 153680 h 360040"/>
                <a:gd name="connsiteX1" fmla="*/ 936104 w 936104"/>
                <a:gd name="connsiteY1" fmla="*/ 0 h 360040"/>
                <a:gd name="connsiteX2" fmla="*/ 936104 w 936104"/>
                <a:gd name="connsiteY2" fmla="*/ 360040 h 360040"/>
                <a:gd name="connsiteX3" fmla="*/ 0 w 936104"/>
                <a:gd name="connsiteY3" fmla="*/ 360040 h 360040"/>
                <a:gd name="connsiteX4" fmla="*/ 1841 w 936104"/>
                <a:gd name="connsiteY4" fmla="*/ 15368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360040">
                  <a:moveTo>
                    <a:pt x="1841" y="153680"/>
                  </a:moveTo>
                  <a:lnTo>
                    <a:pt x="936104" y="0"/>
                  </a:lnTo>
                  <a:lnTo>
                    <a:pt x="936104" y="360040"/>
                  </a:lnTo>
                  <a:lnTo>
                    <a:pt x="0" y="360040"/>
                  </a:lnTo>
                  <a:cubicBezTo>
                    <a:pt x="614" y="291253"/>
                    <a:pt x="1227" y="222467"/>
                    <a:pt x="1841" y="15368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b"/>
            <a:lstStyle/>
            <a:p>
              <a:pPr algn="ctr">
                <a:defRPr/>
              </a:pPr>
              <a:r>
                <a:rPr lang="ru-RU" sz="2400" b="1" dirty="0" smtClean="0"/>
                <a:t>+4,8%</a:t>
              </a:r>
              <a:endParaRPr lang="ru-RU" sz="2400" b="1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0127090"/>
              </p:ext>
            </p:extLst>
          </p:nvPr>
        </p:nvGraphicFramePr>
        <p:xfrm>
          <a:off x="472028" y="5074384"/>
          <a:ext cx="8976770" cy="3708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97677"/>
                <a:gridCol w="897677"/>
                <a:gridCol w="897677"/>
                <a:gridCol w="897677"/>
                <a:gridCol w="897677"/>
                <a:gridCol w="897677"/>
                <a:gridCol w="897677"/>
                <a:gridCol w="897677"/>
                <a:gridCol w="897677"/>
                <a:gridCol w="8976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30,6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29,6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45,0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41,0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8,1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10,8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10,</a:t>
                      </a:r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10,5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6,0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anose="02040503050406030204" pitchFamily="18" charset="0"/>
                        </a:rPr>
                        <a:t>8,1</a:t>
                      </a:r>
                      <a:r>
                        <a:rPr lang="en-US" b="1" dirty="0" smtClean="0">
                          <a:latin typeface="Cambria" panose="02040503050406030204" pitchFamily="18" charset="0"/>
                        </a:rPr>
                        <a:t>%</a:t>
                      </a:r>
                      <a:endParaRPr lang="ru-RU" b="1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6249144" y="5517232"/>
            <a:ext cx="992484" cy="553762"/>
          </a:xfrm>
          <a:prstGeom prst="upArrow">
            <a:avLst>
              <a:gd name="adj1" fmla="val 61621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+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0,3</a:t>
            </a: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flipV="1">
            <a:off x="2674623" y="5517232"/>
            <a:ext cx="992484" cy="553762"/>
          </a:xfrm>
          <a:prstGeom prst="upArrow">
            <a:avLst>
              <a:gd name="adj1" fmla="val 61621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456759" y="5517232"/>
            <a:ext cx="992484" cy="553762"/>
          </a:xfrm>
          <a:prstGeom prst="upArrow">
            <a:avLst>
              <a:gd name="adj1" fmla="val 61621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+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2,7</a:t>
            </a: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8039094" y="5517232"/>
            <a:ext cx="992484" cy="553762"/>
          </a:xfrm>
          <a:prstGeom prst="upArrow">
            <a:avLst>
              <a:gd name="adj1" fmla="val 61621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+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2,1</a:t>
            </a: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2761" y="5624836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4,0</a:t>
            </a: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"/>
          <p:cNvSpPr/>
          <p:nvPr/>
        </p:nvSpPr>
        <p:spPr>
          <a:xfrm flipH="1">
            <a:off x="776536" y="3356992"/>
            <a:ext cx="1116000" cy="46800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anchor="b"/>
          <a:lstStyle/>
          <a:p>
            <a:pPr algn="ctr"/>
            <a:r>
              <a:rPr lang="ru-RU" sz="2400" b="1" dirty="0" smtClean="0"/>
              <a:t>-1,9%</a:t>
            </a:r>
            <a:endParaRPr lang="ru-RU" sz="2400" b="1" dirty="0"/>
          </a:p>
        </p:txBody>
      </p:sp>
      <p:sp>
        <p:nvSpPr>
          <p:cNvPr id="26" name="Стрелка вверх 25"/>
          <p:cNvSpPr/>
          <p:nvPr/>
        </p:nvSpPr>
        <p:spPr>
          <a:xfrm flipV="1">
            <a:off x="848544" y="5517232"/>
            <a:ext cx="992484" cy="553762"/>
          </a:xfrm>
          <a:prstGeom prst="upArrow">
            <a:avLst>
              <a:gd name="adj1" fmla="val 61621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2560" y="5661248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1,0</a:t>
            </a:r>
            <a:r>
              <a:rPr lang="en-US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%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99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9"/>
          <p:cNvGrpSpPr/>
          <p:nvPr/>
        </p:nvGrpSpPr>
        <p:grpSpPr>
          <a:xfrm>
            <a:off x="-10773" y="561541"/>
            <a:ext cx="9916774" cy="5819789"/>
            <a:chOff x="-26326" y="561539"/>
            <a:chExt cx="9167722" cy="4316045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-26326" y="595312"/>
              <a:ext cx="9167722" cy="4209329"/>
              <a:chOff x="-26326" y="793749"/>
              <a:chExt cx="9384672" cy="5612438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3592790" y="4373872"/>
                <a:ext cx="1584727" cy="1911913"/>
              </a:xfrm>
              <a:custGeom>
                <a:avLst/>
                <a:gdLst>
                  <a:gd name="connsiteX0" fmla="*/ 0 w 1729648"/>
                  <a:gd name="connsiteY0" fmla="*/ 0 h 2093205"/>
                  <a:gd name="connsiteX1" fmla="*/ 88135 w 1729648"/>
                  <a:gd name="connsiteY1" fmla="*/ 22034 h 2093205"/>
                  <a:gd name="connsiteX2" fmla="*/ 253388 w 1729648"/>
                  <a:gd name="connsiteY2" fmla="*/ 110169 h 2093205"/>
                  <a:gd name="connsiteX3" fmla="*/ 246043 w 1729648"/>
                  <a:gd name="connsiteY3" fmla="*/ 308472 h 2093205"/>
                  <a:gd name="connsiteX4" fmla="*/ 268077 w 1729648"/>
                  <a:gd name="connsiteY4" fmla="*/ 381918 h 2093205"/>
                  <a:gd name="connsiteX5" fmla="*/ 282766 w 1729648"/>
                  <a:gd name="connsiteY5" fmla="*/ 444347 h 2093205"/>
                  <a:gd name="connsiteX6" fmla="*/ 304800 w 1729648"/>
                  <a:gd name="connsiteY6" fmla="*/ 506776 h 2093205"/>
                  <a:gd name="connsiteX7" fmla="*/ 323161 w 1729648"/>
                  <a:gd name="connsiteY7" fmla="*/ 602255 h 2093205"/>
                  <a:gd name="connsiteX8" fmla="*/ 330506 w 1729648"/>
                  <a:gd name="connsiteY8" fmla="*/ 661012 h 2093205"/>
                  <a:gd name="connsiteX9" fmla="*/ 400279 w 1729648"/>
                  <a:gd name="connsiteY9" fmla="*/ 738130 h 2093205"/>
                  <a:gd name="connsiteX10" fmla="*/ 437002 w 1729648"/>
                  <a:gd name="connsiteY10" fmla="*/ 738130 h 2093205"/>
                  <a:gd name="connsiteX11" fmla="*/ 492087 w 1729648"/>
                  <a:gd name="connsiteY11" fmla="*/ 785870 h 2093205"/>
                  <a:gd name="connsiteX12" fmla="*/ 536154 w 1729648"/>
                  <a:gd name="connsiteY12" fmla="*/ 807904 h 2093205"/>
                  <a:gd name="connsiteX13" fmla="*/ 620617 w 1729648"/>
                  <a:gd name="connsiteY13" fmla="*/ 862988 h 2093205"/>
                  <a:gd name="connsiteX14" fmla="*/ 818920 w 1729648"/>
                  <a:gd name="connsiteY14" fmla="*/ 998863 h 2093205"/>
                  <a:gd name="connsiteX15" fmla="*/ 936434 w 1729648"/>
                  <a:gd name="connsiteY15" fmla="*/ 1094342 h 2093205"/>
                  <a:gd name="connsiteX16" fmla="*/ 987846 w 1729648"/>
                  <a:gd name="connsiteY16" fmla="*/ 1120048 h 2093205"/>
                  <a:gd name="connsiteX17" fmla="*/ 1112704 w 1729648"/>
                  <a:gd name="connsiteY17" fmla="*/ 1248578 h 2093205"/>
                  <a:gd name="connsiteX18" fmla="*/ 1237561 w 1729648"/>
                  <a:gd name="connsiteY18" fmla="*/ 1380781 h 2093205"/>
                  <a:gd name="connsiteX19" fmla="*/ 1281629 w 1729648"/>
                  <a:gd name="connsiteY19" fmla="*/ 1432193 h 2093205"/>
                  <a:gd name="connsiteX20" fmla="*/ 1277957 w 1729648"/>
                  <a:gd name="connsiteY20" fmla="*/ 1487277 h 2093205"/>
                  <a:gd name="connsiteX21" fmla="*/ 1307335 w 1729648"/>
                  <a:gd name="connsiteY21" fmla="*/ 1527672 h 2093205"/>
                  <a:gd name="connsiteX22" fmla="*/ 1322024 w 1729648"/>
                  <a:gd name="connsiteY22" fmla="*/ 1571740 h 2093205"/>
                  <a:gd name="connsiteX23" fmla="*/ 1340385 w 1729648"/>
                  <a:gd name="connsiteY23" fmla="*/ 1619480 h 2093205"/>
                  <a:gd name="connsiteX24" fmla="*/ 1421176 w 1729648"/>
                  <a:gd name="connsiteY24" fmla="*/ 1714959 h 2093205"/>
                  <a:gd name="connsiteX25" fmla="*/ 1524000 w 1729648"/>
                  <a:gd name="connsiteY25" fmla="*/ 1825128 h 2093205"/>
                  <a:gd name="connsiteX26" fmla="*/ 1608463 w 1729648"/>
                  <a:gd name="connsiteY26" fmla="*/ 1927952 h 2093205"/>
                  <a:gd name="connsiteX27" fmla="*/ 1681908 w 1729648"/>
                  <a:gd name="connsiteY27" fmla="*/ 2045465 h 2093205"/>
                  <a:gd name="connsiteX28" fmla="*/ 1729648 w 1729648"/>
                  <a:gd name="connsiteY28" fmla="*/ 2093205 h 2093205"/>
                  <a:gd name="connsiteX29" fmla="*/ 1729648 w 1729648"/>
                  <a:gd name="connsiteY29" fmla="*/ 2093205 h 209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9648" h="2093205">
                    <a:moveTo>
                      <a:pt x="0" y="0"/>
                    </a:moveTo>
                    <a:cubicBezTo>
                      <a:pt x="22952" y="1836"/>
                      <a:pt x="45904" y="3673"/>
                      <a:pt x="88135" y="22034"/>
                    </a:cubicBezTo>
                    <a:cubicBezTo>
                      <a:pt x="130366" y="40396"/>
                      <a:pt x="227070" y="62429"/>
                      <a:pt x="253388" y="110169"/>
                    </a:cubicBezTo>
                    <a:cubicBezTo>
                      <a:pt x="279706" y="157909"/>
                      <a:pt x="243595" y="263181"/>
                      <a:pt x="246043" y="308472"/>
                    </a:cubicBezTo>
                    <a:cubicBezTo>
                      <a:pt x="248491" y="353763"/>
                      <a:pt x="261956" y="359272"/>
                      <a:pt x="268077" y="381918"/>
                    </a:cubicBezTo>
                    <a:cubicBezTo>
                      <a:pt x="274198" y="404564"/>
                      <a:pt x="276646" y="423537"/>
                      <a:pt x="282766" y="444347"/>
                    </a:cubicBezTo>
                    <a:cubicBezTo>
                      <a:pt x="288887" y="465157"/>
                      <a:pt x="298068" y="480458"/>
                      <a:pt x="304800" y="506776"/>
                    </a:cubicBezTo>
                    <a:cubicBezTo>
                      <a:pt x="311532" y="533094"/>
                      <a:pt x="318877" y="576549"/>
                      <a:pt x="323161" y="602255"/>
                    </a:cubicBezTo>
                    <a:cubicBezTo>
                      <a:pt x="327445" y="627961"/>
                      <a:pt x="317653" y="638366"/>
                      <a:pt x="330506" y="661012"/>
                    </a:cubicBezTo>
                    <a:cubicBezTo>
                      <a:pt x="343359" y="683658"/>
                      <a:pt x="382530" y="725277"/>
                      <a:pt x="400279" y="738130"/>
                    </a:cubicBezTo>
                    <a:cubicBezTo>
                      <a:pt x="418028" y="750983"/>
                      <a:pt x="421701" y="730173"/>
                      <a:pt x="437002" y="738130"/>
                    </a:cubicBezTo>
                    <a:cubicBezTo>
                      <a:pt x="452303" y="746087"/>
                      <a:pt x="475562" y="774241"/>
                      <a:pt x="492087" y="785870"/>
                    </a:cubicBezTo>
                    <a:cubicBezTo>
                      <a:pt x="508612" y="797499"/>
                      <a:pt x="514732" y="795051"/>
                      <a:pt x="536154" y="807904"/>
                    </a:cubicBezTo>
                    <a:cubicBezTo>
                      <a:pt x="557576" y="820757"/>
                      <a:pt x="620617" y="862988"/>
                      <a:pt x="620617" y="862988"/>
                    </a:cubicBezTo>
                    <a:cubicBezTo>
                      <a:pt x="667745" y="894814"/>
                      <a:pt x="766284" y="960304"/>
                      <a:pt x="818920" y="998863"/>
                    </a:cubicBezTo>
                    <a:cubicBezTo>
                      <a:pt x="871556" y="1037422"/>
                      <a:pt x="908280" y="1074145"/>
                      <a:pt x="936434" y="1094342"/>
                    </a:cubicBezTo>
                    <a:cubicBezTo>
                      <a:pt x="964588" y="1114540"/>
                      <a:pt x="958468" y="1094342"/>
                      <a:pt x="987846" y="1120048"/>
                    </a:cubicBezTo>
                    <a:cubicBezTo>
                      <a:pt x="1017224" y="1145754"/>
                      <a:pt x="1071085" y="1205123"/>
                      <a:pt x="1112704" y="1248578"/>
                    </a:cubicBezTo>
                    <a:cubicBezTo>
                      <a:pt x="1154323" y="1292034"/>
                      <a:pt x="1209407" y="1350179"/>
                      <a:pt x="1237561" y="1380781"/>
                    </a:cubicBezTo>
                    <a:cubicBezTo>
                      <a:pt x="1265715" y="1411383"/>
                      <a:pt x="1274896" y="1414444"/>
                      <a:pt x="1281629" y="1432193"/>
                    </a:cubicBezTo>
                    <a:cubicBezTo>
                      <a:pt x="1288362" y="1449942"/>
                      <a:pt x="1273673" y="1471364"/>
                      <a:pt x="1277957" y="1487277"/>
                    </a:cubicBezTo>
                    <a:cubicBezTo>
                      <a:pt x="1282241" y="1503190"/>
                      <a:pt x="1299991" y="1513595"/>
                      <a:pt x="1307335" y="1527672"/>
                    </a:cubicBezTo>
                    <a:cubicBezTo>
                      <a:pt x="1314679" y="1541749"/>
                      <a:pt x="1316516" y="1556439"/>
                      <a:pt x="1322024" y="1571740"/>
                    </a:cubicBezTo>
                    <a:cubicBezTo>
                      <a:pt x="1327532" y="1587041"/>
                      <a:pt x="1323860" y="1595610"/>
                      <a:pt x="1340385" y="1619480"/>
                    </a:cubicBezTo>
                    <a:cubicBezTo>
                      <a:pt x="1356910" y="1643350"/>
                      <a:pt x="1390574" y="1680684"/>
                      <a:pt x="1421176" y="1714959"/>
                    </a:cubicBezTo>
                    <a:cubicBezTo>
                      <a:pt x="1451778" y="1749234"/>
                      <a:pt x="1492786" y="1789629"/>
                      <a:pt x="1524000" y="1825128"/>
                    </a:cubicBezTo>
                    <a:cubicBezTo>
                      <a:pt x="1555214" y="1860627"/>
                      <a:pt x="1582145" y="1891229"/>
                      <a:pt x="1608463" y="1927952"/>
                    </a:cubicBezTo>
                    <a:cubicBezTo>
                      <a:pt x="1634781" y="1964675"/>
                      <a:pt x="1661711" y="2017923"/>
                      <a:pt x="1681908" y="2045465"/>
                    </a:cubicBezTo>
                    <a:cubicBezTo>
                      <a:pt x="1702105" y="2073007"/>
                      <a:pt x="1729648" y="2093205"/>
                      <a:pt x="1729648" y="2093205"/>
                    </a:cubicBezTo>
                    <a:lnTo>
                      <a:pt x="1729648" y="209320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895743" y="4125817"/>
                <a:ext cx="702869" cy="242253"/>
              </a:xfrm>
              <a:custGeom>
                <a:avLst/>
                <a:gdLst>
                  <a:gd name="connsiteX0" fmla="*/ 766762 w 766762"/>
                  <a:gd name="connsiteY0" fmla="*/ 264319 h 264319"/>
                  <a:gd name="connsiteX1" fmla="*/ 652462 w 766762"/>
                  <a:gd name="connsiteY1" fmla="*/ 235744 h 264319"/>
                  <a:gd name="connsiteX2" fmla="*/ 547687 w 766762"/>
                  <a:gd name="connsiteY2" fmla="*/ 159544 h 264319"/>
                  <a:gd name="connsiteX3" fmla="*/ 433387 w 766762"/>
                  <a:gd name="connsiteY3" fmla="*/ 45244 h 264319"/>
                  <a:gd name="connsiteX4" fmla="*/ 219075 w 766762"/>
                  <a:gd name="connsiteY4" fmla="*/ 7144 h 264319"/>
                  <a:gd name="connsiteX5" fmla="*/ 0 w 766762"/>
                  <a:gd name="connsiteY5" fmla="*/ 2382 h 264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762" h="264319">
                    <a:moveTo>
                      <a:pt x="766762" y="264319"/>
                    </a:moveTo>
                    <a:cubicBezTo>
                      <a:pt x="727868" y="258762"/>
                      <a:pt x="688974" y="253206"/>
                      <a:pt x="652462" y="235744"/>
                    </a:cubicBezTo>
                    <a:cubicBezTo>
                      <a:pt x="615950" y="218282"/>
                      <a:pt x="584199" y="191294"/>
                      <a:pt x="547687" y="159544"/>
                    </a:cubicBezTo>
                    <a:cubicBezTo>
                      <a:pt x="511175" y="127794"/>
                      <a:pt x="488156" y="70644"/>
                      <a:pt x="433387" y="45244"/>
                    </a:cubicBezTo>
                    <a:cubicBezTo>
                      <a:pt x="378618" y="19844"/>
                      <a:pt x="291306" y="14288"/>
                      <a:pt x="219075" y="7144"/>
                    </a:cubicBezTo>
                    <a:cubicBezTo>
                      <a:pt x="146844" y="0"/>
                      <a:pt x="73422" y="1191"/>
                      <a:pt x="0" y="2382"/>
                    </a:cubicBezTo>
                  </a:path>
                </a:pathLst>
              </a:cu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662372" y="1532114"/>
                <a:ext cx="138246" cy="130556"/>
              </a:xfrm>
              <a:custGeom>
                <a:avLst/>
                <a:gdLst>
                  <a:gd name="connsiteX0" fmla="*/ 0 w 150564"/>
                  <a:gd name="connsiteY0" fmla="*/ 143219 h 143219"/>
                  <a:gd name="connsiteX1" fmla="*/ 150564 w 150564"/>
                  <a:gd name="connsiteY1" fmla="*/ 0 h 1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564" h="143219">
                    <a:moveTo>
                      <a:pt x="0" y="143219"/>
                    </a:moveTo>
                    <a:lnTo>
                      <a:pt x="150564" y="0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092734" y="1321774"/>
                <a:ext cx="1060850" cy="745617"/>
              </a:xfrm>
              <a:custGeom>
                <a:avLst/>
                <a:gdLst>
                  <a:gd name="connsiteX0" fmla="*/ 0 w 728980"/>
                  <a:gd name="connsiteY0" fmla="*/ 815340 h 815340"/>
                  <a:gd name="connsiteX1" fmla="*/ 152400 w 728980"/>
                  <a:gd name="connsiteY1" fmla="*/ 777240 h 815340"/>
                  <a:gd name="connsiteX2" fmla="*/ 259080 w 728980"/>
                  <a:gd name="connsiteY2" fmla="*/ 655320 h 815340"/>
                  <a:gd name="connsiteX3" fmla="*/ 472440 w 728980"/>
                  <a:gd name="connsiteY3" fmla="*/ 647700 h 815340"/>
                  <a:gd name="connsiteX4" fmla="*/ 617220 w 728980"/>
                  <a:gd name="connsiteY4" fmla="*/ 609600 h 815340"/>
                  <a:gd name="connsiteX5" fmla="*/ 670560 w 728980"/>
                  <a:gd name="connsiteY5" fmla="*/ 617220 h 815340"/>
                  <a:gd name="connsiteX6" fmla="*/ 723900 w 728980"/>
                  <a:gd name="connsiteY6" fmla="*/ 502920 h 815340"/>
                  <a:gd name="connsiteX7" fmla="*/ 701040 w 728980"/>
                  <a:gd name="connsiteY7" fmla="*/ 358140 h 815340"/>
                  <a:gd name="connsiteX8" fmla="*/ 624840 w 728980"/>
                  <a:gd name="connsiteY8" fmla="*/ 289560 h 815340"/>
                  <a:gd name="connsiteX9" fmla="*/ 601980 w 728980"/>
                  <a:gd name="connsiteY9" fmla="*/ 213360 h 815340"/>
                  <a:gd name="connsiteX10" fmla="*/ 640080 w 728980"/>
                  <a:gd name="connsiteY10" fmla="*/ 99060 h 815340"/>
                  <a:gd name="connsiteX11" fmla="*/ 701040 w 728980"/>
                  <a:gd name="connsiteY11" fmla="*/ 0 h 815340"/>
                  <a:gd name="connsiteX12" fmla="*/ 701040 w 728980"/>
                  <a:gd name="connsiteY12" fmla="*/ 0 h 815340"/>
                  <a:gd name="connsiteX0" fmla="*/ 0 w 1157826"/>
                  <a:gd name="connsiteY0" fmla="*/ 815340 h 815340"/>
                  <a:gd name="connsiteX1" fmla="*/ 581246 w 1157826"/>
                  <a:gd name="connsiteY1" fmla="*/ 777240 h 815340"/>
                  <a:gd name="connsiteX2" fmla="*/ 687926 w 1157826"/>
                  <a:gd name="connsiteY2" fmla="*/ 655320 h 815340"/>
                  <a:gd name="connsiteX3" fmla="*/ 901286 w 1157826"/>
                  <a:gd name="connsiteY3" fmla="*/ 647700 h 815340"/>
                  <a:gd name="connsiteX4" fmla="*/ 1046066 w 1157826"/>
                  <a:gd name="connsiteY4" fmla="*/ 609600 h 815340"/>
                  <a:gd name="connsiteX5" fmla="*/ 1099406 w 1157826"/>
                  <a:gd name="connsiteY5" fmla="*/ 617220 h 815340"/>
                  <a:gd name="connsiteX6" fmla="*/ 1152746 w 1157826"/>
                  <a:gd name="connsiteY6" fmla="*/ 502920 h 815340"/>
                  <a:gd name="connsiteX7" fmla="*/ 1129886 w 1157826"/>
                  <a:gd name="connsiteY7" fmla="*/ 358140 h 815340"/>
                  <a:gd name="connsiteX8" fmla="*/ 1053686 w 1157826"/>
                  <a:gd name="connsiteY8" fmla="*/ 289560 h 815340"/>
                  <a:gd name="connsiteX9" fmla="*/ 1030826 w 1157826"/>
                  <a:gd name="connsiteY9" fmla="*/ 213360 h 815340"/>
                  <a:gd name="connsiteX10" fmla="*/ 1068926 w 1157826"/>
                  <a:gd name="connsiteY10" fmla="*/ 99060 h 815340"/>
                  <a:gd name="connsiteX11" fmla="*/ 1129886 w 1157826"/>
                  <a:gd name="connsiteY11" fmla="*/ 0 h 815340"/>
                  <a:gd name="connsiteX12" fmla="*/ 1129886 w 1157826"/>
                  <a:gd name="connsiteY12" fmla="*/ 0 h 815340"/>
                  <a:gd name="connsiteX0" fmla="*/ 0 w 1157826"/>
                  <a:gd name="connsiteY0" fmla="*/ 815340 h 815340"/>
                  <a:gd name="connsiteX1" fmla="*/ 581246 w 1157826"/>
                  <a:gd name="connsiteY1" fmla="*/ 777240 h 815340"/>
                  <a:gd name="connsiteX2" fmla="*/ 687926 w 1157826"/>
                  <a:gd name="connsiteY2" fmla="*/ 655320 h 815340"/>
                  <a:gd name="connsiteX3" fmla="*/ 901286 w 1157826"/>
                  <a:gd name="connsiteY3" fmla="*/ 647700 h 815340"/>
                  <a:gd name="connsiteX4" fmla="*/ 1046066 w 1157826"/>
                  <a:gd name="connsiteY4" fmla="*/ 609600 h 815340"/>
                  <a:gd name="connsiteX5" fmla="*/ 1099406 w 1157826"/>
                  <a:gd name="connsiteY5" fmla="*/ 617220 h 815340"/>
                  <a:gd name="connsiteX6" fmla="*/ 1152746 w 1157826"/>
                  <a:gd name="connsiteY6" fmla="*/ 502920 h 815340"/>
                  <a:gd name="connsiteX7" fmla="*/ 1129886 w 1157826"/>
                  <a:gd name="connsiteY7" fmla="*/ 358140 h 815340"/>
                  <a:gd name="connsiteX8" fmla="*/ 1053686 w 1157826"/>
                  <a:gd name="connsiteY8" fmla="*/ 289560 h 815340"/>
                  <a:gd name="connsiteX9" fmla="*/ 1030826 w 1157826"/>
                  <a:gd name="connsiteY9" fmla="*/ 213360 h 815340"/>
                  <a:gd name="connsiteX10" fmla="*/ 1068926 w 1157826"/>
                  <a:gd name="connsiteY10" fmla="*/ 99060 h 815340"/>
                  <a:gd name="connsiteX11" fmla="*/ 1129886 w 1157826"/>
                  <a:gd name="connsiteY11" fmla="*/ 0 h 815340"/>
                  <a:gd name="connsiteX12" fmla="*/ 1129886 w 1157826"/>
                  <a:gd name="connsiteY12" fmla="*/ 0 h 81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7826" h="815340">
                    <a:moveTo>
                      <a:pt x="0" y="815340"/>
                    </a:moveTo>
                    <a:cubicBezTo>
                      <a:pt x="84809" y="690664"/>
                      <a:pt x="466592" y="803910"/>
                      <a:pt x="581246" y="777240"/>
                    </a:cubicBezTo>
                    <a:cubicBezTo>
                      <a:pt x="695900" y="750570"/>
                      <a:pt x="634586" y="676910"/>
                      <a:pt x="687926" y="655320"/>
                    </a:cubicBezTo>
                    <a:cubicBezTo>
                      <a:pt x="741266" y="633730"/>
                      <a:pt x="841596" y="655320"/>
                      <a:pt x="901286" y="647700"/>
                    </a:cubicBezTo>
                    <a:cubicBezTo>
                      <a:pt x="960976" y="640080"/>
                      <a:pt x="1013046" y="614680"/>
                      <a:pt x="1046066" y="609600"/>
                    </a:cubicBezTo>
                    <a:cubicBezTo>
                      <a:pt x="1079086" y="604520"/>
                      <a:pt x="1081626" y="635000"/>
                      <a:pt x="1099406" y="617220"/>
                    </a:cubicBezTo>
                    <a:cubicBezTo>
                      <a:pt x="1117186" y="599440"/>
                      <a:pt x="1147666" y="546100"/>
                      <a:pt x="1152746" y="502920"/>
                    </a:cubicBezTo>
                    <a:cubicBezTo>
                      <a:pt x="1157826" y="459740"/>
                      <a:pt x="1146396" y="393700"/>
                      <a:pt x="1129886" y="358140"/>
                    </a:cubicBezTo>
                    <a:cubicBezTo>
                      <a:pt x="1113376" y="322580"/>
                      <a:pt x="1070196" y="313690"/>
                      <a:pt x="1053686" y="289560"/>
                    </a:cubicBezTo>
                    <a:cubicBezTo>
                      <a:pt x="1037176" y="265430"/>
                      <a:pt x="1028286" y="245110"/>
                      <a:pt x="1030826" y="213360"/>
                    </a:cubicBezTo>
                    <a:cubicBezTo>
                      <a:pt x="1033366" y="181610"/>
                      <a:pt x="1052416" y="134620"/>
                      <a:pt x="1068926" y="99060"/>
                    </a:cubicBezTo>
                    <a:cubicBezTo>
                      <a:pt x="1085436" y="63500"/>
                      <a:pt x="1129886" y="0"/>
                      <a:pt x="1129886" y="0"/>
                    </a:cubicBezTo>
                    <a:lnTo>
                      <a:pt x="1129886" y="0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855266" y="1893317"/>
                <a:ext cx="238655" cy="410525"/>
              </a:xfrm>
              <a:custGeom>
                <a:avLst/>
                <a:gdLst>
                  <a:gd name="connsiteX0" fmla="*/ 259080 w 259080"/>
                  <a:gd name="connsiteY0" fmla="*/ 0 h 449580"/>
                  <a:gd name="connsiteX1" fmla="*/ 121920 w 259080"/>
                  <a:gd name="connsiteY1" fmla="*/ 129540 h 449580"/>
                  <a:gd name="connsiteX2" fmla="*/ 121920 w 259080"/>
                  <a:gd name="connsiteY2" fmla="*/ 220980 h 449580"/>
                  <a:gd name="connsiteX3" fmla="*/ 0 w 259080"/>
                  <a:gd name="connsiteY3" fmla="*/ 449580 h 449580"/>
                  <a:gd name="connsiteX4" fmla="*/ 0 w 259080"/>
                  <a:gd name="connsiteY4" fmla="*/ 449580 h 449580"/>
                  <a:gd name="connsiteX5" fmla="*/ 0 w 259080"/>
                  <a:gd name="connsiteY5" fmla="*/ 449580 h 449580"/>
                  <a:gd name="connsiteX6" fmla="*/ 0 w 259080"/>
                  <a:gd name="connsiteY6" fmla="*/ 441960 h 449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080" h="449580">
                    <a:moveTo>
                      <a:pt x="259080" y="0"/>
                    </a:moveTo>
                    <a:cubicBezTo>
                      <a:pt x="201930" y="46355"/>
                      <a:pt x="144780" y="92710"/>
                      <a:pt x="121920" y="129540"/>
                    </a:cubicBezTo>
                    <a:cubicBezTo>
                      <a:pt x="99060" y="166370"/>
                      <a:pt x="142240" y="167640"/>
                      <a:pt x="121920" y="220980"/>
                    </a:cubicBezTo>
                    <a:cubicBezTo>
                      <a:pt x="101600" y="274320"/>
                      <a:pt x="0" y="449580"/>
                      <a:pt x="0" y="449580"/>
                    </a:cubicBezTo>
                    <a:lnTo>
                      <a:pt x="0" y="449580"/>
                    </a:lnTo>
                    <a:lnTo>
                      <a:pt x="0" y="449580"/>
                    </a:lnTo>
                    <a:lnTo>
                      <a:pt x="0" y="441960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081092" y="1942638"/>
                <a:ext cx="1319878" cy="593303"/>
              </a:xfrm>
              <a:custGeom>
                <a:avLst/>
                <a:gdLst>
                  <a:gd name="connsiteX0" fmla="*/ 0 w 935567"/>
                  <a:gd name="connsiteY0" fmla="*/ 0 h 546100"/>
                  <a:gd name="connsiteX1" fmla="*/ 139700 w 935567"/>
                  <a:gd name="connsiteY1" fmla="*/ 76200 h 546100"/>
                  <a:gd name="connsiteX2" fmla="*/ 457200 w 935567"/>
                  <a:gd name="connsiteY2" fmla="*/ 88900 h 546100"/>
                  <a:gd name="connsiteX3" fmla="*/ 660400 w 935567"/>
                  <a:gd name="connsiteY3" fmla="*/ 139700 h 546100"/>
                  <a:gd name="connsiteX4" fmla="*/ 812800 w 935567"/>
                  <a:gd name="connsiteY4" fmla="*/ 177800 h 546100"/>
                  <a:gd name="connsiteX5" fmla="*/ 927100 w 935567"/>
                  <a:gd name="connsiteY5" fmla="*/ 342900 h 546100"/>
                  <a:gd name="connsiteX6" fmla="*/ 863600 w 935567"/>
                  <a:gd name="connsiteY6" fmla="*/ 431800 h 546100"/>
                  <a:gd name="connsiteX7" fmla="*/ 889000 w 935567"/>
                  <a:gd name="connsiteY7" fmla="*/ 546100 h 546100"/>
                  <a:gd name="connsiteX0" fmla="*/ 0 w 935567"/>
                  <a:gd name="connsiteY0" fmla="*/ 0 h 546100"/>
                  <a:gd name="connsiteX1" fmla="*/ 139700 w 935567"/>
                  <a:gd name="connsiteY1" fmla="*/ 76200 h 546100"/>
                  <a:gd name="connsiteX2" fmla="*/ 457200 w 935567"/>
                  <a:gd name="connsiteY2" fmla="*/ 88900 h 546100"/>
                  <a:gd name="connsiteX3" fmla="*/ 660400 w 935567"/>
                  <a:gd name="connsiteY3" fmla="*/ 139700 h 546100"/>
                  <a:gd name="connsiteX4" fmla="*/ 812800 w 935567"/>
                  <a:gd name="connsiteY4" fmla="*/ 177800 h 546100"/>
                  <a:gd name="connsiteX5" fmla="*/ 927100 w 935567"/>
                  <a:gd name="connsiteY5" fmla="*/ 342900 h 546100"/>
                  <a:gd name="connsiteX6" fmla="*/ 863600 w 935567"/>
                  <a:gd name="connsiteY6" fmla="*/ 431800 h 546100"/>
                  <a:gd name="connsiteX7" fmla="*/ 889000 w 935567"/>
                  <a:gd name="connsiteY7" fmla="*/ 546100 h 546100"/>
                  <a:gd name="connsiteX0" fmla="*/ 0 w 939818"/>
                  <a:gd name="connsiteY0" fmla="*/ 0 h 546100"/>
                  <a:gd name="connsiteX1" fmla="*/ 139700 w 939818"/>
                  <a:gd name="connsiteY1" fmla="*/ 76200 h 546100"/>
                  <a:gd name="connsiteX2" fmla="*/ 457200 w 939818"/>
                  <a:gd name="connsiteY2" fmla="*/ 88900 h 546100"/>
                  <a:gd name="connsiteX3" fmla="*/ 660400 w 939818"/>
                  <a:gd name="connsiteY3" fmla="*/ 139700 h 546100"/>
                  <a:gd name="connsiteX4" fmla="*/ 812800 w 939818"/>
                  <a:gd name="connsiteY4" fmla="*/ 177800 h 546100"/>
                  <a:gd name="connsiteX5" fmla="*/ 927100 w 939818"/>
                  <a:gd name="connsiteY5" fmla="*/ 342900 h 546100"/>
                  <a:gd name="connsiteX6" fmla="*/ 863600 w 939818"/>
                  <a:gd name="connsiteY6" fmla="*/ 431800 h 546100"/>
                  <a:gd name="connsiteX7" fmla="*/ 889000 w 939818"/>
                  <a:gd name="connsiteY7" fmla="*/ 546100 h 546100"/>
                  <a:gd name="connsiteX0" fmla="*/ 0 w 984268"/>
                  <a:gd name="connsiteY0" fmla="*/ 0 h 546100"/>
                  <a:gd name="connsiteX1" fmla="*/ 139700 w 984268"/>
                  <a:gd name="connsiteY1" fmla="*/ 76200 h 546100"/>
                  <a:gd name="connsiteX2" fmla="*/ 457200 w 984268"/>
                  <a:gd name="connsiteY2" fmla="*/ 88900 h 546100"/>
                  <a:gd name="connsiteX3" fmla="*/ 660400 w 984268"/>
                  <a:gd name="connsiteY3" fmla="*/ 139700 h 546100"/>
                  <a:gd name="connsiteX4" fmla="*/ 812800 w 984268"/>
                  <a:gd name="connsiteY4" fmla="*/ 177800 h 546100"/>
                  <a:gd name="connsiteX5" fmla="*/ 927100 w 984268"/>
                  <a:gd name="connsiteY5" fmla="*/ 342900 h 546100"/>
                  <a:gd name="connsiteX6" fmla="*/ 863600 w 984268"/>
                  <a:gd name="connsiteY6" fmla="*/ 431800 h 546100"/>
                  <a:gd name="connsiteX7" fmla="*/ 889000 w 984268"/>
                  <a:gd name="connsiteY7" fmla="*/ 546100 h 546100"/>
                  <a:gd name="connsiteX0" fmla="*/ 0 w 984268"/>
                  <a:gd name="connsiteY0" fmla="*/ 0 h 546100"/>
                  <a:gd name="connsiteX1" fmla="*/ 139700 w 984268"/>
                  <a:gd name="connsiteY1" fmla="*/ 76200 h 546100"/>
                  <a:gd name="connsiteX2" fmla="*/ 457200 w 984268"/>
                  <a:gd name="connsiteY2" fmla="*/ 88900 h 546100"/>
                  <a:gd name="connsiteX3" fmla="*/ 660400 w 984268"/>
                  <a:gd name="connsiteY3" fmla="*/ 139700 h 546100"/>
                  <a:gd name="connsiteX4" fmla="*/ 812800 w 984268"/>
                  <a:gd name="connsiteY4" fmla="*/ 177800 h 546100"/>
                  <a:gd name="connsiteX5" fmla="*/ 927100 w 984268"/>
                  <a:gd name="connsiteY5" fmla="*/ 342900 h 546100"/>
                  <a:gd name="connsiteX6" fmla="*/ 863600 w 984268"/>
                  <a:gd name="connsiteY6" fmla="*/ 431800 h 546100"/>
                  <a:gd name="connsiteX7" fmla="*/ 889000 w 984268"/>
                  <a:gd name="connsiteY7" fmla="*/ 546100 h 546100"/>
                  <a:gd name="connsiteX0" fmla="*/ 0 w 984268"/>
                  <a:gd name="connsiteY0" fmla="*/ 0 h 1274237"/>
                  <a:gd name="connsiteX1" fmla="*/ 139700 w 984268"/>
                  <a:gd name="connsiteY1" fmla="*/ 76200 h 1274237"/>
                  <a:gd name="connsiteX2" fmla="*/ 457200 w 984268"/>
                  <a:gd name="connsiteY2" fmla="*/ 88900 h 1274237"/>
                  <a:gd name="connsiteX3" fmla="*/ 660400 w 984268"/>
                  <a:gd name="connsiteY3" fmla="*/ 139700 h 1274237"/>
                  <a:gd name="connsiteX4" fmla="*/ 812800 w 984268"/>
                  <a:gd name="connsiteY4" fmla="*/ 177800 h 1274237"/>
                  <a:gd name="connsiteX5" fmla="*/ 927100 w 984268"/>
                  <a:gd name="connsiteY5" fmla="*/ 342900 h 1274237"/>
                  <a:gd name="connsiteX6" fmla="*/ 863600 w 984268"/>
                  <a:gd name="connsiteY6" fmla="*/ 431800 h 1274237"/>
                  <a:gd name="connsiteX7" fmla="*/ 889000 w 984268"/>
                  <a:gd name="connsiteY7" fmla="*/ 546100 h 1274237"/>
                  <a:gd name="connsiteX0" fmla="*/ 0 w 2817794"/>
                  <a:gd name="connsiteY0" fmla="*/ 0 h 1702841"/>
                  <a:gd name="connsiteX1" fmla="*/ 139700 w 2817794"/>
                  <a:gd name="connsiteY1" fmla="*/ 76200 h 1702841"/>
                  <a:gd name="connsiteX2" fmla="*/ 457200 w 2817794"/>
                  <a:gd name="connsiteY2" fmla="*/ 88900 h 1702841"/>
                  <a:gd name="connsiteX3" fmla="*/ 660400 w 2817794"/>
                  <a:gd name="connsiteY3" fmla="*/ 139700 h 1702841"/>
                  <a:gd name="connsiteX4" fmla="*/ 812800 w 2817794"/>
                  <a:gd name="connsiteY4" fmla="*/ 177800 h 1702841"/>
                  <a:gd name="connsiteX5" fmla="*/ 927100 w 2817794"/>
                  <a:gd name="connsiteY5" fmla="*/ 342900 h 1702841"/>
                  <a:gd name="connsiteX6" fmla="*/ 863600 w 2817794"/>
                  <a:gd name="connsiteY6" fmla="*/ 431800 h 1702841"/>
                  <a:gd name="connsiteX7" fmla="*/ 2817794 w 2817794"/>
                  <a:gd name="connsiteY7" fmla="*/ 974704 h 1702841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27100 w 2817794"/>
                  <a:gd name="connsiteY5" fmla="*/ 342900 h 974704"/>
                  <a:gd name="connsiteX6" fmla="*/ 863600 w 2817794"/>
                  <a:gd name="connsiteY6" fmla="*/ 431800 h 974704"/>
                  <a:gd name="connsiteX7" fmla="*/ 2817794 w 2817794"/>
                  <a:gd name="connsiteY7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27100 w 2817794"/>
                  <a:gd name="connsiteY5" fmla="*/ 342900 h 974704"/>
                  <a:gd name="connsiteX6" fmla="*/ 863600 w 2817794"/>
                  <a:gd name="connsiteY6" fmla="*/ 431800 h 974704"/>
                  <a:gd name="connsiteX7" fmla="*/ 1012817 w 2817794"/>
                  <a:gd name="connsiteY7" fmla="*/ 585772 h 974704"/>
                  <a:gd name="connsiteX8" fmla="*/ 2817794 w 2817794"/>
                  <a:gd name="connsiteY8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863600 w 2817794"/>
                  <a:gd name="connsiteY6" fmla="*/ 431800 h 974704"/>
                  <a:gd name="connsiteX7" fmla="*/ 1012817 w 2817794"/>
                  <a:gd name="connsiteY7" fmla="*/ 585772 h 974704"/>
                  <a:gd name="connsiteX8" fmla="*/ 2817794 w 2817794"/>
                  <a:gd name="connsiteY8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2817794 w 2817794"/>
                  <a:gd name="connsiteY8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2817794 w 2817794"/>
                  <a:gd name="connsiteY9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2817794 w 2817794"/>
                  <a:gd name="connsiteY9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2817794 w 2817794"/>
                  <a:gd name="connsiteY9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2817794 w 2817794"/>
                  <a:gd name="connsiteY9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1022373 w 2817794"/>
                  <a:gd name="connsiteY9" fmla="*/ 504808 h 974704"/>
                  <a:gd name="connsiteX10" fmla="*/ 2817794 w 2817794"/>
                  <a:gd name="connsiteY10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1016023 w 2817794"/>
                  <a:gd name="connsiteY8" fmla="*/ 576270 h 974704"/>
                  <a:gd name="connsiteX9" fmla="*/ 2817794 w 2817794"/>
                  <a:gd name="connsiteY9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1012817 w 2817794"/>
                  <a:gd name="connsiteY7" fmla="*/ 585772 h 974704"/>
                  <a:gd name="connsiteX8" fmla="*/ 2817794 w 2817794"/>
                  <a:gd name="connsiteY8" fmla="*/ 974704 h 974704"/>
                  <a:gd name="connsiteX0" fmla="*/ 0 w 2817794"/>
                  <a:gd name="connsiteY0" fmla="*/ 0 h 974704"/>
                  <a:gd name="connsiteX1" fmla="*/ 139700 w 2817794"/>
                  <a:gd name="connsiteY1" fmla="*/ 76200 h 974704"/>
                  <a:gd name="connsiteX2" fmla="*/ 457200 w 2817794"/>
                  <a:gd name="connsiteY2" fmla="*/ 88900 h 974704"/>
                  <a:gd name="connsiteX3" fmla="*/ 660400 w 2817794"/>
                  <a:gd name="connsiteY3" fmla="*/ 139700 h 974704"/>
                  <a:gd name="connsiteX4" fmla="*/ 812800 w 2817794"/>
                  <a:gd name="connsiteY4" fmla="*/ 177800 h 974704"/>
                  <a:gd name="connsiteX5" fmla="*/ 998506 w 2817794"/>
                  <a:gd name="connsiteY5" fmla="*/ 342900 h 974704"/>
                  <a:gd name="connsiteX6" fmla="*/ 1006444 w 2817794"/>
                  <a:gd name="connsiteY6" fmla="*/ 431800 h 974704"/>
                  <a:gd name="connsiteX7" fmla="*/ 2817794 w 2817794"/>
                  <a:gd name="connsiteY7" fmla="*/ 974704 h 974704"/>
                  <a:gd name="connsiteX0" fmla="*/ 0 w 1031812"/>
                  <a:gd name="connsiteY0" fmla="*/ 0 h 617490"/>
                  <a:gd name="connsiteX1" fmla="*/ 139700 w 1031812"/>
                  <a:gd name="connsiteY1" fmla="*/ 76200 h 617490"/>
                  <a:gd name="connsiteX2" fmla="*/ 457200 w 1031812"/>
                  <a:gd name="connsiteY2" fmla="*/ 88900 h 617490"/>
                  <a:gd name="connsiteX3" fmla="*/ 660400 w 1031812"/>
                  <a:gd name="connsiteY3" fmla="*/ 139700 h 617490"/>
                  <a:gd name="connsiteX4" fmla="*/ 812800 w 1031812"/>
                  <a:gd name="connsiteY4" fmla="*/ 177800 h 617490"/>
                  <a:gd name="connsiteX5" fmla="*/ 998506 w 1031812"/>
                  <a:gd name="connsiteY5" fmla="*/ 342900 h 617490"/>
                  <a:gd name="connsiteX6" fmla="*/ 1006444 w 1031812"/>
                  <a:gd name="connsiteY6" fmla="*/ 431800 h 617490"/>
                  <a:gd name="connsiteX7" fmla="*/ 1031812 w 1031812"/>
                  <a:gd name="connsiteY7" fmla="*/ 617490 h 617490"/>
                  <a:gd name="connsiteX0" fmla="*/ 0 w 1031812"/>
                  <a:gd name="connsiteY0" fmla="*/ 0 h 617490"/>
                  <a:gd name="connsiteX1" fmla="*/ 139700 w 1031812"/>
                  <a:gd name="connsiteY1" fmla="*/ 76200 h 617490"/>
                  <a:gd name="connsiteX2" fmla="*/ 457200 w 1031812"/>
                  <a:gd name="connsiteY2" fmla="*/ 88900 h 617490"/>
                  <a:gd name="connsiteX3" fmla="*/ 660400 w 1031812"/>
                  <a:gd name="connsiteY3" fmla="*/ 139700 h 617490"/>
                  <a:gd name="connsiteX4" fmla="*/ 812800 w 1031812"/>
                  <a:gd name="connsiteY4" fmla="*/ 177800 h 617490"/>
                  <a:gd name="connsiteX5" fmla="*/ 998506 w 1031812"/>
                  <a:gd name="connsiteY5" fmla="*/ 342900 h 617490"/>
                  <a:gd name="connsiteX6" fmla="*/ 1006444 w 1031812"/>
                  <a:gd name="connsiteY6" fmla="*/ 431800 h 617490"/>
                  <a:gd name="connsiteX7" fmla="*/ 1031812 w 1031812"/>
                  <a:gd name="connsiteY7" fmla="*/ 617490 h 617490"/>
                  <a:gd name="connsiteX0" fmla="*/ 0 w 1030780"/>
                  <a:gd name="connsiteY0" fmla="*/ 0 h 431800"/>
                  <a:gd name="connsiteX1" fmla="*/ 139700 w 1030780"/>
                  <a:gd name="connsiteY1" fmla="*/ 76200 h 431800"/>
                  <a:gd name="connsiteX2" fmla="*/ 457200 w 1030780"/>
                  <a:gd name="connsiteY2" fmla="*/ 88900 h 431800"/>
                  <a:gd name="connsiteX3" fmla="*/ 660400 w 1030780"/>
                  <a:gd name="connsiteY3" fmla="*/ 139700 h 431800"/>
                  <a:gd name="connsiteX4" fmla="*/ 812800 w 1030780"/>
                  <a:gd name="connsiteY4" fmla="*/ 177800 h 431800"/>
                  <a:gd name="connsiteX5" fmla="*/ 998506 w 1030780"/>
                  <a:gd name="connsiteY5" fmla="*/ 342900 h 431800"/>
                  <a:gd name="connsiteX6" fmla="*/ 1006444 w 1030780"/>
                  <a:gd name="connsiteY6" fmla="*/ 431800 h 431800"/>
                  <a:gd name="connsiteX0" fmla="*/ 0 w 998506"/>
                  <a:gd name="connsiteY0" fmla="*/ 0 h 342900"/>
                  <a:gd name="connsiteX1" fmla="*/ 139700 w 998506"/>
                  <a:gd name="connsiteY1" fmla="*/ 76200 h 342900"/>
                  <a:gd name="connsiteX2" fmla="*/ 457200 w 998506"/>
                  <a:gd name="connsiteY2" fmla="*/ 88900 h 342900"/>
                  <a:gd name="connsiteX3" fmla="*/ 660400 w 998506"/>
                  <a:gd name="connsiteY3" fmla="*/ 139700 h 342900"/>
                  <a:gd name="connsiteX4" fmla="*/ 812800 w 998506"/>
                  <a:gd name="connsiteY4" fmla="*/ 177800 h 342900"/>
                  <a:gd name="connsiteX5" fmla="*/ 998506 w 998506"/>
                  <a:gd name="connsiteY5" fmla="*/ 342900 h 342900"/>
                  <a:gd name="connsiteX0" fmla="*/ 440857 w 1439363"/>
                  <a:gd name="connsiteY0" fmla="*/ 306414 h 649314"/>
                  <a:gd name="connsiteX1" fmla="*/ 23283 w 1439363"/>
                  <a:gd name="connsiteY1" fmla="*/ 12700 h 649314"/>
                  <a:gd name="connsiteX2" fmla="*/ 580557 w 1439363"/>
                  <a:gd name="connsiteY2" fmla="*/ 382614 h 649314"/>
                  <a:gd name="connsiteX3" fmla="*/ 898057 w 1439363"/>
                  <a:gd name="connsiteY3" fmla="*/ 395314 h 649314"/>
                  <a:gd name="connsiteX4" fmla="*/ 1101257 w 1439363"/>
                  <a:gd name="connsiteY4" fmla="*/ 446114 h 649314"/>
                  <a:gd name="connsiteX5" fmla="*/ 1253657 w 1439363"/>
                  <a:gd name="connsiteY5" fmla="*/ 484214 h 649314"/>
                  <a:gd name="connsiteX6" fmla="*/ 1439363 w 1439363"/>
                  <a:gd name="connsiteY6" fmla="*/ 649314 h 64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9363" h="649314">
                    <a:moveTo>
                      <a:pt x="440857" y="306414"/>
                    </a:moveTo>
                    <a:cubicBezTo>
                      <a:pt x="442703" y="305091"/>
                      <a:pt x="0" y="0"/>
                      <a:pt x="23283" y="12700"/>
                    </a:cubicBezTo>
                    <a:cubicBezTo>
                      <a:pt x="46566" y="25400"/>
                      <a:pt x="434761" y="318845"/>
                      <a:pt x="580557" y="382614"/>
                    </a:cubicBezTo>
                    <a:cubicBezTo>
                      <a:pt x="726353" y="446383"/>
                      <a:pt x="811274" y="384731"/>
                      <a:pt x="898057" y="395314"/>
                    </a:cubicBezTo>
                    <a:cubicBezTo>
                      <a:pt x="984840" y="405897"/>
                      <a:pt x="1101257" y="446114"/>
                      <a:pt x="1101257" y="446114"/>
                    </a:cubicBezTo>
                    <a:cubicBezTo>
                      <a:pt x="1160524" y="460931"/>
                      <a:pt x="1209207" y="450347"/>
                      <a:pt x="1253657" y="484214"/>
                    </a:cubicBezTo>
                    <a:cubicBezTo>
                      <a:pt x="1380675" y="492687"/>
                      <a:pt x="1407089" y="606981"/>
                      <a:pt x="1439363" y="649314"/>
                    </a:cubicBezTo>
                  </a:path>
                </a:pathLst>
              </a:custGeom>
              <a:ln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075021" y="1243427"/>
                <a:ext cx="130970" cy="130556"/>
              </a:xfrm>
              <a:prstGeom prst="ellips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750490" y="2316897"/>
                <a:ext cx="135334" cy="529476"/>
              </a:xfrm>
              <a:custGeom>
                <a:avLst/>
                <a:gdLst>
                  <a:gd name="connsiteX0" fmla="*/ 45720 w 147320"/>
                  <a:gd name="connsiteY0" fmla="*/ 0 h 579120"/>
                  <a:gd name="connsiteX1" fmla="*/ 38100 w 147320"/>
                  <a:gd name="connsiteY1" fmla="*/ 83820 h 579120"/>
                  <a:gd name="connsiteX2" fmla="*/ 7620 w 147320"/>
                  <a:gd name="connsiteY2" fmla="*/ 152400 h 579120"/>
                  <a:gd name="connsiteX3" fmla="*/ 15240 w 147320"/>
                  <a:gd name="connsiteY3" fmla="*/ 243840 h 579120"/>
                  <a:gd name="connsiteX4" fmla="*/ 99060 w 147320"/>
                  <a:gd name="connsiteY4" fmla="*/ 312420 h 579120"/>
                  <a:gd name="connsiteX5" fmla="*/ 137160 w 147320"/>
                  <a:gd name="connsiteY5" fmla="*/ 365760 h 579120"/>
                  <a:gd name="connsiteX6" fmla="*/ 144780 w 147320"/>
                  <a:gd name="connsiteY6" fmla="*/ 457200 h 579120"/>
                  <a:gd name="connsiteX7" fmla="*/ 121920 w 147320"/>
                  <a:gd name="connsiteY7" fmla="*/ 556260 h 579120"/>
                  <a:gd name="connsiteX8" fmla="*/ 114300 w 147320"/>
                  <a:gd name="connsiteY8" fmla="*/ 579120 h 579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20" h="579120">
                    <a:moveTo>
                      <a:pt x="45720" y="0"/>
                    </a:moveTo>
                    <a:cubicBezTo>
                      <a:pt x="45085" y="29210"/>
                      <a:pt x="44450" y="58420"/>
                      <a:pt x="38100" y="83820"/>
                    </a:cubicBezTo>
                    <a:cubicBezTo>
                      <a:pt x="31750" y="109220"/>
                      <a:pt x="11430" y="125730"/>
                      <a:pt x="7620" y="152400"/>
                    </a:cubicBezTo>
                    <a:cubicBezTo>
                      <a:pt x="3810" y="179070"/>
                      <a:pt x="0" y="217170"/>
                      <a:pt x="15240" y="243840"/>
                    </a:cubicBezTo>
                    <a:cubicBezTo>
                      <a:pt x="30480" y="270510"/>
                      <a:pt x="78740" y="292100"/>
                      <a:pt x="99060" y="312420"/>
                    </a:cubicBezTo>
                    <a:cubicBezTo>
                      <a:pt x="119380" y="332740"/>
                      <a:pt x="129540" y="341630"/>
                      <a:pt x="137160" y="365760"/>
                    </a:cubicBezTo>
                    <a:cubicBezTo>
                      <a:pt x="144780" y="389890"/>
                      <a:pt x="147320" y="425450"/>
                      <a:pt x="144780" y="457200"/>
                    </a:cubicBezTo>
                    <a:cubicBezTo>
                      <a:pt x="142240" y="488950"/>
                      <a:pt x="127000" y="535940"/>
                      <a:pt x="121920" y="556260"/>
                    </a:cubicBezTo>
                    <a:cubicBezTo>
                      <a:pt x="116840" y="576580"/>
                      <a:pt x="115570" y="577850"/>
                      <a:pt x="114300" y="579120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386955" y="1961496"/>
                <a:ext cx="657161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latin typeface="Verdana" pitchFamily="34" charset="0"/>
                  </a:rPr>
                  <a:t>ПЕРМЬ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2166681" y="3069768"/>
                <a:ext cx="2494236" cy="799290"/>
              </a:xfrm>
              <a:custGeom>
                <a:avLst/>
                <a:gdLst>
                  <a:gd name="connsiteX0" fmla="*/ 0 w 2721204"/>
                  <a:gd name="connsiteY0" fmla="*/ 645736 h 874337"/>
                  <a:gd name="connsiteX1" fmla="*/ 160255 w 2721204"/>
                  <a:gd name="connsiteY1" fmla="*/ 608029 h 874337"/>
                  <a:gd name="connsiteX2" fmla="*/ 230957 w 2721204"/>
                  <a:gd name="connsiteY2" fmla="*/ 603316 h 874337"/>
                  <a:gd name="connsiteX3" fmla="*/ 344078 w 2721204"/>
                  <a:gd name="connsiteY3" fmla="*/ 551468 h 874337"/>
                  <a:gd name="connsiteX4" fmla="*/ 419493 w 2721204"/>
                  <a:gd name="connsiteY4" fmla="*/ 532615 h 874337"/>
                  <a:gd name="connsiteX5" fmla="*/ 494907 w 2721204"/>
                  <a:gd name="connsiteY5" fmla="*/ 560895 h 874337"/>
                  <a:gd name="connsiteX6" fmla="*/ 622169 w 2721204"/>
                  <a:gd name="connsiteY6" fmla="*/ 626883 h 874337"/>
                  <a:gd name="connsiteX7" fmla="*/ 740004 w 2721204"/>
                  <a:gd name="connsiteY7" fmla="*/ 683444 h 874337"/>
                  <a:gd name="connsiteX8" fmla="*/ 890833 w 2721204"/>
                  <a:gd name="connsiteY8" fmla="*/ 697584 h 874337"/>
                  <a:gd name="connsiteX9" fmla="*/ 1051088 w 2721204"/>
                  <a:gd name="connsiteY9" fmla="*/ 697584 h 874337"/>
                  <a:gd name="connsiteX10" fmla="*/ 1187777 w 2721204"/>
                  <a:gd name="connsiteY10" fmla="*/ 659877 h 874337"/>
                  <a:gd name="connsiteX11" fmla="*/ 1333893 w 2721204"/>
                  <a:gd name="connsiteY11" fmla="*/ 622169 h 874337"/>
                  <a:gd name="connsiteX12" fmla="*/ 1484721 w 2721204"/>
                  <a:gd name="connsiteY12" fmla="*/ 575035 h 874337"/>
                  <a:gd name="connsiteX13" fmla="*/ 1668544 w 2721204"/>
                  <a:gd name="connsiteY13" fmla="*/ 697584 h 874337"/>
                  <a:gd name="connsiteX14" fmla="*/ 1753385 w 2721204"/>
                  <a:gd name="connsiteY14" fmla="*/ 763571 h 874337"/>
                  <a:gd name="connsiteX15" fmla="*/ 1890074 w 2721204"/>
                  <a:gd name="connsiteY15" fmla="*/ 810705 h 874337"/>
                  <a:gd name="connsiteX16" fmla="*/ 2012623 w 2721204"/>
                  <a:gd name="connsiteY16" fmla="*/ 871980 h 874337"/>
                  <a:gd name="connsiteX17" fmla="*/ 2139884 w 2721204"/>
                  <a:gd name="connsiteY17" fmla="*/ 796565 h 874337"/>
                  <a:gd name="connsiteX18" fmla="*/ 2281286 w 2721204"/>
                  <a:gd name="connsiteY18" fmla="*/ 683444 h 874337"/>
                  <a:gd name="connsiteX19" fmla="*/ 2408548 w 2721204"/>
                  <a:gd name="connsiteY19" fmla="*/ 612743 h 874337"/>
                  <a:gd name="connsiteX20" fmla="*/ 2502816 w 2721204"/>
                  <a:gd name="connsiteY20" fmla="*/ 476054 h 874337"/>
                  <a:gd name="connsiteX21" fmla="*/ 2625365 w 2721204"/>
                  <a:gd name="connsiteY21" fmla="*/ 386499 h 874337"/>
                  <a:gd name="connsiteX22" fmla="*/ 2705493 w 2721204"/>
                  <a:gd name="connsiteY22" fmla="*/ 179110 h 874337"/>
                  <a:gd name="connsiteX23" fmla="*/ 2719633 w 2721204"/>
                  <a:gd name="connsiteY23" fmla="*/ 0 h 87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21204" h="874337">
                    <a:moveTo>
                      <a:pt x="0" y="645736"/>
                    </a:moveTo>
                    <a:cubicBezTo>
                      <a:pt x="60881" y="630417"/>
                      <a:pt x="121762" y="615099"/>
                      <a:pt x="160255" y="608029"/>
                    </a:cubicBezTo>
                    <a:cubicBezTo>
                      <a:pt x="198748" y="600959"/>
                      <a:pt x="200320" y="612743"/>
                      <a:pt x="230957" y="603316"/>
                    </a:cubicBezTo>
                    <a:cubicBezTo>
                      <a:pt x="261594" y="593889"/>
                      <a:pt x="312655" y="563251"/>
                      <a:pt x="344078" y="551468"/>
                    </a:cubicBezTo>
                    <a:cubicBezTo>
                      <a:pt x="375501" y="539685"/>
                      <a:pt x="394355" y="531044"/>
                      <a:pt x="419493" y="532615"/>
                    </a:cubicBezTo>
                    <a:cubicBezTo>
                      <a:pt x="444631" y="534186"/>
                      <a:pt x="461128" y="545184"/>
                      <a:pt x="494907" y="560895"/>
                    </a:cubicBezTo>
                    <a:cubicBezTo>
                      <a:pt x="528686" y="576606"/>
                      <a:pt x="581320" y="606458"/>
                      <a:pt x="622169" y="626883"/>
                    </a:cubicBezTo>
                    <a:cubicBezTo>
                      <a:pt x="663018" y="647308"/>
                      <a:pt x="695227" y="671661"/>
                      <a:pt x="740004" y="683444"/>
                    </a:cubicBezTo>
                    <a:cubicBezTo>
                      <a:pt x="784781" y="695227"/>
                      <a:pt x="838986" y="695227"/>
                      <a:pt x="890833" y="697584"/>
                    </a:cubicBezTo>
                    <a:cubicBezTo>
                      <a:pt x="942680" y="699941"/>
                      <a:pt x="1001597" y="703868"/>
                      <a:pt x="1051088" y="697584"/>
                    </a:cubicBezTo>
                    <a:cubicBezTo>
                      <a:pt x="1100579" y="691300"/>
                      <a:pt x="1187777" y="659877"/>
                      <a:pt x="1187777" y="659877"/>
                    </a:cubicBezTo>
                    <a:cubicBezTo>
                      <a:pt x="1234911" y="647308"/>
                      <a:pt x="1284402" y="636309"/>
                      <a:pt x="1333893" y="622169"/>
                    </a:cubicBezTo>
                    <a:cubicBezTo>
                      <a:pt x="1383384" y="608029"/>
                      <a:pt x="1428946" y="562466"/>
                      <a:pt x="1484721" y="575035"/>
                    </a:cubicBezTo>
                    <a:cubicBezTo>
                      <a:pt x="1540496" y="587604"/>
                      <a:pt x="1623767" y="666161"/>
                      <a:pt x="1668544" y="697584"/>
                    </a:cubicBezTo>
                    <a:cubicBezTo>
                      <a:pt x="1713321" y="729007"/>
                      <a:pt x="1716463" y="744718"/>
                      <a:pt x="1753385" y="763571"/>
                    </a:cubicBezTo>
                    <a:cubicBezTo>
                      <a:pt x="1790307" y="782424"/>
                      <a:pt x="1846868" y="792637"/>
                      <a:pt x="1890074" y="810705"/>
                    </a:cubicBezTo>
                    <a:cubicBezTo>
                      <a:pt x="1933280" y="828773"/>
                      <a:pt x="1970988" y="874337"/>
                      <a:pt x="2012623" y="871980"/>
                    </a:cubicBezTo>
                    <a:cubicBezTo>
                      <a:pt x="2054258" y="869623"/>
                      <a:pt x="2095107" y="827988"/>
                      <a:pt x="2139884" y="796565"/>
                    </a:cubicBezTo>
                    <a:cubicBezTo>
                      <a:pt x="2184661" y="765142"/>
                      <a:pt x="2236509" y="714081"/>
                      <a:pt x="2281286" y="683444"/>
                    </a:cubicBezTo>
                    <a:cubicBezTo>
                      <a:pt x="2326063" y="652807"/>
                      <a:pt x="2371626" y="647308"/>
                      <a:pt x="2408548" y="612743"/>
                    </a:cubicBezTo>
                    <a:cubicBezTo>
                      <a:pt x="2445470" y="578178"/>
                      <a:pt x="2466680" y="513761"/>
                      <a:pt x="2502816" y="476054"/>
                    </a:cubicBezTo>
                    <a:cubicBezTo>
                      <a:pt x="2538952" y="438347"/>
                      <a:pt x="2591585" y="435990"/>
                      <a:pt x="2625365" y="386499"/>
                    </a:cubicBezTo>
                    <a:cubicBezTo>
                      <a:pt x="2659145" y="337008"/>
                      <a:pt x="2689782" y="243527"/>
                      <a:pt x="2705493" y="179110"/>
                    </a:cubicBezTo>
                    <a:cubicBezTo>
                      <a:pt x="2721204" y="114694"/>
                      <a:pt x="2720418" y="57347"/>
                      <a:pt x="2719633" y="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603016" y="3005939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2088100" y="2971126"/>
                <a:ext cx="769807" cy="470000"/>
              </a:xfrm>
              <a:custGeom>
                <a:avLst/>
                <a:gdLst>
                  <a:gd name="connsiteX0" fmla="*/ 0 w 838985"/>
                  <a:gd name="connsiteY0" fmla="*/ 513761 h 513761"/>
                  <a:gd name="connsiteX1" fmla="*/ 47134 w 838985"/>
                  <a:gd name="connsiteY1" fmla="*/ 428920 h 513761"/>
                  <a:gd name="connsiteX2" fmla="*/ 117835 w 838985"/>
                  <a:gd name="connsiteY2" fmla="*/ 391212 h 513761"/>
                  <a:gd name="connsiteX3" fmla="*/ 174395 w 838985"/>
                  <a:gd name="connsiteY3" fmla="*/ 339365 h 513761"/>
                  <a:gd name="connsiteX4" fmla="*/ 235670 w 838985"/>
                  <a:gd name="connsiteY4" fmla="*/ 245097 h 513761"/>
                  <a:gd name="connsiteX5" fmla="*/ 386499 w 838985"/>
                  <a:gd name="connsiteY5" fmla="*/ 37707 h 513761"/>
                  <a:gd name="connsiteX6" fmla="*/ 575035 w 838985"/>
                  <a:gd name="connsiteY6" fmla="*/ 18854 h 513761"/>
                  <a:gd name="connsiteX7" fmla="*/ 641022 w 838985"/>
                  <a:gd name="connsiteY7" fmla="*/ 80128 h 513761"/>
                  <a:gd name="connsiteX8" fmla="*/ 655162 w 838985"/>
                  <a:gd name="connsiteY8" fmla="*/ 160256 h 513761"/>
                  <a:gd name="connsiteX9" fmla="*/ 683443 w 838985"/>
                  <a:gd name="connsiteY9" fmla="*/ 197963 h 513761"/>
                  <a:gd name="connsiteX10" fmla="*/ 838985 w 838985"/>
                  <a:gd name="connsiteY10" fmla="*/ 367645 h 513761"/>
                  <a:gd name="connsiteX11" fmla="*/ 838985 w 838985"/>
                  <a:gd name="connsiteY11" fmla="*/ 367645 h 51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8985" h="513761">
                    <a:moveTo>
                      <a:pt x="0" y="513761"/>
                    </a:moveTo>
                    <a:cubicBezTo>
                      <a:pt x="13747" y="481553"/>
                      <a:pt x="27495" y="449345"/>
                      <a:pt x="47134" y="428920"/>
                    </a:cubicBezTo>
                    <a:cubicBezTo>
                      <a:pt x="66773" y="408495"/>
                      <a:pt x="96625" y="406138"/>
                      <a:pt x="117835" y="391212"/>
                    </a:cubicBezTo>
                    <a:cubicBezTo>
                      <a:pt x="139045" y="376286"/>
                      <a:pt x="154756" y="363717"/>
                      <a:pt x="174395" y="339365"/>
                    </a:cubicBezTo>
                    <a:cubicBezTo>
                      <a:pt x="194034" y="315013"/>
                      <a:pt x="200319" y="295373"/>
                      <a:pt x="235670" y="245097"/>
                    </a:cubicBezTo>
                    <a:cubicBezTo>
                      <a:pt x="271021" y="194821"/>
                      <a:pt x="329938" y="75414"/>
                      <a:pt x="386499" y="37707"/>
                    </a:cubicBezTo>
                    <a:cubicBezTo>
                      <a:pt x="443060" y="0"/>
                      <a:pt x="532615" y="11784"/>
                      <a:pt x="575035" y="18854"/>
                    </a:cubicBezTo>
                    <a:cubicBezTo>
                      <a:pt x="617455" y="25924"/>
                      <a:pt x="627667" y="56561"/>
                      <a:pt x="641022" y="80128"/>
                    </a:cubicBezTo>
                    <a:cubicBezTo>
                      <a:pt x="654377" y="103695"/>
                      <a:pt x="648092" y="140617"/>
                      <a:pt x="655162" y="160256"/>
                    </a:cubicBezTo>
                    <a:cubicBezTo>
                      <a:pt x="662232" y="179895"/>
                      <a:pt x="652806" y="163398"/>
                      <a:pt x="683443" y="197963"/>
                    </a:cubicBezTo>
                    <a:cubicBezTo>
                      <a:pt x="714080" y="232528"/>
                      <a:pt x="838985" y="367645"/>
                      <a:pt x="838985" y="367645"/>
                    </a:cubicBezTo>
                    <a:lnTo>
                      <a:pt x="838985" y="367645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3511298" y="1394304"/>
                <a:ext cx="52388" cy="95741"/>
              </a:xfrm>
              <a:custGeom>
                <a:avLst/>
                <a:gdLst>
                  <a:gd name="connsiteX0" fmla="*/ 56561 w 56561"/>
                  <a:gd name="connsiteY0" fmla="*/ 0 h 103695"/>
                  <a:gd name="connsiteX1" fmla="*/ 0 w 56561"/>
                  <a:gd name="connsiteY1" fmla="*/ 103695 h 10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561" h="103695">
                    <a:moveTo>
                      <a:pt x="56561" y="0"/>
                    </a:moveTo>
                    <a:lnTo>
                      <a:pt x="0" y="103695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3013615" y="1916527"/>
                <a:ext cx="59663" cy="94291"/>
              </a:xfrm>
              <a:custGeom>
                <a:avLst/>
                <a:gdLst>
                  <a:gd name="connsiteX0" fmla="*/ 65987 w 65987"/>
                  <a:gd name="connsiteY0" fmla="*/ 103695 h 103695"/>
                  <a:gd name="connsiteX1" fmla="*/ 0 w 65987"/>
                  <a:gd name="connsiteY1" fmla="*/ 0 h 103695"/>
                  <a:gd name="connsiteX2" fmla="*/ 0 w 65987"/>
                  <a:gd name="connsiteY2" fmla="*/ 0 h 103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987" h="103695">
                    <a:moveTo>
                      <a:pt x="65987" y="103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991811" y="1896209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3070368" y="1674274"/>
                <a:ext cx="257573" cy="1086512"/>
              </a:xfrm>
              <a:custGeom>
                <a:avLst/>
                <a:gdLst>
                  <a:gd name="connsiteX0" fmla="*/ 60489 w 282019"/>
                  <a:gd name="connsiteY0" fmla="*/ 0 h 1216058"/>
                  <a:gd name="connsiteX1" fmla="*/ 93483 w 282019"/>
                  <a:gd name="connsiteY1" fmla="*/ 117835 h 1216058"/>
                  <a:gd name="connsiteX2" fmla="*/ 13355 w 282019"/>
                  <a:gd name="connsiteY2" fmla="*/ 344078 h 1216058"/>
                  <a:gd name="connsiteX3" fmla="*/ 13355 w 282019"/>
                  <a:gd name="connsiteY3" fmla="*/ 358219 h 1216058"/>
                  <a:gd name="connsiteX4" fmla="*/ 93483 w 282019"/>
                  <a:gd name="connsiteY4" fmla="*/ 438346 h 1216058"/>
                  <a:gd name="connsiteX5" fmla="*/ 159471 w 282019"/>
                  <a:gd name="connsiteY5" fmla="*/ 518474 h 1216058"/>
                  <a:gd name="connsiteX6" fmla="*/ 183038 w 282019"/>
                  <a:gd name="connsiteY6" fmla="*/ 626882 h 1216058"/>
                  <a:gd name="connsiteX7" fmla="*/ 225458 w 282019"/>
                  <a:gd name="connsiteY7" fmla="*/ 707010 h 1216058"/>
                  <a:gd name="connsiteX8" fmla="*/ 234885 w 282019"/>
                  <a:gd name="connsiteY8" fmla="*/ 824845 h 1216058"/>
                  <a:gd name="connsiteX9" fmla="*/ 282019 w 282019"/>
                  <a:gd name="connsiteY9" fmla="*/ 947394 h 1216058"/>
                  <a:gd name="connsiteX10" fmla="*/ 234885 w 282019"/>
                  <a:gd name="connsiteY10" fmla="*/ 1069942 h 1216058"/>
                  <a:gd name="connsiteX11" fmla="*/ 159471 w 282019"/>
                  <a:gd name="connsiteY11" fmla="*/ 1187777 h 1216058"/>
                  <a:gd name="connsiteX12" fmla="*/ 131190 w 282019"/>
                  <a:gd name="connsiteY12" fmla="*/ 1216058 h 1216058"/>
                  <a:gd name="connsiteX0" fmla="*/ 60489 w 282019"/>
                  <a:gd name="connsiteY0" fmla="*/ 0 h 1187777"/>
                  <a:gd name="connsiteX1" fmla="*/ 93483 w 282019"/>
                  <a:gd name="connsiteY1" fmla="*/ 117835 h 1187777"/>
                  <a:gd name="connsiteX2" fmla="*/ 13355 w 282019"/>
                  <a:gd name="connsiteY2" fmla="*/ 344078 h 1187777"/>
                  <a:gd name="connsiteX3" fmla="*/ 13355 w 282019"/>
                  <a:gd name="connsiteY3" fmla="*/ 358219 h 1187777"/>
                  <a:gd name="connsiteX4" fmla="*/ 93483 w 282019"/>
                  <a:gd name="connsiteY4" fmla="*/ 438346 h 1187777"/>
                  <a:gd name="connsiteX5" fmla="*/ 159471 w 282019"/>
                  <a:gd name="connsiteY5" fmla="*/ 518474 h 1187777"/>
                  <a:gd name="connsiteX6" fmla="*/ 183038 w 282019"/>
                  <a:gd name="connsiteY6" fmla="*/ 626882 h 1187777"/>
                  <a:gd name="connsiteX7" fmla="*/ 225458 w 282019"/>
                  <a:gd name="connsiteY7" fmla="*/ 707010 h 1187777"/>
                  <a:gd name="connsiteX8" fmla="*/ 234885 w 282019"/>
                  <a:gd name="connsiteY8" fmla="*/ 824845 h 1187777"/>
                  <a:gd name="connsiteX9" fmla="*/ 282019 w 282019"/>
                  <a:gd name="connsiteY9" fmla="*/ 947394 h 1187777"/>
                  <a:gd name="connsiteX10" fmla="*/ 234885 w 282019"/>
                  <a:gd name="connsiteY10" fmla="*/ 1069942 h 1187777"/>
                  <a:gd name="connsiteX11" fmla="*/ 159471 w 282019"/>
                  <a:gd name="connsiteY11" fmla="*/ 1187777 h 1187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019" h="1187777">
                    <a:moveTo>
                      <a:pt x="60489" y="0"/>
                    </a:moveTo>
                    <a:cubicBezTo>
                      <a:pt x="80914" y="30244"/>
                      <a:pt x="101339" y="60489"/>
                      <a:pt x="93483" y="117835"/>
                    </a:cubicBezTo>
                    <a:cubicBezTo>
                      <a:pt x="85627" y="175181"/>
                      <a:pt x="26710" y="304014"/>
                      <a:pt x="13355" y="344078"/>
                    </a:cubicBezTo>
                    <a:cubicBezTo>
                      <a:pt x="0" y="384142"/>
                      <a:pt x="0" y="342508"/>
                      <a:pt x="13355" y="358219"/>
                    </a:cubicBezTo>
                    <a:cubicBezTo>
                      <a:pt x="26710" y="373930"/>
                      <a:pt x="69130" y="411637"/>
                      <a:pt x="93483" y="438346"/>
                    </a:cubicBezTo>
                    <a:cubicBezTo>
                      <a:pt x="117836" y="465055"/>
                      <a:pt x="144545" y="487051"/>
                      <a:pt x="159471" y="518474"/>
                    </a:cubicBezTo>
                    <a:cubicBezTo>
                      <a:pt x="174397" y="549897"/>
                      <a:pt x="172040" y="595459"/>
                      <a:pt x="183038" y="626882"/>
                    </a:cubicBezTo>
                    <a:cubicBezTo>
                      <a:pt x="194036" y="658305"/>
                      <a:pt x="216817" y="674016"/>
                      <a:pt x="225458" y="707010"/>
                    </a:cubicBezTo>
                    <a:cubicBezTo>
                      <a:pt x="234099" y="740004"/>
                      <a:pt x="225458" y="784781"/>
                      <a:pt x="234885" y="824845"/>
                    </a:cubicBezTo>
                    <a:cubicBezTo>
                      <a:pt x="244312" y="864909"/>
                      <a:pt x="282019" y="906545"/>
                      <a:pt x="282019" y="947394"/>
                    </a:cubicBezTo>
                    <a:cubicBezTo>
                      <a:pt x="282019" y="988243"/>
                      <a:pt x="255310" y="1029878"/>
                      <a:pt x="234885" y="1069942"/>
                    </a:cubicBezTo>
                    <a:cubicBezTo>
                      <a:pt x="214460" y="1110006"/>
                      <a:pt x="176753" y="1163424"/>
                      <a:pt x="159471" y="1187777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399515" y="2531588"/>
                <a:ext cx="16007" cy="43519"/>
              </a:xfrm>
              <a:custGeom>
                <a:avLst/>
                <a:gdLst>
                  <a:gd name="connsiteX0" fmla="*/ 0 w 16676"/>
                  <a:gd name="connsiteY0" fmla="*/ 0 h 47249"/>
                  <a:gd name="connsiteX1" fmla="*/ 16676 w 16676"/>
                  <a:gd name="connsiteY1" fmla="*/ 47249 h 4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676" h="47249">
                    <a:moveTo>
                      <a:pt x="0" y="0"/>
                    </a:moveTo>
                    <a:lnTo>
                      <a:pt x="16676" y="47249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390784" y="2398132"/>
                <a:ext cx="133880" cy="229198"/>
              </a:xfrm>
              <a:custGeom>
                <a:avLst/>
                <a:gdLst>
                  <a:gd name="connsiteX0" fmla="*/ 0 w 146115"/>
                  <a:gd name="connsiteY0" fmla="*/ 249810 h 249810"/>
                  <a:gd name="connsiteX1" fmla="*/ 146115 w 146115"/>
                  <a:gd name="connsiteY1" fmla="*/ 0 h 24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115" h="249810">
                    <a:moveTo>
                      <a:pt x="0" y="249810"/>
                    </a:moveTo>
                    <a:lnTo>
                      <a:pt x="146115" y="0"/>
                    </a:ln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2344217" y="1273904"/>
                <a:ext cx="3175276" cy="1637746"/>
              </a:xfrm>
              <a:custGeom>
                <a:avLst/>
                <a:gdLst>
                  <a:gd name="connsiteX0" fmla="*/ 59703 w 3462779"/>
                  <a:gd name="connsiteY0" fmla="*/ 1791092 h 1791092"/>
                  <a:gd name="connsiteX1" fmla="*/ 59703 w 3462779"/>
                  <a:gd name="connsiteY1" fmla="*/ 1659117 h 1791092"/>
                  <a:gd name="connsiteX2" fmla="*/ 12569 w 3462779"/>
                  <a:gd name="connsiteY2" fmla="*/ 1593129 h 1791092"/>
                  <a:gd name="connsiteX3" fmla="*/ 3142 w 3462779"/>
                  <a:gd name="connsiteY3" fmla="*/ 1498861 h 1791092"/>
                  <a:gd name="connsiteX4" fmla="*/ 31422 w 3462779"/>
                  <a:gd name="connsiteY4" fmla="*/ 1470581 h 1791092"/>
                  <a:gd name="connsiteX5" fmla="*/ 97410 w 3462779"/>
                  <a:gd name="connsiteY5" fmla="*/ 1560136 h 1791092"/>
                  <a:gd name="connsiteX6" fmla="*/ 219958 w 3462779"/>
                  <a:gd name="connsiteY6" fmla="*/ 1498861 h 1791092"/>
                  <a:gd name="connsiteX7" fmla="*/ 300086 w 3462779"/>
                  <a:gd name="connsiteY7" fmla="*/ 1409307 h 1791092"/>
                  <a:gd name="connsiteX8" fmla="*/ 342507 w 3462779"/>
                  <a:gd name="connsiteY8" fmla="*/ 1390453 h 1791092"/>
                  <a:gd name="connsiteX9" fmla="*/ 450915 w 3462779"/>
                  <a:gd name="connsiteY9" fmla="*/ 1432874 h 1791092"/>
                  <a:gd name="connsiteX10" fmla="*/ 564037 w 3462779"/>
                  <a:gd name="connsiteY10" fmla="*/ 1423447 h 1791092"/>
                  <a:gd name="connsiteX11" fmla="*/ 630024 w 3462779"/>
                  <a:gd name="connsiteY11" fmla="*/ 1357459 h 1791092"/>
                  <a:gd name="connsiteX12" fmla="*/ 672445 w 3462779"/>
                  <a:gd name="connsiteY12" fmla="*/ 1239624 h 1791092"/>
                  <a:gd name="connsiteX13" fmla="*/ 677158 w 3462779"/>
                  <a:gd name="connsiteY13" fmla="*/ 1178350 h 1791092"/>
                  <a:gd name="connsiteX14" fmla="*/ 672445 w 3462779"/>
                  <a:gd name="connsiteY14" fmla="*/ 1145356 h 1791092"/>
                  <a:gd name="connsiteX15" fmla="*/ 710152 w 3462779"/>
                  <a:gd name="connsiteY15" fmla="*/ 1069942 h 1791092"/>
                  <a:gd name="connsiteX16" fmla="*/ 766713 w 3462779"/>
                  <a:gd name="connsiteY16" fmla="*/ 994527 h 1791092"/>
                  <a:gd name="connsiteX17" fmla="*/ 856267 w 3462779"/>
                  <a:gd name="connsiteY17" fmla="*/ 933253 h 1791092"/>
                  <a:gd name="connsiteX18" fmla="*/ 879834 w 3462779"/>
                  <a:gd name="connsiteY18" fmla="*/ 876692 h 1791092"/>
                  <a:gd name="connsiteX19" fmla="*/ 978816 w 3462779"/>
                  <a:gd name="connsiteY19" fmla="*/ 782424 h 1791092"/>
                  <a:gd name="connsiteX20" fmla="*/ 978816 w 3462779"/>
                  <a:gd name="connsiteY20" fmla="*/ 688156 h 1791092"/>
                  <a:gd name="connsiteX21" fmla="*/ 1035377 w 3462779"/>
                  <a:gd name="connsiteY21" fmla="*/ 560894 h 1791092"/>
                  <a:gd name="connsiteX22" fmla="*/ 1157925 w 3462779"/>
                  <a:gd name="connsiteY22" fmla="*/ 377072 h 1791092"/>
                  <a:gd name="connsiteX23" fmla="*/ 1252193 w 3462779"/>
                  <a:gd name="connsiteY23" fmla="*/ 249810 h 1791092"/>
                  <a:gd name="connsiteX24" fmla="*/ 1487863 w 3462779"/>
                  <a:gd name="connsiteY24" fmla="*/ 287517 h 1791092"/>
                  <a:gd name="connsiteX25" fmla="*/ 1709393 w 3462779"/>
                  <a:gd name="connsiteY25" fmla="*/ 334651 h 1791092"/>
                  <a:gd name="connsiteX26" fmla="*/ 1945063 w 3462779"/>
                  <a:gd name="connsiteY26" fmla="*/ 358218 h 1791092"/>
                  <a:gd name="connsiteX27" fmla="*/ 2166593 w 3462779"/>
                  <a:gd name="connsiteY27" fmla="*/ 372358 h 1791092"/>
                  <a:gd name="connsiteX28" fmla="*/ 2336276 w 3462779"/>
                  <a:gd name="connsiteY28" fmla="*/ 400639 h 1791092"/>
                  <a:gd name="connsiteX29" fmla="*/ 2524812 w 3462779"/>
                  <a:gd name="connsiteY29" fmla="*/ 433633 h 1791092"/>
                  <a:gd name="connsiteX30" fmla="*/ 2628507 w 3462779"/>
                  <a:gd name="connsiteY30" fmla="*/ 438346 h 1791092"/>
                  <a:gd name="connsiteX31" fmla="*/ 2817043 w 3462779"/>
                  <a:gd name="connsiteY31" fmla="*/ 386499 h 1791092"/>
                  <a:gd name="connsiteX32" fmla="*/ 3071566 w 3462779"/>
                  <a:gd name="connsiteY32" fmla="*/ 306371 h 1791092"/>
                  <a:gd name="connsiteX33" fmla="*/ 3311950 w 3462779"/>
                  <a:gd name="connsiteY33" fmla="*/ 197962 h 1791092"/>
                  <a:gd name="connsiteX34" fmla="*/ 3396791 w 3462779"/>
                  <a:gd name="connsiteY34" fmla="*/ 122548 h 1791092"/>
                  <a:gd name="connsiteX35" fmla="*/ 3462779 w 3462779"/>
                  <a:gd name="connsiteY35" fmla="*/ 0 h 179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462779" h="1791092">
                    <a:moveTo>
                      <a:pt x="59703" y="1791092"/>
                    </a:moveTo>
                    <a:cubicBezTo>
                      <a:pt x="63631" y="1741601"/>
                      <a:pt x="67559" y="1692111"/>
                      <a:pt x="59703" y="1659117"/>
                    </a:cubicBezTo>
                    <a:cubicBezTo>
                      <a:pt x="51847" y="1626123"/>
                      <a:pt x="21996" y="1619838"/>
                      <a:pt x="12569" y="1593129"/>
                    </a:cubicBezTo>
                    <a:cubicBezTo>
                      <a:pt x="3142" y="1566420"/>
                      <a:pt x="0" y="1519286"/>
                      <a:pt x="3142" y="1498861"/>
                    </a:cubicBezTo>
                    <a:cubicBezTo>
                      <a:pt x="6284" y="1478436"/>
                      <a:pt x="15711" y="1460369"/>
                      <a:pt x="31422" y="1470581"/>
                    </a:cubicBezTo>
                    <a:cubicBezTo>
                      <a:pt x="47133" y="1480793"/>
                      <a:pt x="65987" y="1555423"/>
                      <a:pt x="97410" y="1560136"/>
                    </a:cubicBezTo>
                    <a:cubicBezTo>
                      <a:pt x="128833" y="1564849"/>
                      <a:pt x="186179" y="1523999"/>
                      <a:pt x="219958" y="1498861"/>
                    </a:cubicBezTo>
                    <a:cubicBezTo>
                      <a:pt x="253737" y="1473723"/>
                      <a:pt x="279661" y="1427375"/>
                      <a:pt x="300086" y="1409307"/>
                    </a:cubicBezTo>
                    <a:cubicBezTo>
                      <a:pt x="320511" y="1391239"/>
                      <a:pt x="317369" y="1386525"/>
                      <a:pt x="342507" y="1390453"/>
                    </a:cubicBezTo>
                    <a:cubicBezTo>
                      <a:pt x="367645" y="1394381"/>
                      <a:pt x="413993" y="1427375"/>
                      <a:pt x="450915" y="1432874"/>
                    </a:cubicBezTo>
                    <a:cubicBezTo>
                      <a:pt x="487837" y="1438373"/>
                      <a:pt x="534186" y="1436016"/>
                      <a:pt x="564037" y="1423447"/>
                    </a:cubicBezTo>
                    <a:cubicBezTo>
                      <a:pt x="593888" y="1410878"/>
                      <a:pt x="611956" y="1388096"/>
                      <a:pt x="630024" y="1357459"/>
                    </a:cubicBezTo>
                    <a:cubicBezTo>
                      <a:pt x="648092" y="1326822"/>
                      <a:pt x="664589" y="1269476"/>
                      <a:pt x="672445" y="1239624"/>
                    </a:cubicBezTo>
                    <a:cubicBezTo>
                      <a:pt x="680301" y="1209772"/>
                      <a:pt x="677158" y="1194061"/>
                      <a:pt x="677158" y="1178350"/>
                    </a:cubicBezTo>
                    <a:cubicBezTo>
                      <a:pt x="677158" y="1162639"/>
                      <a:pt x="666946" y="1163424"/>
                      <a:pt x="672445" y="1145356"/>
                    </a:cubicBezTo>
                    <a:cubicBezTo>
                      <a:pt x="677944" y="1127288"/>
                      <a:pt x="694441" y="1095080"/>
                      <a:pt x="710152" y="1069942"/>
                    </a:cubicBezTo>
                    <a:cubicBezTo>
                      <a:pt x="725863" y="1044804"/>
                      <a:pt x="742361" y="1017308"/>
                      <a:pt x="766713" y="994527"/>
                    </a:cubicBezTo>
                    <a:cubicBezTo>
                      <a:pt x="791065" y="971746"/>
                      <a:pt x="837414" y="952892"/>
                      <a:pt x="856267" y="933253"/>
                    </a:cubicBezTo>
                    <a:cubicBezTo>
                      <a:pt x="875120" y="913614"/>
                      <a:pt x="859409" y="901830"/>
                      <a:pt x="879834" y="876692"/>
                    </a:cubicBezTo>
                    <a:cubicBezTo>
                      <a:pt x="900259" y="851554"/>
                      <a:pt x="962319" y="813847"/>
                      <a:pt x="978816" y="782424"/>
                    </a:cubicBezTo>
                    <a:cubicBezTo>
                      <a:pt x="995313" y="751001"/>
                      <a:pt x="969389" y="725078"/>
                      <a:pt x="978816" y="688156"/>
                    </a:cubicBezTo>
                    <a:cubicBezTo>
                      <a:pt x="988243" y="651234"/>
                      <a:pt x="1005526" y="612741"/>
                      <a:pt x="1035377" y="560894"/>
                    </a:cubicBezTo>
                    <a:cubicBezTo>
                      <a:pt x="1065228" y="509047"/>
                      <a:pt x="1121789" y="428919"/>
                      <a:pt x="1157925" y="377072"/>
                    </a:cubicBezTo>
                    <a:cubicBezTo>
                      <a:pt x="1194061" y="325225"/>
                      <a:pt x="1197203" y="264736"/>
                      <a:pt x="1252193" y="249810"/>
                    </a:cubicBezTo>
                    <a:cubicBezTo>
                      <a:pt x="1307183" y="234884"/>
                      <a:pt x="1411663" y="273377"/>
                      <a:pt x="1487863" y="287517"/>
                    </a:cubicBezTo>
                    <a:cubicBezTo>
                      <a:pt x="1564063" y="301657"/>
                      <a:pt x="1633193" y="322868"/>
                      <a:pt x="1709393" y="334651"/>
                    </a:cubicBezTo>
                    <a:cubicBezTo>
                      <a:pt x="1785593" y="346435"/>
                      <a:pt x="1868863" y="351934"/>
                      <a:pt x="1945063" y="358218"/>
                    </a:cubicBezTo>
                    <a:cubicBezTo>
                      <a:pt x="2021263" y="364502"/>
                      <a:pt x="2101391" y="365288"/>
                      <a:pt x="2166593" y="372358"/>
                    </a:cubicBezTo>
                    <a:cubicBezTo>
                      <a:pt x="2231795" y="379428"/>
                      <a:pt x="2336276" y="400639"/>
                      <a:pt x="2336276" y="400639"/>
                    </a:cubicBezTo>
                    <a:cubicBezTo>
                      <a:pt x="2395979" y="410852"/>
                      <a:pt x="2476107" y="427349"/>
                      <a:pt x="2524812" y="433633"/>
                    </a:cubicBezTo>
                    <a:cubicBezTo>
                      <a:pt x="2573517" y="439918"/>
                      <a:pt x="2579802" y="446202"/>
                      <a:pt x="2628507" y="438346"/>
                    </a:cubicBezTo>
                    <a:cubicBezTo>
                      <a:pt x="2677212" y="430490"/>
                      <a:pt x="2743200" y="408495"/>
                      <a:pt x="2817043" y="386499"/>
                    </a:cubicBezTo>
                    <a:cubicBezTo>
                      <a:pt x="2890886" y="364503"/>
                      <a:pt x="2989082" y="337794"/>
                      <a:pt x="3071566" y="306371"/>
                    </a:cubicBezTo>
                    <a:cubicBezTo>
                      <a:pt x="3154050" y="274948"/>
                      <a:pt x="3257746" y="228599"/>
                      <a:pt x="3311950" y="197962"/>
                    </a:cubicBezTo>
                    <a:cubicBezTo>
                      <a:pt x="3366154" y="167325"/>
                      <a:pt x="3371653" y="155542"/>
                      <a:pt x="3396791" y="122548"/>
                    </a:cubicBezTo>
                    <a:cubicBezTo>
                      <a:pt x="3421929" y="89554"/>
                      <a:pt x="3442354" y="44777"/>
                      <a:pt x="3462779" y="0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385345" y="2875382"/>
                <a:ext cx="196455" cy="195835"/>
              </a:xfrm>
              <a:prstGeom prst="ellipse">
                <a:avLst/>
              </a:prstGeom>
              <a:ln w="762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5436360" y="1243427"/>
                <a:ext cx="130970" cy="130556"/>
              </a:xfrm>
              <a:prstGeom prst="ellips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105501" y="1635096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515692" y="1373983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88127" y="2359867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759908" y="1504539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3837266" y="4252020"/>
                <a:ext cx="1199101" cy="239352"/>
              </a:xfrm>
              <a:custGeom>
                <a:avLst/>
                <a:gdLst>
                  <a:gd name="connsiteX0" fmla="*/ 0 w 1325696"/>
                  <a:gd name="connsiteY0" fmla="*/ 261956 h 261956"/>
                  <a:gd name="connsiteX1" fmla="*/ 198304 w 1325696"/>
                  <a:gd name="connsiteY1" fmla="*/ 159132 h 261956"/>
                  <a:gd name="connsiteX2" fmla="*/ 308472 w 1325696"/>
                  <a:gd name="connsiteY2" fmla="*/ 148115 h 261956"/>
                  <a:gd name="connsiteX3" fmla="*/ 378246 w 1325696"/>
                  <a:gd name="connsiteY3" fmla="*/ 155460 h 261956"/>
                  <a:gd name="connsiteX4" fmla="*/ 488415 w 1325696"/>
                  <a:gd name="connsiteY4" fmla="*/ 177493 h 261956"/>
                  <a:gd name="connsiteX5" fmla="*/ 569205 w 1325696"/>
                  <a:gd name="connsiteY5" fmla="*/ 173821 h 261956"/>
                  <a:gd name="connsiteX6" fmla="*/ 657340 w 1325696"/>
                  <a:gd name="connsiteY6" fmla="*/ 126081 h 261956"/>
                  <a:gd name="connsiteX7" fmla="*/ 719769 w 1325696"/>
                  <a:gd name="connsiteY7" fmla="*/ 93031 h 261956"/>
                  <a:gd name="connsiteX8" fmla="*/ 826265 w 1325696"/>
                  <a:gd name="connsiteY8" fmla="*/ 74669 h 261956"/>
                  <a:gd name="connsiteX9" fmla="*/ 943778 w 1325696"/>
                  <a:gd name="connsiteY9" fmla="*/ 59980 h 261956"/>
                  <a:gd name="connsiteX10" fmla="*/ 1068636 w 1325696"/>
                  <a:gd name="connsiteY10" fmla="*/ 34274 h 261956"/>
                  <a:gd name="connsiteX11" fmla="*/ 1193494 w 1325696"/>
                  <a:gd name="connsiteY11" fmla="*/ 1224 h 261956"/>
                  <a:gd name="connsiteX12" fmla="*/ 1233889 w 1325696"/>
                  <a:gd name="connsiteY12" fmla="*/ 26930 h 261956"/>
                  <a:gd name="connsiteX13" fmla="*/ 1285301 w 1325696"/>
                  <a:gd name="connsiteY13" fmla="*/ 45291 h 261956"/>
                  <a:gd name="connsiteX14" fmla="*/ 1325696 w 1325696"/>
                  <a:gd name="connsiteY14" fmla="*/ 34274 h 26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5696" h="261956">
                    <a:moveTo>
                      <a:pt x="0" y="261956"/>
                    </a:moveTo>
                    <a:cubicBezTo>
                      <a:pt x="73446" y="220030"/>
                      <a:pt x="146892" y="178105"/>
                      <a:pt x="198304" y="159132"/>
                    </a:cubicBezTo>
                    <a:cubicBezTo>
                      <a:pt x="249716" y="140159"/>
                      <a:pt x="278482" y="148727"/>
                      <a:pt x="308472" y="148115"/>
                    </a:cubicBezTo>
                    <a:cubicBezTo>
                      <a:pt x="338462" y="147503"/>
                      <a:pt x="348256" y="150564"/>
                      <a:pt x="378246" y="155460"/>
                    </a:cubicBezTo>
                    <a:cubicBezTo>
                      <a:pt x="408237" y="160356"/>
                      <a:pt x="456589" y="174433"/>
                      <a:pt x="488415" y="177493"/>
                    </a:cubicBezTo>
                    <a:cubicBezTo>
                      <a:pt x="520242" y="180553"/>
                      <a:pt x="541051" y="182390"/>
                      <a:pt x="569205" y="173821"/>
                    </a:cubicBezTo>
                    <a:cubicBezTo>
                      <a:pt x="597359" y="165252"/>
                      <a:pt x="657340" y="126081"/>
                      <a:pt x="657340" y="126081"/>
                    </a:cubicBezTo>
                    <a:cubicBezTo>
                      <a:pt x="682434" y="112616"/>
                      <a:pt x="691615" y="101600"/>
                      <a:pt x="719769" y="93031"/>
                    </a:cubicBezTo>
                    <a:cubicBezTo>
                      <a:pt x="747923" y="84462"/>
                      <a:pt x="788930" y="80178"/>
                      <a:pt x="826265" y="74669"/>
                    </a:cubicBezTo>
                    <a:cubicBezTo>
                      <a:pt x="863600" y="69161"/>
                      <a:pt x="903383" y="66713"/>
                      <a:pt x="943778" y="59980"/>
                    </a:cubicBezTo>
                    <a:cubicBezTo>
                      <a:pt x="984173" y="53248"/>
                      <a:pt x="1027017" y="44067"/>
                      <a:pt x="1068636" y="34274"/>
                    </a:cubicBezTo>
                    <a:cubicBezTo>
                      <a:pt x="1110255" y="24481"/>
                      <a:pt x="1165952" y="2448"/>
                      <a:pt x="1193494" y="1224"/>
                    </a:cubicBezTo>
                    <a:cubicBezTo>
                      <a:pt x="1221036" y="0"/>
                      <a:pt x="1218588" y="19586"/>
                      <a:pt x="1233889" y="26930"/>
                    </a:cubicBezTo>
                    <a:cubicBezTo>
                      <a:pt x="1249190" y="34274"/>
                      <a:pt x="1270000" y="44067"/>
                      <a:pt x="1285301" y="45291"/>
                    </a:cubicBezTo>
                    <a:cubicBezTo>
                      <a:pt x="1300602" y="46515"/>
                      <a:pt x="1313149" y="40394"/>
                      <a:pt x="1325696" y="34274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049459" y="3045107"/>
                <a:ext cx="3184007" cy="1237377"/>
              </a:xfrm>
              <a:custGeom>
                <a:avLst/>
                <a:gdLst>
                  <a:gd name="connsiteX0" fmla="*/ 0 w 3473986"/>
                  <a:gd name="connsiteY0" fmla="*/ 1355074 h 1355074"/>
                  <a:gd name="connsiteX1" fmla="*/ 55084 w 3473986"/>
                  <a:gd name="connsiteY1" fmla="*/ 1340385 h 1355074"/>
                  <a:gd name="connsiteX2" fmla="*/ 95480 w 3473986"/>
                  <a:gd name="connsiteY2" fmla="*/ 1288973 h 1355074"/>
                  <a:gd name="connsiteX3" fmla="*/ 157909 w 3473986"/>
                  <a:gd name="connsiteY3" fmla="*/ 1233889 h 1355074"/>
                  <a:gd name="connsiteX4" fmla="*/ 216665 w 3473986"/>
                  <a:gd name="connsiteY4" fmla="*/ 1167787 h 1355074"/>
                  <a:gd name="connsiteX5" fmla="*/ 290111 w 3473986"/>
                  <a:gd name="connsiteY5" fmla="*/ 1094342 h 1355074"/>
                  <a:gd name="connsiteX6" fmla="*/ 370901 w 3473986"/>
                  <a:gd name="connsiteY6" fmla="*/ 1053946 h 1355074"/>
                  <a:gd name="connsiteX7" fmla="*/ 517793 w 3473986"/>
                  <a:gd name="connsiteY7" fmla="*/ 1002534 h 1355074"/>
                  <a:gd name="connsiteX8" fmla="*/ 638978 w 3473986"/>
                  <a:gd name="connsiteY8" fmla="*/ 980501 h 1355074"/>
                  <a:gd name="connsiteX9" fmla="*/ 760164 w 3473986"/>
                  <a:gd name="connsiteY9" fmla="*/ 892366 h 1355074"/>
                  <a:gd name="connsiteX10" fmla="*/ 848299 w 3473986"/>
                  <a:gd name="connsiteY10" fmla="*/ 793214 h 1355074"/>
                  <a:gd name="connsiteX11" fmla="*/ 965812 w 3473986"/>
                  <a:gd name="connsiteY11" fmla="*/ 723440 h 1355074"/>
                  <a:gd name="connsiteX12" fmla="*/ 1050275 w 3473986"/>
                  <a:gd name="connsiteY12" fmla="*/ 679373 h 1355074"/>
                  <a:gd name="connsiteX13" fmla="*/ 1292646 w 3473986"/>
                  <a:gd name="connsiteY13" fmla="*/ 694062 h 1355074"/>
                  <a:gd name="connsiteX14" fmla="*/ 1494622 w 3473986"/>
                  <a:gd name="connsiteY14" fmla="*/ 649995 h 1355074"/>
                  <a:gd name="connsiteX15" fmla="*/ 1579084 w 3473986"/>
                  <a:gd name="connsiteY15" fmla="*/ 624289 h 1355074"/>
                  <a:gd name="connsiteX16" fmla="*/ 1707615 w 3473986"/>
                  <a:gd name="connsiteY16" fmla="*/ 635306 h 1355074"/>
                  <a:gd name="connsiteX17" fmla="*/ 1788405 w 3473986"/>
                  <a:gd name="connsiteY17" fmla="*/ 627961 h 1355074"/>
                  <a:gd name="connsiteX18" fmla="*/ 1949986 w 3473986"/>
                  <a:gd name="connsiteY18" fmla="*/ 561860 h 1355074"/>
                  <a:gd name="connsiteX19" fmla="*/ 2074844 w 3473986"/>
                  <a:gd name="connsiteY19" fmla="*/ 488414 h 1355074"/>
                  <a:gd name="connsiteX20" fmla="*/ 2210718 w 3473986"/>
                  <a:gd name="connsiteY20" fmla="*/ 414968 h 1355074"/>
                  <a:gd name="connsiteX21" fmla="*/ 2324559 w 3473986"/>
                  <a:gd name="connsiteY21" fmla="*/ 308472 h 1355074"/>
                  <a:gd name="connsiteX22" fmla="*/ 2493484 w 3473986"/>
                  <a:gd name="connsiteY22" fmla="*/ 44067 h 1355074"/>
                  <a:gd name="connsiteX23" fmla="*/ 2868058 w 3473986"/>
                  <a:gd name="connsiteY23" fmla="*/ 44067 h 1355074"/>
                  <a:gd name="connsiteX24" fmla="*/ 2989244 w 3473986"/>
                  <a:gd name="connsiteY24" fmla="*/ 121185 h 1355074"/>
                  <a:gd name="connsiteX25" fmla="*/ 3044328 w 3473986"/>
                  <a:gd name="connsiteY25" fmla="*/ 216665 h 1355074"/>
                  <a:gd name="connsiteX26" fmla="*/ 3169186 w 3473986"/>
                  <a:gd name="connsiteY26" fmla="*/ 363556 h 1355074"/>
                  <a:gd name="connsiteX27" fmla="*/ 3264665 w 3473986"/>
                  <a:gd name="connsiteY27" fmla="*/ 477397 h 1355074"/>
                  <a:gd name="connsiteX28" fmla="*/ 3389523 w 3473986"/>
                  <a:gd name="connsiteY28" fmla="*/ 591238 h 1355074"/>
                  <a:gd name="connsiteX29" fmla="*/ 3473986 w 3473986"/>
                  <a:gd name="connsiteY29" fmla="*/ 668356 h 135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473986" h="1355074">
                    <a:moveTo>
                      <a:pt x="0" y="1355074"/>
                    </a:moveTo>
                    <a:cubicBezTo>
                      <a:pt x="19585" y="1353238"/>
                      <a:pt x="39171" y="1351402"/>
                      <a:pt x="55084" y="1340385"/>
                    </a:cubicBezTo>
                    <a:cubicBezTo>
                      <a:pt x="70997" y="1329368"/>
                      <a:pt x="78343" y="1306722"/>
                      <a:pt x="95480" y="1288973"/>
                    </a:cubicBezTo>
                    <a:cubicBezTo>
                      <a:pt x="112618" y="1271224"/>
                      <a:pt x="137712" y="1254087"/>
                      <a:pt x="157909" y="1233889"/>
                    </a:cubicBezTo>
                    <a:cubicBezTo>
                      <a:pt x="178106" y="1213691"/>
                      <a:pt x="194631" y="1191045"/>
                      <a:pt x="216665" y="1167787"/>
                    </a:cubicBezTo>
                    <a:cubicBezTo>
                      <a:pt x="238699" y="1144529"/>
                      <a:pt x="264405" y="1113315"/>
                      <a:pt x="290111" y="1094342"/>
                    </a:cubicBezTo>
                    <a:cubicBezTo>
                      <a:pt x="315817" y="1075369"/>
                      <a:pt x="332954" y="1069247"/>
                      <a:pt x="370901" y="1053946"/>
                    </a:cubicBezTo>
                    <a:cubicBezTo>
                      <a:pt x="408848" y="1038645"/>
                      <a:pt x="473114" y="1014775"/>
                      <a:pt x="517793" y="1002534"/>
                    </a:cubicBezTo>
                    <a:cubicBezTo>
                      <a:pt x="562472" y="990293"/>
                      <a:pt x="598583" y="998862"/>
                      <a:pt x="638978" y="980501"/>
                    </a:cubicBezTo>
                    <a:cubicBezTo>
                      <a:pt x="679373" y="962140"/>
                      <a:pt x="725277" y="923580"/>
                      <a:pt x="760164" y="892366"/>
                    </a:cubicBezTo>
                    <a:cubicBezTo>
                      <a:pt x="795051" y="861152"/>
                      <a:pt x="814024" y="821368"/>
                      <a:pt x="848299" y="793214"/>
                    </a:cubicBezTo>
                    <a:cubicBezTo>
                      <a:pt x="882574" y="765060"/>
                      <a:pt x="932149" y="742413"/>
                      <a:pt x="965812" y="723440"/>
                    </a:cubicBezTo>
                    <a:cubicBezTo>
                      <a:pt x="999475" y="704467"/>
                      <a:pt x="995803" y="684269"/>
                      <a:pt x="1050275" y="679373"/>
                    </a:cubicBezTo>
                    <a:cubicBezTo>
                      <a:pt x="1104747" y="674477"/>
                      <a:pt x="1218588" y="698958"/>
                      <a:pt x="1292646" y="694062"/>
                    </a:cubicBezTo>
                    <a:cubicBezTo>
                      <a:pt x="1366704" y="689166"/>
                      <a:pt x="1446882" y="661624"/>
                      <a:pt x="1494622" y="649995"/>
                    </a:cubicBezTo>
                    <a:cubicBezTo>
                      <a:pt x="1542362" y="638366"/>
                      <a:pt x="1543585" y="626737"/>
                      <a:pt x="1579084" y="624289"/>
                    </a:cubicBezTo>
                    <a:cubicBezTo>
                      <a:pt x="1614583" y="621841"/>
                      <a:pt x="1672728" y="634694"/>
                      <a:pt x="1707615" y="635306"/>
                    </a:cubicBezTo>
                    <a:cubicBezTo>
                      <a:pt x="1742502" y="635918"/>
                      <a:pt x="1748010" y="640202"/>
                      <a:pt x="1788405" y="627961"/>
                    </a:cubicBezTo>
                    <a:cubicBezTo>
                      <a:pt x="1828800" y="615720"/>
                      <a:pt x="1902246" y="585118"/>
                      <a:pt x="1949986" y="561860"/>
                    </a:cubicBezTo>
                    <a:cubicBezTo>
                      <a:pt x="1997726" y="538602"/>
                      <a:pt x="2031389" y="512896"/>
                      <a:pt x="2074844" y="488414"/>
                    </a:cubicBezTo>
                    <a:cubicBezTo>
                      <a:pt x="2118299" y="463932"/>
                      <a:pt x="2169099" y="444958"/>
                      <a:pt x="2210718" y="414968"/>
                    </a:cubicBezTo>
                    <a:cubicBezTo>
                      <a:pt x="2252337" y="384978"/>
                      <a:pt x="2277431" y="370289"/>
                      <a:pt x="2324559" y="308472"/>
                    </a:cubicBezTo>
                    <a:cubicBezTo>
                      <a:pt x="2371687" y="246655"/>
                      <a:pt x="2402901" y="88134"/>
                      <a:pt x="2493484" y="44067"/>
                    </a:cubicBezTo>
                    <a:cubicBezTo>
                      <a:pt x="2584067" y="0"/>
                      <a:pt x="2785431" y="31214"/>
                      <a:pt x="2868058" y="44067"/>
                    </a:cubicBezTo>
                    <a:cubicBezTo>
                      <a:pt x="2950685" y="56920"/>
                      <a:pt x="2959866" y="92419"/>
                      <a:pt x="2989244" y="121185"/>
                    </a:cubicBezTo>
                    <a:cubicBezTo>
                      <a:pt x="3018622" y="149951"/>
                      <a:pt x="3014338" y="176270"/>
                      <a:pt x="3044328" y="216665"/>
                    </a:cubicBezTo>
                    <a:cubicBezTo>
                      <a:pt x="3074318" y="257060"/>
                      <a:pt x="3169186" y="363556"/>
                      <a:pt x="3169186" y="363556"/>
                    </a:cubicBezTo>
                    <a:cubicBezTo>
                      <a:pt x="3205909" y="407011"/>
                      <a:pt x="3227942" y="439450"/>
                      <a:pt x="3264665" y="477397"/>
                    </a:cubicBezTo>
                    <a:cubicBezTo>
                      <a:pt x="3301388" y="515344"/>
                      <a:pt x="3389523" y="591238"/>
                      <a:pt x="3389523" y="591238"/>
                    </a:cubicBezTo>
                    <a:lnTo>
                      <a:pt x="3473986" y="668356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7117370" y="3071217"/>
                <a:ext cx="261940" cy="261113"/>
              </a:xfrm>
              <a:prstGeom prst="ellipse">
                <a:avLst/>
              </a:prstGeom>
              <a:ln w="762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165131" y="3658721"/>
                <a:ext cx="130970" cy="130556"/>
              </a:xfrm>
              <a:prstGeom prst="ellipse">
                <a:avLst/>
              </a:prstGeom>
              <a:ln w="3810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7667388" y="1231835"/>
                <a:ext cx="1690958" cy="1845185"/>
              </a:xfrm>
              <a:custGeom>
                <a:avLst/>
                <a:gdLst>
                  <a:gd name="connsiteX0" fmla="*/ 0 w 1844040"/>
                  <a:gd name="connsiteY0" fmla="*/ 2019300 h 2019300"/>
                  <a:gd name="connsiteX1" fmla="*/ 121920 w 1844040"/>
                  <a:gd name="connsiteY1" fmla="*/ 1828800 h 2019300"/>
                  <a:gd name="connsiteX2" fmla="*/ 198120 w 1844040"/>
                  <a:gd name="connsiteY2" fmla="*/ 1744980 h 2019300"/>
                  <a:gd name="connsiteX3" fmla="*/ 259080 w 1844040"/>
                  <a:gd name="connsiteY3" fmla="*/ 1607820 h 2019300"/>
                  <a:gd name="connsiteX4" fmla="*/ 327660 w 1844040"/>
                  <a:gd name="connsiteY4" fmla="*/ 1516380 h 2019300"/>
                  <a:gd name="connsiteX5" fmla="*/ 396240 w 1844040"/>
                  <a:gd name="connsiteY5" fmla="*/ 1409700 h 2019300"/>
                  <a:gd name="connsiteX6" fmla="*/ 472440 w 1844040"/>
                  <a:gd name="connsiteY6" fmla="*/ 1325880 h 2019300"/>
                  <a:gd name="connsiteX7" fmla="*/ 556260 w 1844040"/>
                  <a:gd name="connsiteY7" fmla="*/ 1264920 h 2019300"/>
                  <a:gd name="connsiteX8" fmla="*/ 579120 w 1844040"/>
                  <a:gd name="connsiteY8" fmla="*/ 1211580 h 2019300"/>
                  <a:gd name="connsiteX9" fmla="*/ 609600 w 1844040"/>
                  <a:gd name="connsiteY9" fmla="*/ 1112520 h 2019300"/>
                  <a:gd name="connsiteX10" fmla="*/ 822960 w 1844040"/>
                  <a:gd name="connsiteY10" fmla="*/ 967740 h 2019300"/>
                  <a:gd name="connsiteX11" fmla="*/ 952500 w 1844040"/>
                  <a:gd name="connsiteY11" fmla="*/ 914400 h 2019300"/>
                  <a:gd name="connsiteX12" fmla="*/ 1013460 w 1844040"/>
                  <a:gd name="connsiteY12" fmla="*/ 792480 h 2019300"/>
                  <a:gd name="connsiteX13" fmla="*/ 1066800 w 1844040"/>
                  <a:gd name="connsiteY13" fmla="*/ 708660 h 2019300"/>
                  <a:gd name="connsiteX14" fmla="*/ 1196340 w 1844040"/>
                  <a:gd name="connsiteY14" fmla="*/ 647700 h 2019300"/>
                  <a:gd name="connsiteX15" fmla="*/ 1295400 w 1844040"/>
                  <a:gd name="connsiteY15" fmla="*/ 609600 h 2019300"/>
                  <a:gd name="connsiteX16" fmla="*/ 1371600 w 1844040"/>
                  <a:gd name="connsiteY16" fmla="*/ 502920 h 2019300"/>
                  <a:gd name="connsiteX17" fmla="*/ 1409700 w 1844040"/>
                  <a:gd name="connsiteY17" fmla="*/ 373380 h 2019300"/>
                  <a:gd name="connsiteX18" fmla="*/ 1424940 w 1844040"/>
                  <a:gd name="connsiteY18" fmla="*/ 281940 h 2019300"/>
                  <a:gd name="connsiteX19" fmla="*/ 1691640 w 1844040"/>
                  <a:gd name="connsiteY19" fmla="*/ 144780 h 2019300"/>
                  <a:gd name="connsiteX20" fmla="*/ 1844040 w 1844040"/>
                  <a:gd name="connsiteY20" fmla="*/ 0 h 2019300"/>
                  <a:gd name="connsiteX21" fmla="*/ 1844040 w 1844040"/>
                  <a:gd name="connsiteY21" fmla="*/ 0 h 201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44040" h="2019300">
                    <a:moveTo>
                      <a:pt x="0" y="2019300"/>
                    </a:moveTo>
                    <a:cubicBezTo>
                      <a:pt x="44450" y="1946910"/>
                      <a:pt x="88900" y="1874520"/>
                      <a:pt x="121920" y="1828800"/>
                    </a:cubicBezTo>
                    <a:cubicBezTo>
                      <a:pt x="154940" y="1783080"/>
                      <a:pt x="175260" y="1781810"/>
                      <a:pt x="198120" y="1744980"/>
                    </a:cubicBezTo>
                    <a:cubicBezTo>
                      <a:pt x="220980" y="1708150"/>
                      <a:pt x="237490" y="1645920"/>
                      <a:pt x="259080" y="1607820"/>
                    </a:cubicBezTo>
                    <a:cubicBezTo>
                      <a:pt x="280670" y="1569720"/>
                      <a:pt x="304800" y="1549400"/>
                      <a:pt x="327660" y="1516380"/>
                    </a:cubicBezTo>
                    <a:cubicBezTo>
                      <a:pt x="350520" y="1483360"/>
                      <a:pt x="372110" y="1441450"/>
                      <a:pt x="396240" y="1409700"/>
                    </a:cubicBezTo>
                    <a:cubicBezTo>
                      <a:pt x="420370" y="1377950"/>
                      <a:pt x="445770" y="1350010"/>
                      <a:pt x="472440" y="1325880"/>
                    </a:cubicBezTo>
                    <a:cubicBezTo>
                      <a:pt x="499110" y="1301750"/>
                      <a:pt x="538480" y="1283970"/>
                      <a:pt x="556260" y="1264920"/>
                    </a:cubicBezTo>
                    <a:cubicBezTo>
                      <a:pt x="574040" y="1245870"/>
                      <a:pt x="570230" y="1236980"/>
                      <a:pt x="579120" y="1211580"/>
                    </a:cubicBezTo>
                    <a:cubicBezTo>
                      <a:pt x="588010" y="1186180"/>
                      <a:pt x="568960" y="1153160"/>
                      <a:pt x="609600" y="1112520"/>
                    </a:cubicBezTo>
                    <a:cubicBezTo>
                      <a:pt x="650240" y="1071880"/>
                      <a:pt x="765810" y="1000760"/>
                      <a:pt x="822960" y="967740"/>
                    </a:cubicBezTo>
                    <a:cubicBezTo>
                      <a:pt x="880110" y="934720"/>
                      <a:pt x="920750" y="943610"/>
                      <a:pt x="952500" y="914400"/>
                    </a:cubicBezTo>
                    <a:cubicBezTo>
                      <a:pt x="984250" y="885190"/>
                      <a:pt x="994410" y="826770"/>
                      <a:pt x="1013460" y="792480"/>
                    </a:cubicBezTo>
                    <a:cubicBezTo>
                      <a:pt x="1032510" y="758190"/>
                      <a:pt x="1036320" y="732790"/>
                      <a:pt x="1066800" y="708660"/>
                    </a:cubicBezTo>
                    <a:cubicBezTo>
                      <a:pt x="1097280" y="684530"/>
                      <a:pt x="1158240" y="664210"/>
                      <a:pt x="1196340" y="647700"/>
                    </a:cubicBezTo>
                    <a:cubicBezTo>
                      <a:pt x="1234440" y="631190"/>
                      <a:pt x="1266190" y="633730"/>
                      <a:pt x="1295400" y="609600"/>
                    </a:cubicBezTo>
                    <a:cubicBezTo>
                      <a:pt x="1324610" y="585470"/>
                      <a:pt x="1352550" y="542290"/>
                      <a:pt x="1371600" y="502920"/>
                    </a:cubicBezTo>
                    <a:cubicBezTo>
                      <a:pt x="1390650" y="463550"/>
                      <a:pt x="1400810" y="410210"/>
                      <a:pt x="1409700" y="373380"/>
                    </a:cubicBezTo>
                    <a:cubicBezTo>
                      <a:pt x="1418590" y="336550"/>
                      <a:pt x="1377950" y="320040"/>
                      <a:pt x="1424940" y="281940"/>
                    </a:cubicBezTo>
                    <a:cubicBezTo>
                      <a:pt x="1471930" y="243840"/>
                      <a:pt x="1621790" y="191770"/>
                      <a:pt x="1691640" y="144780"/>
                    </a:cubicBezTo>
                    <a:cubicBezTo>
                      <a:pt x="1761490" y="97790"/>
                      <a:pt x="1844040" y="0"/>
                      <a:pt x="1844040" y="0"/>
                    </a:cubicBezTo>
                    <a:lnTo>
                      <a:pt x="1844040" y="0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4956363" y="4246225"/>
                <a:ext cx="130970" cy="130556"/>
              </a:xfrm>
              <a:prstGeom prst="ellips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7" name="TextBox 71"/>
              <p:cNvSpPr txBox="1">
                <a:spLocks noChangeArrowheads="1"/>
              </p:cNvSpPr>
              <p:nvPr/>
            </p:nvSpPr>
            <p:spPr bwMode="auto">
              <a:xfrm>
                <a:off x="2376232" y="2647638"/>
                <a:ext cx="795207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latin typeface="Verdana" pitchFamily="34" charset="0"/>
                  </a:rPr>
                  <a:t>Н-ТАГИЛ</a:t>
                </a:r>
              </a:p>
            </p:txBody>
          </p:sp>
          <p:sp>
            <p:nvSpPr>
              <p:cNvPr id="38" name="TextBox 72"/>
              <p:cNvSpPr txBox="1">
                <a:spLocks noChangeArrowheads="1"/>
              </p:cNvSpPr>
              <p:nvPr/>
            </p:nvSpPr>
            <p:spPr bwMode="auto">
              <a:xfrm>
                <a:off x="2940855" y="4507329"/>
                <a:ext cx="796724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latin typeface="Verdana" pitchFamily="34" charset="0"/>
                  </a:rPr>
                  <a:t>ТЮМЕНЬ</a:t>
                </a:r>
              </a:p>
            </p:txBody>
          </p:sp>
          <p:sp>
            <p:nvSpPr>
              <p:cNvPr id="39" name="TextBox 73"/>
              <p:cNvSpPr txBox="1">
                <a:spLocks noChangeArrowheads="1"/>
              </p:cNvSpPr>
              <p:nvPr/>
            </p:nvSpPr>
            <p:spPr bwMode="auto">
              <a:xfrm>
                <a:off x="6394076" y="3005941"/>
                <a:ext cx="692051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latin typeface="Verdana" pitchFamily="34" charset="0"/>
                  </a:rPr>
                  <a:t>СУРГУТ</a:t>
                </a: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5170242" y="6288687"/>
                <a:ext cx="93134" cy="117500"/>
              </a:xfrm>
              <a:custGeom>
                <a:avLst/>
                <a:gdLst>
                  <a:gd name="connsiteX0" fmla="*/ 0 w 101600"/>
                  <a:gd name="connsiteY0" fmla="*/ 0 h 129309"/>
                  <a:gd name="connsiteX1" fmla="*/ 101600 w 101600"/>
                  <a:gd name="connsiteY1" fmla="*/ 129309 h 129309"/>
                  <a:gd name="connsiteX2" fmla="*/ 101600 w 101600"/>
                  <a:gd name="connsiteY2" fmla="*/ 129309 h 12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129309">
                    <a:moveTo>
                      <a:pt x="0" y="0"/>
                    </a:moveTo>
                    <a:lnTo>
                      <a:pt x="101600" y="129309"/>
                    </a:lnTo>
                    <a:lnTo>
                      <a:pt x="101600" y="129309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321471" y="1112885"/>
                <a:ext cx="724696" cy="835555"/>
              </a:xfrm>
              <a:custGeom>
                <a:avLst/>
                <a:gdLst>
                  <a:gd name="connsiteX0" fmla="*/ 632460 w 647700"/>
                  <a:gd name="connsiteY0" fmla="*/ 342900 h 342900"/>
                  <a:gd name="connsiteX1" fmla="*/ 632460 w 647700"/>
                  <a:gd name="connsiteY1" fmla="*/ 281940 h 342900"/>
                  <a:gd name="connsiteX2" fmla="*/ 541020 w 647700"/>
                  <a:gd name="connsiteY2" fmla="*/ 236220 h 342900"/>
                  <a:gd name="connsiteX3" fmla="*/ 502920 w 647700"/>
                  <a:gd name="connsiteY3" fmla="*/ 129540 h 342900"/>
                  <a:gd name="connsiteX4" fmla="*/ 449580 w 647700"/>
                  <a:gd name="connsiteY4" fmla="*/ 106680 h 342900"/>
                  <a:gd name="connsiteX5" fmla="*/ 365760 w 647700"/>
                  <a:gd name="connsiteY5" fmla="*/ 83820 h 342900"/>
                  <a:gd name="connsiteX6" fmla="*/ 137160 w 647700"/>
                  <a:gd name="connsiteY6" fmla="*/ 68580 h 342900"/>
                  <a:gd name="connsiteX7" fmla="*/ 0 w 647700"/>
                  <a:gd name="connsiteY7" fmla="*/ 0 h 342900"/>
                  <a:gd name="connsiteX8" fmla="*/ 0 w 647700"/>
                  <a:gd name="connsiteY8" fmla="*/ 0 h 342900"/>
                  <a:gd name="connsiteX0" fmla="*/ 632460 w 647700"/>
                  <a:gd name="connsiteY0" fmla="*/ 414314 h 414314"/>
                  <a:gd name="connsiteX1" fmla="*/ 632460 w 647700"/>
                  <a:gd name="connsiteY1" fmla="*/ 281940 h 414314"/>
                  <a:gd name="connsiteX2" fmla="*/ 541020 w 647700"/>
                  <a:gd name="connsiteY2" fmla="*/ 236220 h 414314"/>
                  <a:gd name="connsiteX3" fmla="*/ 502920 w 647700"/>
                  <a:gd name="connsiteY3" fmla="*/ 129540 h 414314"/>
                  <a:gd name="connsiteX4" fmla="*/ 449580 w 647700"/>
                  <a:gd name="connsiteY4" fmla="*/ 106680 h 414314"/>
                  <a:gd name="connsiteX5" fmla="*/ 365760 w 647700"/>
                  <a:gd name="connsiteY5" fmla="*/ 83820 h 414314"/>
                  <a:gd name="connsiteX6" fmla="*/ 137160 w 647700"/>
                  <a:gd name="connsiteY6" fmla="*/ 68580 h 414314"/>
                  <a:gd name="connsiteX7" fmla="*/ 0 w 647700"/>
                  <a:gd name="connsiteY7" fmla="*/ 0 h 414314"/>
                  <a:gd name="connsiteX8" fmla="*/ 0 w 647700"/>
                  <a:gd name="connsiteY8" fmla="*/ 0 h 414314"/>
                  <a:gd name="connsiteX0" fmla="*/ 775368 w 790608"/>
                  <a:gd name="connsiteY0" fmla="*/ 914375 h 914375"/>
                  <a:gd name="connsiteX1" fmla="*/ 775368 w 790608"/>
                  <a:gd name="connsiteY1" fmla="*/ 782001 h 914375"/>
                  <a:gd name="connsiteX2" fmla="*/ 683928 w 790608"/>
                  <a:gd name="connsiteY2" fmla="*/ 736281 h 914375"/>
                  <a:gd name="connsiteX3" fmla="*/ 645828 w 790608"/>
                  <a:gd name="connsiteY3" fmla="*/ 629601 h 914375"/>
                  <a:gd name="connsiteX4" fmla="*/ 592488 w 790608"/>
                  <a:gd name="connsiteY4" fmla="*/ 606741 h 914375"/>
                  <a:gd name="connsiteX5" fmla="*/ 508668 w 790608"/>
                  <a:gd name="connsiteY5" fmla="*/ 583881 h 914375"/>
                  <a:gd name="connsiteX6" fmla="*/ 280068 w 790608"/>
                  <a:gd name="connsiteY6" fmla="*/ 568641 h 914375"/>
                  <a:gd name="connsiteX7" fmla="*/ 142908 w 790608"/>
                  <a:gd name="connsiteY7" fmla="*/ 500061 h 914375"/>
                  <a:gd name="connsiteX8" fmla="*/ 0 w 790608"/>
                  <a:gd name="connsiteY8" fmla="*/ 0 h 914375"/>
                  <a:gd name="connsiteX0" fmla="*/ 775368 w 790608"/>
                  <a:gd name="connsiteY0" fmla="*/ 914375 h 914375"/>
                  <a:gd name="connsiteX1" fmla="*/ 775368 w 790608"/>
                  <a:gd name="connsiteY1" fmla="*/ 782001 h 914375"/>
                  <a:gd name="connsiteX2" fmla="*/ 683928 w 790608"/>
                  <a:gd name="connsiteY2" fmla="*/ 736281 h 914375"/>
                  <a:gd name="connsiteX3" fmla="*/ 645828 w 790608"/>
                  <a:gd name="connsiteY3" fmla="*/ 629601 h 914375"/>
                  <a:gd name="connsiteX4" fmla="*/ 592488 w 790608"/>
                  <a:gd name="connsiteY4" fmla="*/ 606741 h 914375"/>
                  <a:gd name="connsiteX5" fmla="*/ 508668 w 790608"/>
                  <a:gd name="connsiteY5" fmla="*/ 583881 h 914375"/>
                  <a:gd name="connsiteX6" fmla="*/ 280068 w 790608"/>
                  <a:gd name="connsiteY6" fmla="*/ 568641 h 914375"/>
                  <a:gd name="connsiteX7" fmla="*/ 142908 w 790608"/>
                  <a:gd name="connsiteY7" fmla="*/ 285706 h 914375"/>
                  <a:gd name="connsiteX8" fmla="*/ 0 w 790608"/>
                  <a:gd name="connsiteY8" fmla="*/ 0 h 914375"/>
                  <a:gd name="connsiteX0" fmla="*/ 775368 w 790608"/>
                  <a:gd name="connsiteY0" fmla="*/ 914375 h 914375"/>
                  <a:gd name="connsiteX1" fmla="*/ 775368 w 790608"/>
                  <a:gd name="connsiteY1" fmla="*/ 782001 h 914375"/>
                  <a:gd name="connsiteX2" fmla="*/ 683928 w 790608"/>
                  <a:gd name="connsiteY2" fmla="*/ 736281 h 914375"/>
                  <a:gd name="connsiteX3" fmla="*/ 645828 w 790608"/>
                  <a:gd name="connsiteY3" fmla="*/ 629601 h 914375"/>
                  <a:gd name="connsiteX4" fmla="*/ 592488 w 790608"/>
                  <a:gd name="connsiteY4" fmla="*/ 606741 h 914375"/>
                  <a:gd name="connsiteX5" fmla="*/ 508668 w 790608"/>
                  <a:gd name="connsiteY5" fmla="*/ 583881 h 914375"/>
                  <a:gd name="connsiteX6" fmla="*/ 280068 w 790608"/>
                  <a:gd name="connsiteY6" fmla="*/ 354282 h 914375"/>
                  <a:gd name="connsiteX7" fmla="*/ 142908 w 790608"/>
                  <a:gd name="connsiteY7" fmla="*/ 285706 h 914375"/>
                  <a:gd name="connsiteX8" fmla="*/ 0 w 790608"/>
                  <a:gd name="connsiteY8" fmla="*/ 0 h 9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608" h="914375">
                    <a:moveTo>
                      <a:pt x="775368" y="914375"/>
                    </a:moveTo>
                    <a:cubicBezTo>
                      <a:pt x="782988" y="892785"/>
                      <a:pt x="790608" y="811683"/>
                      <a:pt x="775368" y="782001"/>
                    </a:cubicBezTo>
                    <a:cubicBezTo>
                      <a:pt x="760128" y="752319"/>
                      <a:pt x="705518" y="761681"/>
                      <a:pt x="683928" y="736281"/>
                    </a:cubicBezTo>
                    <a:cubicBezTo>
                      <a:pt x="662338" y="710881"/>
                      <a:pt x="661068" y="651191"/>
                      <a:pt x="645828" y="629601"/>
                    </a:cubicBezTo>
                    <a:cubicBezTo>
                      <a:pt x="630588" y="608011"/>
                      <a:pt x="615348" y="614361"/>
                      <a:pt x="592488" y="606741"/>
                    </a:cubicBezTo>
                    <a:cubicBezTo>
                      <a:pt x="569628" y="599121"/>
                      <a:pt x="560738" y="625957"/>
                      <a:pt x="508668" y="583881"/>
                    </a:cubicBezTo>
                    <a:cubicBezTo>
                      <a:pt x="456598" y="541805"/>
                      <a:pt x="341028" y="403978"/>
                      <a:pt x="280068" y="354282"/>
                    </a:cubicBezTo>
                    <a:cubicBezTo>
                      <a:pt x="219108" y="304586"/>
                      <a:pt x="189586" y="344753"/>
                      <a:pt x="142908" y="285706"/>
                    </a:cubicBezTo>
                    <a:cubicBezTo>
                      <a:pt x="96230" y="226659"/>
                      <a:pt x="47636" y="166687"/>
                      <a:pt x="0" y="0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1126203" y="1967299"/>
                <a:ext cx="461303" cy="921141"/>
              </a:xfrm>
              <a:custGeom>
                <a:avLst/>
                <a:gdLst>
                  <a:gd name="connsiteX0" fmla="*/ 10160 w 619760"/>
                  <a:gd name="connsiteY0" fmla="*/ 0 h 937260"/>
                  <a:gd name="connsiteX1" fmla="*/ 2540 w 619760"/>
                  <a:gd name="connsiteY1" fmla="*/ 114300 h 937260"/>
                  <a:gd name="connsiteX2" fmla="*/ 25400 w 619760"/>
                  <a:gd name="connsiteY2" fmla="*/ 213360 h 937260"/>
                  <a:gd name="connsiteX3" fmla="*/ 48260 w 619760"/>
                  <a:gd name="connsiteY3" fmla="*/ 297180 h 937260"/>
                  <a:gd name="connsiteX4" fmla="*/ 132080 w 619760"/>
                  <a:gd name="connsiteY4" fmla="*/ 358140 h 937260"/>
                  <a:gd name="connsiteX5" fmla="*/ 246380 w 619760"/>
                  <a:gd name="connsiteY5" fmla="*/ 388620 h 937260"/>
                  <a:gd name="connsiteX6" fmla="*/ 337820 w 619760"/>
                  <a:gd name="connsiteY6" fmla="*/ 441960 h 937260"/>
                  <a:gd name="connsiteX7" fmla="*/ 360680 w 619760"/>
                  <a:gd name="connsiteY7" fmla="*/ 541020 h 937260"/>
                  <a:gd name="connsiteX8" fmla="*/ 360680 w 619760"/>
                  <a:gd name="connsiteY8" fmla="*/ 579120 h 937260"/>
                  <a:gd name="connsiteX9" fmla="*/ 444500 w 619760"/>
                  <a:gd name="connsiteY9" fmla="*/ 678180 h 937260"/>
                  <a:gd name="connsiteX10" fmla="*/ 528320 w 619760"/>
                  <a:gd name="connsiteY10" fmla="*/ 762000 h 937260"/>
                  <a:gd name="connsiteX11" fmla="*/ 566420 w 619760"/>
                  <a:gd name="connsiteY11" fmla="*/ 861060 h 937260"/>
                  <a:gd name="connsiteX12" fmla="*/ 619760 w 619760"/>
                  <a:gd name="connsiteY12" fmla="*/ 937260 h 937260"/>
                  <a:gd name="connsiteX0" fmla="*/ 10160 w 566420"/>
                  <a:gd name="connsiteY0" fmla="*/ 0 h 861060"/>
                  <a:gd name="connsiteX1" fmla="*/ 2540 w 566420"/>
                  <a:gd name="connsiteY1" fmla="*/ 114300 h 861060"/>
                  <a:gd name="connsiteX2" fmla="*/ 25400 w 566420"/>
                  <a:gd name="connsiteY2" fmla="*/ 213360 h 861060"/>
                  <a:gd name="connsiteX3" fmla="*/ 48260 w 566420"/>
                  <a:gd name="connsiteY3" fmla="*/ 297180 h 861060"/>
                  <a:gd name="connsiteX4" fmla="*/ 132080 w 566420"/>
                  <a:gd name="connsiteY4" fmla="*/ 358140 h 861060"/>
                  <a:gd name="connsiteX5" fmla="*/ 246380 w 566420"/>
                  <a:gd name="connsiteY5" fmla="*/ 388620 h 861060"/>
                  <a:gd name="connsiteX6" fmla="*/ 337820 w 566420"/>
                  <a:gd name="connsiteY6" fmla="*/ 441960 h 861060"/>
                  <a:gd name="connsiteX7" fmla="*/ 360680 w 566420"/>
                  <a:gd name="connsiteY7" fmla="*/ 541020 h 861060"/>
                  <a:gd name="connsiteX8" fmla="*/ 360680 w 566420"/>
                  <a:gd name="connsiteY8" fmla="*/ 579120 h 861060"/>
                  <a:gd name="connsiteX9" fmla="*/ 444500 w 566420"/>
                  <a:gd name="connsiteY9" fmla="*/ 678180 h 861060"/>
                  <a:gd name="connsiteX10" fmla="*/ 528320 w 566420"/>
                  <a:gd name="connsiteY10" fmla="*/ 762000 h 861060"/>
                  <a:gd name="connsiteX11" fmla="*/ 566420 w 566420"/>
                  <a:gd name="connsiteY11" fmla="*/ 861060 h 861060"/>
                  <a:gd name="connsiteX0" fmla="*/ 10160 w 528320"/>
                  <a:gd name="connsiteY0" fmla="*/ 0 h 762000"/>
                  <a:gd name="connsiteX1" fmla="*/ 2540 w 528320"/>
                  <a:gd name="connsiteY1" fmla="*/ 114300 h 762000"/>
                  <a:gd name="connsiteX2" fmla="*/ 25400 w 528320"/>
                  <a:gd name="connsiteY2" fmla="*/ 213360 h 762000"/>
                  <a:gd name="connsiteX3" fmla="*/ 48260 w 528320"/>
                  <a:gd name="connsiteY3" fmla="*/ 297180 h 762000"/>
                  <a:gd name="connsiteX4" fmla="*/ 132080 w 528320"/>
                  <a:gd name="connsiteY4" fmla="*/ 358140 h 762000"/>
                  <a:gd name="connsiteX5" fmla="*/ 246380 w 528320"/>
                  <a:gd name="connsiteY5" fmla="*/ 388620 h 762000"/>
                  <a:gd name="connsiteX6" fmla="*/ 337820 w 528320"/>
                  <a:gd name="connsiteY6" fmla="*/ 441960 h 762000"/>
                  <a:gd name="connsiteX7" fmla="*/ 360680 w 528320"/>
                  <a:gd name="connsiteY7" fmla="*/ 541020 h 762000"/>
                  <a:gd name="connsiteX8" fmla="*/ 360680 w 528320"/>
                  <a:gd name="connsiteY8" fmla="*/ 579120 h 762000"/>
                  <a:gd name="connsiteX9" fmla="*/ 444500 w 528320"/>
                  <a:gd name="connsiteY9" fmla="*/ 678180 h 762000"/>
                  <a:gd name="connsiteX10" fmla="*/ 528320 w 528320"/>
                  <a:gd name="connsiteY10" fmla="*/ 762000 h 762000"/>
                  <a:gd name="connsiteX0" fmla="*/ 10160 w 444500"/>
                  <a:gd name="connsiteY0" fmla="*/ 0 h 678180"/>
                  <a:gd name="connsiteX1" fmla="*/ 2540 w 444500"/>
                  <a:gd name="connsiteY1" fmla="*/ 114300 h 678180"/>
                  <a:gd name="connsiteX2" fmla="*/ 25400 w 444500"/>
                  <a:gd name="connsiteY2" fmla="*/ 213360 h 678180"/>
                  <a:gd name="connsiteX3" fmla="*/ 48260 w 444500"/>
                  <a:gd name="connsiteY3" fmla="*/ 297180 h 678180"/>
                  <a:gd name="connsiteX4" fmla="*/ 132080 w 444500"/>
                  <a:gd name="connsiteY4" fmla="*/ 358140 h 678180"/>
                  <a:gd name="connsiteX5" fmla="*/ 246380 w 444500"/>
                  <a:gd name="connsiteY5" fmla="*/ 388620 h 678180"/>
                  <a:gd name="connsiteX6" fmla="*/ 337820 w 444500"/>
                  <a:gd name="connsiteY6" fmla="*/ 441960 h 678180"/>
                  <a:gd name="connsiteX7" fmla="*/ 360680 w 444500"/>
                  <a:gd name="connsiteY7" fmla="*/ 541020 h 678180"/>
                  <a:gd name="connsiteX8" fmla="*/ 360680 w 444500"/>
                  <a:gd name="connsiteY8" fmla="*/ 579120 h 678180"/>
                  <a:gd name="connsiteX9" fmla="*/ 444500 w 444500"/>
                  <a:gd name="connsiteY9" fmla="*/ 678180 h 678180"/>
                  <a:gd name="connsiteX0" fmla="*/ 10160 w 364490"/>
                  <a:gd name="connsiteY0" fmla="*/ 0 h 579120"/>
                  <a:gd name="connsiteX1" fmla="*/ 2540 w 364490"/>
                  <a:gd name="connsiteY1" fmla="*/ 114300 h 579120"/>
                  <a:gd name="connsiteX2" fmla="*/ 25400 w 364490"/>
                  <a:gd name="connsiteY2" fmla="*/ 213360 h 579120"/>
                  <a:gd name="connsiteX3" fmla="*/ 48260 w 364490"/>
                  <a:gd name="connsiteY3" fmla="*/ 297180 h 579120"/>
                  <a:gd name="connsiteX4" fmla="*/ 132080 w 364490"/>
                  <a:gd name="connsiteY4" fmla="*/ 358140 h 579120"/>
                  <a:gd name="connsiteX5" fmla="*/ 246380 w 364490"/>
                  <a:gd name="connsiteY5" fmla="*/ 388620 h 579120"/>
                  <a:gd name="connsiteX6" fmla="*/ 337820 w 364490"/>
                  <a:gd name="connsiteY6" fmla="*/ 441960 h 579120"/>
                  <a:gd name="connsiteX7" fmla="*/ 360680 w 364490"/>
                  <a:gd name="connsiteY7" fmla="*/ 541020 h 579120"/>
                  <a:gd name="connsiteX8" fmla="*/ 360680 w 364490"/>
                  <a:gd name="connsiteY8" fmla="*/ 579120 h 579120"/>
                  <a:gd name="connsiteX0" fmla="*/ 10160 w 364490"/>
                  <a:gd name="connsiteY0" fmla="*/ 0 h 722020"/>
                  <a:gd name="connsiteX1" fmla="*/ 2540 w 364490"/>
                  <a:gd name="connsiteY1" fmla="*/ 257200 h 722020"/>
                  <a:gd name="connsiteX2" fmla="*/ 25400 w 364490"/>
                  <a:gd name="connsiteY2" fmla="*/ 356260 h 722020"/>
                  <a:gd name="connsiteX3" fmla="*/ 48260 w 364490"/>
                  <a:gd name="connsiteY3" fmla="*/ 440080 h 722020"/>
                  <a:gd name="connsiteX4" fmla="*/ 132080 w 364490"/>
                  <a:gd name="connsiteY4" fmla="*/ 501040 h 722020"/>
                  <a:gd name="connsiteX5" fmla="*/ 246380 w 364490"/>
                  <a:gd name="connsiteY5" fmla="*/ 531520 h 722020"/>
                  <a:gd name="connsiteX6" fmla="*/ 337820 w 364490"/>
                  <a:gd name="connsiteY6" fmla="*/ 584860 h 722020"/>
                  <a:gd name="connsiteX7" fmla="*/ 360680 w 364490"/>
                  <a:gd name="connsiteY7" fmla="*/ 683920 h 722020"/>
                  <a:gd name="connsiteX8" fmla="*/ 360680 w 364490"/>
                  <a:gd name="connsiteY8" fmla="*/ 722020 h 722020"/>
                  <a:gd name="connsiteX0" fmla="*/ 5080 w 502069"/>
                  <a:gd name="connsiteY0" fmla="*/ 0 h 1007680"/>
                  <a:gd name="connsiteX1" fmla="*/ 140119 w 502069"/>
                  <a:gd name="connsiteY1" fmla="*/ 542860 h 1007680"/>
                  <a:gd name="connsiteX2" fmla="*/ 162979 w 502069"/>
                  <a:gd name="connsiteY2" fmla="*/ 641920 h 1007680"/>
                  <a:gd name="connsiteX3" fmla="*/ 185839 w 502069"/>
                  <a:gd name="connsiteY3" fmla="*/ 725740 h 1007680"/>
                  <a:gd name="connsiteX4" fmla="*/ 269659 w 502069"/>
                  <a:gd name="connsiteY4" fmla="*/ 786700 h 1007680"/>
                  <a:gd name="connsiteX5" fmla="*/ 383959 w 502069"/>
                  <a:gd name="connsiteY5" fmla="*/ 817180 h 1007680"/>
                  <a:gd name="connsiteX6" fmla="*/ 475399 w 502069"/>
                  <a:gd name="connsiteY6" fmla="*/ 870520 h 1007680"/>
                  <a:gd name="connsiteX7" fmla="*/ 498259 w 502069"/>
                  <a:gd name="connsiteY7" fmla="*/ 969580 h 1007680"/>
                  <a:gd name="connsiteX8" fmla="*/ 498259 w 502069"/>
                  <a:gd name="connsiteY8" fmla="*/ 1007680 h 100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2069" h="1007680">
                    <a:moveTo>
                      <a:pt x="5080" y="0"/>
                    </a:moveTo>
                    <a:cubicBezTo>
                      <a:pt x="0" y="39370"/>
                      <a:pt x="113803" y="435873"/>
                      <a:pt x="140119" y="542860"/>
                    </a:cubicBezTo>
                    <a:cubicBezTo>
                      <a:pt x="166435" y="649847"/>
                      <a:pt x="155359" y="611440"/>
                      <a:pt x="162979" y="641920"/>
                    </a:cubicBezTo>
                    <a:cubicBezTo>
                      <a:pt x="170599" y="672400"/>
                      <a:pt x="168059" y="701610"/>
                      <a:pt x="185839" y="725740"/>
                    </a:cubicBezTo>
                    <a:cubicBezTo>
                      <a:pt x="203619" y="749870"/>
                      <a:pt x="236639" y="771460"/>
                      <a:pt x="269659" y="786700"/>
                    </a:cubicBezTo>
                    <a:cubicBezTo>
                      <a:pt x="302679" y="801940"/>
                      <a:pt x="349669" y="803210"/>
                      <a:pt x="383959" y="817180"/>
                    </a:cubicBezTo>
                    <a:cubicBezTo>
                      <a:pt x="418249" y="831150"/>
                      <a:pt x="456349" y="845120"/>
                      <a:pt x="475399" y="870520"/>
                    </a:cubicBezTo>
                    <a:cubicBezTo>
                      <a:pt x="494449" y="895920"/>
                      <a:pt x="494449" y="946720"/>
                      <a:pt x="498259" y="969580"/>
                    </a:cubicBezTo>
                    <a:cubicBezTo>
                      <a:pt x="502069" y="992440"/>
                      <a:pt x="484289" y="984820"/>
                      <a:pt x="498259" y="1007680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041779" y="1896209"/>
                <a:ext cx="261940" cy="261113"/>
              </a:xfrm>
              <a:prstGeom prst="ellipse">
                <a:avLst/>
              </a:prstGeom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>
                <a:off x="760945" y="3632607"/>
                <a:ext cx="1431930" cy="356852"/>
              </a:xfrm>
              <a:custGeom>
                <a:avLst/>
                <a:gdLst>
                  <a:gd name="connsiteX0" fmla="*/ 0 w 1562100"/>
                  <a:gd name="connsiteY0" fmla="*/ 390525 h 390525"/>
                  <a:gd name="connsiteX1" fmla="*/ 666750 w 1562100"/>
                  <a:gd name="connsiteY1" fmla="*/ 314325 h 390525"/>
                  <a:gd name="connsiteX2" fmla="*/ 1071563 w 1562100"/>
                  <a:gd name="connsiteY2" fmla="*/ 119062 h 390525"/>
                  <a:gd name="connsiteX3" fmla="*/ 1562100 w 1562100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100" h="390525">
                    <a:moveTo>
                      <a:pt x="0" y="390525"/>
                    </a:moveTo>
                    <a:cubicBezTo>
                      <a:pt x="244078" y="375047"/>
                      <a:pt x="488156" y="359569"/>
                      <a:pt x="666750" y="314325"/>
                    </a:cubicBezTo>
                    <a:cubicBezTo>
                      <a:pt x="845344" y="269081"/>
                      <a:pt x="922338" y="171449"/>
                      <a:pt x="1071563" y="119062"/>
                    </a:cubicBezTo>
                    <a:cubicBezTo>
                      <a:pt x="1220788" y="66675"/>
                      <a:pt x="1391444" y="33337"/>
                      <a:pt x="1562100" y="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5" name="Полилиния 44"/>
              <p:cNvSpPr/>
              <p:nvPr/>
            </p:nvSpPr>
            <p:spPr>
              <a:xfrm>
                <a:off x="1625342" y="2945015"/>
                <a:ext cx="1187454" cy="1153240"/>
              </a:xfrm>
              <a:custGeom>
                <a:avLst/>
                <a:gdLst>
                  <a:gd name="connsiteX0" fmla="*/ 0 w 2157413"/>
                  <a:gd name="connsiteY0" fmla="*/ 0 h 1562100"/>
                  <a:gd name="connsiteX1" fmla="*/ 180975 w 2157413"/>
                  <a:gd name="connsiteY1" fmla="*/ 233362 h 1562100"/>
                  <a:gd name="connsiteX2" fmla="*/ 247650 w 2157413"/>
                  <a:gd name="connsiteY2" fmla="*/ 519112 h 1562100"/>
                  <a:gd name="connsiteX3" fmla="*/ 428625 w 2157413"/>
                  <a:gd name="connsiteY3" fmla="*/ 661987 h 1562100"/>
                  <a:gd name="connsiteX4" fmla="*/ 652463 w 2157413"/>
                  <a:gd name="connsiteY4" fmla="*/ 762000 h 1562100"/>
                  <a:gd name="connsiteX5" fmla="*/ 842963 w 2157413"/>
                  <a:gd name="connsiteY5" fmla="*/ 1066800 h 1562100"/>
                  <a:gd name="connsiteX6" fmla="*/ 1295400 w 2157413"/>
                  <a:gd name="connsiteY6" fmla="*/ 1262062 h 1562100"/>
                  <a:gd name="connsiteX7" fmla="*/ 1743075 w 2157413"/>
                  <a:gd name="connsiteY7" fmla="*/ 1300162 h 1562100"/>
                  <a:gd name="connsiteX8" fmla="*/ 1985963 w 2157413"/>
                  <a:gd name="connsiteY8" fmla="*/ 1500187 h 1562100"/>
                  <a:gd name="connsiteX9" fmla="*/ 2157413 w 2157413"/>
                  <a:gd name="connsiteY9" fmla="*/ 1562100 h 1562100"/>
                  <a:gd name="connsiteX0" fmla="*/ 0 w 1985963"/>
                  <a:gd name="connsiteY0" fmla="*/ 0 h 1500187"/>
                  <a:gd name="connsiteX1" fmla="*/ 180975 w 1985963"/>
                  <a:gd name="connsiteY1" fmla="*/ 233362 h 1500187"/>
                  <a:gd name="connsiteX2" fmla="*/ 247650 w 1985963"/>
                  <a:gd name="connsiteY2" fmla="*/ 519112 h 1500187"/>
                  <a:gd name="connsiteX3" fmla="*/ 428625 w 1985963"/>
                  <a:gd name="connsiteY3" fmla="*/ 661987 h 1500187"/>
                  <a:gd name="connsiteX4" fmla="*/ 652463 w 1985963"/>
                  <a:gd name="connsiteY4" fmla="*/ 762000 h 1500187"/>
                  <a:gd name="connsiteX5" fmla="*/ 842963 w 1985963"/>
                  <a:gd name="connsiteY5" fmla="*/ 1066800 h 1500187"/>
                  <a:gd name="connsiteX6" fmla="*/ 1295400 w 1985963"/>
                  <a:gd name="connsiteY6" fmla="*/ 1262062 h 1500187"/>
                  <a:gd name="connsiteX7" fmla="*/ 1743075 w 1985963"/>
                  <a:gd name="connsiteY7" fmla="*/ 1300162 h 1500187"/>
                  <a:gd name="connsiteX8" fmla="*/ 1985963 w 1985963"/>
                  <a:gd name="connsiteY8" fmla="*/ 1500187 h 1500187"/>
                  <a:gd name="connsiteX0" fmla="*/ 0 w 1743075"/>
                  <a:gd name="connsiteY0" fmla="*/ 0 h 1300956"/>
                  <a:gd name="connsiteX1" fmla="*/ 180975 w 1743075"/>
                  <a:gd name="connsiteY1" fmla="*/ 233362 h 1300956"/>
                  <a:gd name="connsiteX2" fmla="*/ 247650 w 1743075"/>
                  <a:gd name="connsiteY2" fmla="*/ 519112 h 1300956"/>
                  <a:gd name="connsiteX3" fmla="*/ 428625 w 1743075"/>
                  <a:gd name="connsiteY3" fmla="*/ 661987 h 1300956"/>
                  <a:gd name="connsiteX4" fmla="*/ 652463 w 1743075"/>
                  <a:gd name="connsiteY4" fmla="*/ 762000 h 1300956"/>
                  <a:gd name="connsiteX5" fmla="*/ 842963 w 1743075"/>
                  <a:gd name="connsiteY5" fmla="*/ 1066800 h 1300956"/>
                  <a:gd name="connsiteX6" fmla="*/ 1295400 w 1743075"/>
                  <a:gd name="connsiteY6" fmla="*/ 1262062 h 1300956"/>
                  <a:gd name="connsiteX7" fmla="*/ 1743075 w 1743075"/>
                  <a:gd name="connsiteY7" fmla="*/ 1300162 h 1300956"/>
                  <a:gd name="connsiteX0" fmla="*/ 0 w 1295400"/>
                  <a:gd name="connsiteY0" fmla="*/ 0 h 1262062"/>
                  <a:gd name="connsiteX1" fmla="*/ 180975 w 1295400"/>
                  <a:gd name="connsiteY1" fmla="*/ 233362 h 1262062"/>
                  <a:gd name="connsiteX2" fmla="*/ 247650 w 1295400"/>
                  <a:gd name="connsiteY2" fmla="*/ 519112 h 1262062"/>
                  <a:gd name="connsiteX3" fmla="*/ 428625 w 1295400"/>
                  <a:gd name="connsiteY3" fmla="*/ 661987 h 1262062"/>
                  <a:gd name="connsiteX4" fmla="*/ 652463 w 1295400"/>
                  <a:gd name="connsiteY4" fmla="*/ 762000 h 1262062"/>
                  <a:gd name="connsiteX5" fmla="*/ 842963 w 1295400"/>
                  <a:gd name="connsiteY5" fmla="*/ 1066800 h 1262062"/>
                  <a:gd name="connsiteX6" fmla="*/ 1295400 w 1295400"/>
                  <a:gd name="connsiteY6" fmla="*/ 1262062 h 126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5400" h="1262062">
                    <a:moveTo>
                      <a:pt x="0" y="0"/>
                    </a:moveTo>
                    <a:cubicBezTo>
                      <a:pt x="69850" y="73421"/>
                      <a:pt x="139700" y="146843"/>
                      <a:pt x="180975" y="233362"/>
                    </a:cubicBezTo>
                    <a:cubicBezTo>
                      <a:pt x="222250" y="319881"/>
                      <a:pt x="206375" y="447675"/>
                      <a:pt x="247650" y="519112"/>
                    </a:cubicBezTo>
                    <a:cubicBezTo>
                      <a:pt x="288925" y="590549"/>
                      <a:pt x="361156" y="621506"/>
                      <a:pt x="428625" y="661987"/>
                    </a:cubicBezTo>
                    <a:cubicBezTo>
                      <a:pt x="496094" y="702468"/>
                      <a:pt x="583407" y="694531"/>
                      <a:pt x="652463" y="762000"/>
                    </a:cubicBezTo>
                    <a:cubicBezTo>
                      <a:pt x="721519" y="829469"/>
                      <a:pt x="735807" y="983456"/>
                      <a:pt x="842963" y="1066800"/>
                    </a:cubicBezTo>
                    <a:cubicBezTo>
                      <a:pt x="950119" y="1150144"/>
                      <a:pt x="1145381" y="1223168"/>
                      <a:pt x="1295400" y="1262062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6" name="Полилиния 45"/>
              <p:cNvSpPr/>
              <p:nvPr/>
            </p:nvSpPr>
            <p:spPr>
              <a:xfrm>
                <a:off x="2083734" y="2762237"/>
                <a:ext cx="1126335" cy="2698148"/>
              </a:xfrm>
              <a:custGeom>
                <a:avLst/>
                <a:gdLst>
                  <a:gd name="connsiteX0" fmla="*/ 0 w 871538"/>
                  <a:gd name="connsiteY0" fmla="*/ 2381250 h 2381250"/>
                  <a:gd name="connsiteX1" fmla="*/ 95250 w 871538"/>
                  <a:gd name="connsiteY1" fmla="*/ 2081212 h 2381250"/>
                  <a:gd name="connsiteX2" fmla="*/ 157163 w 871538"/>
                  <a:gd name="connsiteY2" fmla="*/ 1685925 h 2381250"/>
                  <a:gd name="connsiteX3" fmla="*/ 190500 w 871538"/>
                  <a:gd name="connsiteY3" fmla="*/ 1400175 h 2381250"/>
                  <a:gd name="connsiteX4" fmla="*/ 409575 w 871538"/>
                  <a:gd name="connsiteY4" fmla="*/ 1123950 h 2381250"/>
                  <a:gd name="connsiteX5" fmla="*/ 495300 w 871538"/>
                  <a:gd name="connsiteY5" fmla="*/ 623887 h 2381250"/>
                  <a:gd name="connsiteX6" fmla="*/ 733425 w 871538"/>
                  <a:gd name="connsiteY6" fmla="*/ 300037 h 2381250"/>
                  <a:gd name="connsiteX7" fmla="*/ 800100 w 871538"/>
                  <a:gd name="connsiteY7" fmla="*/ 95250 h 2381250"/>
                  <a:gd name="connsiteX8" fmla="*/ 871538 w 871538"/>
                  <a:gd name="connsiteY8" fmla="*/ 0 h 2381250"/>
                  <a:gd name="connsiteX0" fmla="*/ 0 w 1228760"/>
                  <a:gd name="connsiteY0" fmla="*/ 2952730 h 2952730"/>
                  <a:gd name="connsiteX1" fmla="*/ 452472 w 1228760"/>
                  <a:gd name="connsiteY1" fmla="*/ 2081212 h 2952730"/>
                  <a:gd name="connsiteX2" fmla="*/ 514385 w 1228760"/>
                  <a:gd name="connsiteY2" fmla="*/ 1685925 h 2952730"/>
                  <a:gd name="connsiteX3" fmla="*/ 547722 w 1228760"/>
                  <a:gd name="connsiteY3" fmla="*/ 1400175 h 2952730"/>
                  <a:gd name="connsiteX4" fmla="*/ 766797 w 1228760"/>
                  <a:gd name="connsiteY4" fmla="*/ 1123950 h 2952730"/>
                  <a:gd name="connsiteX5" fmla="*/ 852522 w 1228760"/>
                  <a:gd name="connsiteY5" fmla="*/ 623887 h 2952730"/>
                  <a:gd name="connsiteX6" fmla="*/ 1090647 w 1228760"/>
                  <a:gd name="connsiteY6" fmla="*/ 300037 h 2952730"/>
                  <a:gd name="connsiteX7" fmla="*/ 1157322 w 1228760"/>
                  <a:gd name="connsiteY7" fmla="*/ 95250 h 2952730"/>
                  <a:gd name="connsiteX8" fmla="*/ 1228760 w 1228760"/>
                  <a:gd name="connsiteY8" fmla="*/ 0 h 295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760" h="2952730">
                    <a:moveTo>
                      <a:pt x="0" y="2952730"/>
                    </a:moveTo>
                    <a:cubicBezTo>
                      <a:pt x="34528" y="2860654"/>
                      <a:pt x="366741" y="2292346"/>
                      <a:pt x="452472" y="2081212"/>
                    </a:cubicBezTo>
                    <a:cubicBezTo>
                      <a:pt x="538203" y="1870078"/>
                      <a:pt x="498510" y="1799431"/>
                      <a:pt x="514385" y="1685925"/>
                    </a:cubicBezTo>
                    <a:cubicBezTo>
                      <a:pt x="530260" y="1572419"/>
                      <a:pt x="505653" y="1493838"/>
                      <a:pt x="547722" y="1400175"/>
                    </a:cubicBezTo>
                    <a:cubicBezTo>
                      <a:pt x="589791" y="1306513"/>
                      <a:pt x="715997" y="1253331"/>
                      <a:pt x="766797" y="1123950"/>
                    </a:cubicBezTo>
                    <a:cubicBezTo>
                      <a:pt x="817597" y="994569"/>
                      <a:pt x="798547" y="761206"/>
                      <a:pt x="852522" y="623887"/>
                    </a:cubicBezTo>
                    <a:cubicBezTo>
                      <a:pt x="906497" y="486568"/>
                      <a:pt x="1039847" y="388143"/>
                      <a:pt x="1090647" y="300037"/>
                    </a:cubicBezTo>
                    <a:cubicBezTo>
                      <a:pt x="1141447" y="211931"/>
                      <a:pt x="1134303" y="145256"/>
                      <a:pt x="1157322" y="95250"/>
                    </a:cubicBezTo>
                    <a:cubicBezTo>
                      <a:pt x="1180341" y="45244"/>
                      <a:pt x="1204550" y="22622"/>
                      <a:pt x="1228760" y="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2795356" y="3267052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185043" y="2727754"/>
                <a:ext cx="65485" cy="65278"/>
              </a:xfrm>
              <a:prstGeom prst="ellipse">
                <a:avLst/>
              </a:prstGeom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2088100" y="3419366"/>
                <a:ext cx="261938" cy="1510093"/>
              </a:xfrm>
              <a:custGeom>
                <a:avLst/>
                <a:gdLst>
                  <a:gd name="connsiteX0" fmla="*/ 285750 w 285750"/>
                  <a:gd name="connsiteY0" fmla="*/ 1652588 h 1652588"/>
                  <a:gd name="connsiteX1" fmla="*/ 157163 w 285750"/>
                  <a:gd name="connsiteY1" fmla="*/ 1524000 h 1652588"/>
                  <a:gd name="connsiteX2" fmla="*/ 119063 w 285750"/>
                  <a:gd name="connsiteY2" fmla="*/ 1119188 h 1652588"/>
                  <a:gd name="connsiteX3" fmla="*/ 85725 w 285750"/>
                  <a:gd name="connsiteY3" fmla="*/ 857250 h 1652588"/>
                  <a:gd name="connsiteX4" fmla="*/ 133350 w 285750"/>
                  <a:gd name="connsiteY4" fmla="*/ 228600 h 1652588"/>
                  <a:gd name="connsiteX5" fmla="*/ 38100 w 285750"/>
                  <a:gd name="connsiteY5" fmla="*/ 123825 h 1652588"/>
                  <a:gd name="connsiteX6" fmla="*/ 0 w 285750"/>
                  <a:gd name="connsiteY6" fmla="*/ 0 h 1652588"/>
                  <a:gd name="connsiteX7" fmla="*/ 0 w 285750"/>
                  <a:gd name="connsiteY7" fmla="*/ 0 h 1652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0" h="1652588">
                    <a:moveTo>
                      <a:pt x="285750" y="1652588"/>
                    </a:moveTo>
                    <a:cubicBezTo>
                      <a:pt x="235347" y="1632744"/>
                      <a:pt x="184944" y="1612900"/>
                      <a:pt x="157163" y="1524000"/>
                    </a:cubicBezTo>
                    <a:cubicBezTo>
                      <a:pt x="129382" y="1435100"/>
                      <a:pt x="130969" y="1230313"/>
                      <a:pt x="119063" y="1119188"/>
                    </a:cubicBezTo>
                    <a:cubicBezTo>
                      <a:pt x="107157" y="1008063"/>
                      <a:pt x="83344" y="1005681"/>
                      <a:pt x="85725" y="857250"/>
                    </a:cubicBezTo>
                    <a:cubicBezTo>
                      <a:pt x="88106" y="708819"/>
                      <a:pt x="141287" y="350837"/>
                      <a:pt x="133350" y="228600"/>
                    </a:cubicBezTo>
                    <a:cubicBezTo>
                      <a:pt x="125413" y="106363"/>
                      <a:pt x="60325" y="161925"/>
                      <a:pt x="38100" y="123825"/>
                    </a:cubicBezTo>
                    <a:cubicBezTo>
                      <a:pt x="15875" y="85725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865720" y="2849274"/>
                <a:ext cx="986635" cy="1784259"/>
              </a:xfrm>
              <a:custGeom>
                <a:avLst/>
                <a:gdLst>
                  <a:gd name="connsiteX0" fmla="*/ 1076325 w 1076325"/>
                  <a:gd name="connsiteY0" fmla="*/ 0 h 1952625"/>
                  <a:gd name="connsiteX1" fmla="*/ 1038225 w 1076325"/>
                  <a:gd name="connsiteY1" fmla="*/ 157162 h 1952625"/>
                  <a:gd name="connsiteX2" fmla="*/ 952500 w 1076325"/>
                  <a:gd name="connsiteY2" fmla="*/ 266700 h 1952625"/>
                  <a:gd name="connsiteX3" fmla="*/ 600075 w 1076325"/>
                  <a:gd name="connsiteY3" fmla="*/ 461962 h 1952625"/>
                  <a:gd name="connsiteX4" fmla="*/ 385763 w 1076325"/>
                  <a:gd name="connsiteY4" fmla="*/ 700087 h 1952625"/>
                  <a:gd name="connsiteX5" fmla="*/ 285750 w 1076325"/>
                  <a:gd name="connsiteY5" fmla="*/ 909637 h 1952625"/>
                  <a:gd name="connsiteX6" fmla="*/ 161925 w 1076325"/>
                  <a:gd name="connsiteY6" fmla="*/ 1214437 h 1952625"/>
                  <a:gd name="connsiteX7" fmla="*/ 166688 w 1076325"/>
                  <a:gd name="connsiteY7" fmla="*/ 1600200 h 1952625"/>
                  <a:gd name="connsiteX8" fmla="*/ 0 w 1076325"/>
                  <a:gd name="connsiteY8" fmla="*/ 1952625 h 19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6325" h="1952625">
                    <a:moveTo>
                      <a:pt x="1076325" y="0"/>
                    </a:moveTo>
                    <a:cubicBezTo>
                      <a:pt x="1067594" y="56356"/>
                      <a:pt x="1058863" y="112712"/>
                      <a:pt x="1038225" y="157162"/>
                    </a:cubicBezTo>
                    <a:cubicBezTo>
                      <a:pt x="1017588" y="201612"/>
                      <a:pt x="1025525" y="215900"/>
                      <a:pt x="952500" y="266700"/>
                    </a:cubicBezTo>
                    <a:cubicBezTo>
                      <a:pt x="879475" y="317500"/>
                      <a:pt x="694531" y="389731"/>
                      <a:pt x="600075" y="461962"/>
                    </a:cubicBezTo>
                    <a:cubicBezTo>
                      <a:pt x="505619" y="534193"/>
                      <a:pt x="438150" y="625475"/>
                      <a:pt x="385763" y="700087"/>
                    </a:cubicBezTo>
                    <a:cubicBezTo>
                      <a:pt x="333376" y="774699"/>
                      <a:pt x="323056" y="823912"/>
                      <a:pt x="285750" y="909637"/>
                    </a:cubicBezTo>
                    <a:cubicBezTo>
                      <a:pt x="248444" y="995362"/>
                      <a:pt x="181769" y="1099343"/>
                      <a:pt x="161925" y="1214437"/>
                    </a:cubicBezTo>
                    <a:cubicBezTo>
                      <a:pt x="142081" y="1329531"/>
                      <a:pt x="193676" y="1477169"/>
                      <a:pt x="166688" y="1600200"/>
                    </a:cubicBezTo>
                    <a:cubicBezTo>
                      <a:pt x="139701" y="1723231"/>
                      <a:pt x="69850" y="1837928"/>
                      <a:pt x="0" y="1952625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>
                <a:off x="1396873" y="3371496"/>
                <a:ext cx="822196" cy="1380987"/>
              </a:xfrm>
              <a:custGeom>
                <a:avLst/>
                <a:gdLst>
                  <a:gd name="connsiteX0" fmla="*/ 464344 w 897731"/>
                  <a:gd name="connsiteY0" fmla="*/ 0 h 1510506"/>
                  <a:gd name="connsiteX1" fmla="*/ 245269 w 897731"/>
                  <a:gd name="connsiteY1" fmla="*/ 100012 h 1510506"/>
                  <a:gd name="connsiteX2" fmla="*/ 40481 w 897731"/>
                  <a:gd name="connsiteY2" fmla="*/ 304800 h 1510506"/>
                  <a:gd name="connsiteX3" fmla="*/ 35719 w 897731"/>
                  <a:gd name="connsiteY3" fmla="*/ 571500 h 1510506"/>
                  <a:gd name="connsiteX4" fmla="*/ 64294 w 897731"/>
                  <a:gd name="connsiteY4" fmla="*/ 966787 h 1510506"/>
                  <a:gd name="connsiteX5" fmla="*/ 421481 w 897731"/>
                  <a:gd name="connsiteY5" fmla="*/ 1185862 h 1510506"/>
                  <a:gd name="connsiteX6" fmla="*/ 654844 w 897731"/>
                  <a:gd name="connsiteY6" fmla="*/ 1457325 h 1510506"/>
                  <a:gd name="connsiteX7" fmla="*/ 897731 w 897731"/>
                  <a:gd name="connsiteY7" fmla="*/ 1504950 h 15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7731" h="1510506">
                    <a:moveTo>
                      <a:pt x="464344" y="0"/>
                    </a:moveTo>
                    <a:cubicBezTo>
                      <a:pt x="390128" y="24606"/>
                      <a:pt x="315913" y="49212"/>
                      <a:pt x="245269" y="100012"/>
                    </a:cubicBezTo>
                    <a:cubicBezTo>
                      <a:pt x="174625" y="150812"/>
                      <a:pt x="75406" y="226219"/>
                      <a:pt x="40481" y="304800"/>
                    </a:cubicBezTo>
                    <a:cubicBezTo>
                      <a:pt x="5556" y="383381"/>
                      <a:pt x="31750" y="461169"/>
                      <a:pt x="35719" y="571500"/>
                    </a:cubicBezTo>
                    <a:cubicBezTo>
                      <a:pt x="39688" y="681831"/>
                      <a:pt x="0" y="864393"/>
                      <a:pt x="64294" y="966787"/>
                    </a:cubicBezTo>
                    <a:cubicBezTo>
                      <a:pt x="128588" y="1069181"/>
                      <a:pt x="323056" y="1104106"/>
                      <a:pt x="421481" y="1185862"/>
                    </a:cubicBezTo>
                    <a:cubicBezTo>
                      <a:pt x="519906" y="1267618"/>
                      <a:pt x="575469" y="1404144"/>
                      <a:pt x="654844" y="1457325"/>
                    </a:cubicBezTo>
                    <a:cubicBezTo>
                      <a:pt x="734219" y="1510506"/>
                      <a:pt x="815975" y="1507728"/>
                      <a:pt x="897731" y="1504950"/>
                    </a:cubicBez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2140506" y="3528165"/>
                <a:ext cx="196455" cy="195835"/>
              </a:xfrm>
              <a:prstGeom prst="ellipse">
                <a:avLst/>
              </a:prstGeom>
              <a:ln w="762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1551140" y="2875382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5152819" y="6204572"/>
                <a:ext cx="130970" cy="130556"/>
              </a:xfrm>
              <a:prstGeom prst="ellips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286116" y="1928802"/>
                <a:ext cx="1857101" cy="2282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b="1" dirty="0" smtClean="0">
                    <a:latin typeface="Tahoma" pitchFamily="34" charset="0"/>
                    <a:cs typeface="Tahoma" pitchFamily="34" charset="0"/>
                  </a:rPr>
                  <a:t>НИЖНЕТАГИЛЬСКИЙ РЕГИОН</a:t>
                </a:r>
              </a:p>
            </p:txBody>
          </p:sp>
          <p:sp>
            <p:nvSpPr>
              <p:cNvPr id="56" name="TextBox 70"/>
              <p:cNvSpPr txBox="1">
                <a:spLocks noChangeArrowheads="1"/>
              </p:cNvSpPr>
              <p:nvPr/>
            </p:nvSpPr>
            <p:spPr bwMode="auto">
              <a:xfrm>
                <a:off x="2262957" y="3712779"/>
                <a:ext cx="1256373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itchFamily="34" charset="0"/>
                  </a:rPr>
                  <a:t>ЕКАТЕРИНБУРГ</a:t>
                </a:r>
                <a:endPara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endParaRPr>
              </a:p>
            </p:txBody>
          </p:sp>
          <p:sp>
            <p:nvSpPr>
              <p:cNvPr id="57" name="TextBox 70"/>
              <p:cNvSpPr txBox="1">
                <a:spLocks noChangeArrowheads="1"/>
              </p:cNvSpPr>
              <p:nvPr/>
            </p:nvSpPr>
            <p:spPr bwMode="auto">
              <a:xfrm>
                <a:off x="1019973" y="4968163"/>
                <a:ext cx="1183556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itchFamily="34" charset="0"/>
                  </a:rPr>
                  <a:t>К-УРАЛЬСКИЙ</a:t>
                </a:r>
              </a:p>
            </p:txBody>
          </p:sp>
          <p:sp>
            <p:nvSpPr>
              <p:cNvPr id="58" name="TextBox 70"/>
              <p:cNvSpPr txBox="1">
                <a:spLocks noChangeArrowheads="1"/>
              </p:cNvSpPr>
              <p:nvPr/>
            </p:nvSpPr>
            <p:spPr bwMode="auto">
              <a:xfrm>
                <a:off x="-26326" y="4050385"/>
                <a:ext cx="1103156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 pitchFamily="34" charset="0"/>
                  </a:rPr>
                  <a:t>ДРУЖИНИНО</a:t>
                </a:r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1690841" y="3014641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TextBox 72"/>
              <p:cNvSpPr txBox="1">
                <a:spLocks noChangeArrowheads="1"/>
              </p:cNvSpPr>
              <p:nvPr/>
            </p:nvSpPr>
            <p:spPr bwMode="auto">
              <a:xfrm>
                <a:off x="5021810" y="4254921"/>
                <a:ext cx="934770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erdana" pitchFamily="34" charset="0"/>
                  </a:rPr>
                  <a:t>ТОБОЛЬСК</a:t>
                </a:r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-14684" y="3964798"/>
                <a:ext cx="720331" cy="88488"/>
              </a:xfrm>
              <a:custGeom>
                <a:avLst/>
                <a:gdLst>
                  <a:gd name="connsiteX0" fmla="*/ 785091 w 785091"/>
                  <a:gd name="connsiteY0" fmla="*/ 21552 h 96982"/>
                  <a:gd name="connsiteX1" fmla="*/ 535709 w 785091"/>
                  <a:gd name="connsiteY1" fmla="*/ 95443 h 96982"/>
                  <a:gd name="connsiteX2" fmla="*/ 147781 w 785091"/>
                  <a:gd name="connsiteY2" fmla="*/ 12315 h 96982"/>
                  <a:gd name="connsiteX3" fmla="*/ 0 w 785091"/>
                  <a:gd name="connsiteY3" fmla="*/ 21552 h 9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091" h="96982">
                    <a:moveTo>
                      <a:pt x="785091" y="21552"/>
                    </a:moveTo>
                    <a:cubicBezTo>
                      <a:pt x="713509" y="59267"/>
                      <a:pt x="641927" y="96982"/>
                      <a:pt x="535709" y="95443"/>
                    </a:cubicBezTo>
                    <a:cubicBezTo>
                      <a:pt x="429491" y="93904"/>
                      <a:pt x="237066" y="24630"/>
                      <a:pt x="147781" y="12315"/>
                    </a:cubicBezTo>
                    <a:cubicBezTo>
                      <a:pt x="58496" y="0"/>
                      <a:pt x="29248" y="10776"/>
                      <a:pt x="0" y="2155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-14684" y="4634983"/>
                <a:ext cx="871673" cy="784784"/>
              </a:xfrm>
              <a:custGeom>
                <a:avLst/>
                <a:gdLst>
                  <a:gd name="connsiteX0" fmla="*/ 951345 w 951345"/>
                  <a:gd name="connsiteY0" fmla="*/ 0 h 858982"/>
                  <a:gd name="connsiteX1" fmla="*/ 701963 w 951345"/>
                  <a:gd name="connsiteY1" fmla="*/ 277091 h 858982"/>
                  <a:gd name="connsiteX2" fmla="*/ 230909 w 951345"/>
                  <a:gd name="connsiteY2" fmla="*/ 443345 h 858982"/>
                  <a:gd name="connsiteX3" fmla="*/ 0 w 951345"/>
                  <a:gd name="connsiteY3" fmla="*/ 858982 h 858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1345" h="858982">
                    <a:moveTo>
                      <a:pt x="951345" y="0"/>
                    </a:moveTo>
                    <a:cubicBezTo>
                      <a:pt x="886690" y="101600"/>
                      <a:pt x="822036" y="203200"/>
                      <a:pt x="701963" y="277091"/>
                    </a:cubicBezTo>
                    <a:cubicBezTo>
                      <a:pt x="581890" y="350982"/>
                      <a:pt x="347903" y="346363"/>
                      <a:pt x="230909" y="443345"/>
                    </a:cubicBezTo>
                    <a:cubicBezTo>
                      <a:pt x="113915" y="540327"/>
                      <a:pt x="56957" y="699654"/>
                      <a:pt x="0" y="8589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1839258" y="5453131"/>
                <a:ext cx="254663" cy="877624"/>
              </a:xfrm>
              <a:custGeom>
                <a:avLst/>
                <a:gdLst>
                  <a:gd name="connsiteX0" fmla="*/ 277091 w 277091"/>
                  <a:gd name="connsiteY0" fmla="*/ 0 h 960582"/>
                  <a:gd name="connsiteX1" fmla="*/ 129309 w 277091"/>
                  <a:gd name="connsiteY1" fmla="*/ 267855 h 960582"/>
                  <a:gd name="connsiteX2" fmla="*/ 55418 w 277091"/>
                  <a:gd name="connsiteY2" fmla="*/ 775855 h 960582"/>
                  <a:gd name="connsiteX3" fmla="*/ 0 w 277091"/>
                  <a:gd name="connsiteY3" fmla="*/ 960582 h 96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091" h="960582">
                    <a:moveTo>
                      <a:pt x="277091" y="0"/>
                    </a:moveTo>
                    <a:cubicBezTo>
                      <a:pt x="221673" y="69273"/>
                      <a:pt x="166255" y="138546"/>
                      <a:pt x="129309" y="267855"/>
                    </a:cubicBezTo>
                    <a:cubicBezTo>
                      <a:pt x="92364" y="397164"/>
                      <a:pt x="76970" y="660401"/>
                      <a:pt x="55418" y="775855"/>
                    </a:cubicBezTo>
                    <a:cubicBezTo>
                      <a:pt x="33867" y="891310"/>
                      <a:pt x="16933" y="925946"/>
                      <a:pt x="0" y="96058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-14684" y="793749"/>
                <a:ext cx="282311" cy="262562"/>
              </a:xfrm>
              <a:custGeom>
                <a:avLst/>
                <a:gdLst>
                  <a:gd name="connsiteX0" fmla="*/ 295563 w 307878"/>
                  <a:gd name="connsiteY0" fmla="*/ 286328 h 286328"/>
                  <a:gd name="connsiteX1" fmla="*/ 258618 w 307878"/>
                  <a:gd name="connsiteY1" fmla="*/ 73891 h 286328"/>
                  <a:gd name="connsiteX2" fmla="*/ 0 w 307878"/>
                  <a:gd name="connsiteY2" fmla="*/ 0 h 286328"/>
                  <a:gd name="connsiteX3" fmla="*/ 0 w 307878"/>
                  <a:gd name="connsiteY3" fmla="*/ 0 h 28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878" h="286328">
                    <a:moveTo>
                      <a:pt x="295563" y="286328"/>
                    </a:moveTo>
                    <a:cubicBezTo>
                      <a:pt x="301720" y="203970"/>
                      <a:pt x="307878" y="121612"/>
                      <a:pt x="258618" y="73891"/>
                    </a:cubicBezTo>
                    <a:cubicBezTo>
                      <a:pt x="209358" y="26170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2297650" y="5132545"/>
                <a:ext cx="261938" cy="252407"/>
              </a:xfrm>
              <a:custGeom>
                <a:avLst/>
                <a:gdLst>
                  <a:gd name="connsiteX0" fmla="*/ 0 w 286327"/>
                  <a:gd name="connsiteY0" fmla="*/ 0 h 277091"/>
                  <a:gd name="connsiteX1" fmla="*/ 221673 w 286327"/>
                  <a:gd name="connsiteY1" fmla="*/ 166255 h 277091"/>
                  <a:gd name="connsiteX2" fmla="*/ 286327 w 286327"/>
                  <a:gd name="connsiteY2" fmla="*/ 277091 h 277091"/>
                  <a:gd name="connsiteX3" fmla="*/ 286327 w 286327"/>
                  <a:gd name="connsiteY3" fmla="*/ 277091 h 27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327" h="277091">
                    <a:moveTo>
                      <a:pt x="0" y="0"/>
                    </a:moveTo>
                    <a:cubicBezTo>
                      <a:pt x="86976" y="60036"/>
                      <a:pt x="173952" y="120073"/>
                      <a:pt x="221673" y="166255"/>
                    </a:cubicBezTo>
                    <a:cubicBezTo>
                      <a:pt x="269394" y="212437"/>
                      <a:pt x="286327" y="277091"/>
                      <a:pt x="286327" y="277091"/>
                    </a:cubicBezTo>
                    <a:lnTo>
                      <a:pt x="286327" y="277091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205991" y="5029564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2559589" y="5393656"/>
                <a:ext cx="499138" cy="937099"/>
              </a:xfrm>
              <a:custGeom>
                <a:avLst/>
                <a:gdLst>
                  <a:gd name="connsiteX0" fmla="*/ 0 w 544946"/>
                  <a:gd name="connsiteY0" fmla="*/ 0 h 1025237"/>
                  <a:gd name="connsiteX1" fmla="*/ 55418 w 544946"/>
                  <a:gd name="connsiteY1" fmla="*/ 360219 h 1025237"/>
                  <a:gd name="connsiteX2" fmla="*/ 304800 w 544946"/>
                  <a:gd name="connsiteY2" fmla="*/ 785091 h 1025237"/>
                  <a:gd name="connsiteX3" fmla="*/ 544946 w 544946"/>
                  <a:gd name="connsiteY3" fmla="*/ 1025237 h 102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946" h="1025237">
                    <a:moveTo>
                      <a:pt x="0" y="0"/>
                    </a:moveTo>
                    <a:cubicBezTo>
                      <a:pt x="2309" y="114685"/>
                      <a:pt x="4618" y="229371"/>
                      <a:pt x="55418" y="360219"/>
                    </a:cubicBezTo>
                    <a:cubicBezTo>
                      <a:pt x="106218" y="491067"/>
                      <a:pt x="223212" y="674255"/>
                      <a:pt x="304800" y="785091"/>
                    </a:cubicBezTo>
                    <a:cubicBezTo>
                      <a:pt x="386388" y="895927"/>
                      <a:pt x="465667" y="960582"/>
                      <a:pt x="544946" y="102523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809875" y="4043427"/>
                <a:ext cx="130970" cy="130556"/>
              </a:xfrm>
              <a:prstGeom prst="ellips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3712147" y="4376781"/>
                <a:ext cx="261940" cy="261113"/>
              </a:xfrm>
              <a:prstGeom prst="ellipse">
                <a:avLst/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255958" y="1047579"/>
                <a:ext cx="130970" cy="130556"/>
              </a:xfrm>
              <a:prstGeom prst="ellips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155025" y="4703173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99834" y="3919834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1369204" y="3854556"/>
                <a:ext cx="130970" cy="130556"/>
              </a:xfrm>
              <a:prstGeom prst="ellipse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28926" y="3143247"/>
                <a:ext cx="1847999" cy="2282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b="1" dirty="0" smtClean="0">
                    <a:latin typeface="Tahoma" pitchFamily="34" charset="0"/>
                    <a:cs typeface="Tahoma" pitchFamily="34" charset="0"/>
                  </a:rPr>
                  <a:t>ЕКАТЕРИНБУРГСКИЙ РЕГИОН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000497" y="4643446"/>
                <a:ext cx="1414140" cy="2282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b="1" dirty="0" smtClean="0">
                    <a:latin typeface="Tahoma" pitchFamily="34" charset="0"/>
                    <a:cs typeface="Tahoma" pitchFamily="34" charset="0"/>
                  </a:rPr>
                  <a:t>ТЮМЕНСКИЙ РЕГИОН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218238" y="2647638"/>
                <a:ext cx="1427792" cy="2282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b="1" dirty="0" smtClean="0">
                    <a:latin typeface="Tahoma" pitchFamily="34" charset="0"/>
                    <a:cs typeface="Tahoma" pitchFamily="34" charset="0"/>
                  </a:rPr>
                  <a:t>СУРГУТСКИЙ РЕГИОН 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00034" y="1059404"/>
                <a:ext cx="1295815" cy="2282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00" b="1" dirty="0" smtClean="0">
                    <a:latin typeface="Tahoma" pitchFamily="34" charset="0"/>
                    <a:cs typeface="Tahoma" pitchFamily="34" charset="0"/>
                  </a:rPr>
                  <a:t>ПЕРМСКИЙ РЕГИОН</a:t>
                </a:r>
              </a:p>
            </p:txBody>
          </p:sp>
          <p:sp>
            <p:nvSpPr>
              <p:cNvPr id="78" name="TextBox 72"/>
              <p:cNvSpPr txBox="1">
                <a:spLocks noChangeArrowheads="1"/>
              </p:cNvSpPr>
              <p:nvPr/>
            </p:nvSpPr>
            <p:spPr bwMode="auto">
              <a:xfrm>
                <a:off x="5080896" y="5962100"/>
                <a:ext cx="884709" cy="243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 smtClean="0">
                    <a:latin typeface="Verdana" pitchFamily="34" charset="0"/>
                  </a:rPr>
                  <a:t>ОП  46 КМ</a:t>
                </a:r>
                <a:endParaRPr lang="ru-RU" sz="1000" b="1" dirty="0">
                  <a:latin typeface="Verdana" pitchFamily="34" charset="0"/>
                </a:endParaRPr>
              </a:p>
            </p:txBody>
          </p:sp>
        </p:grpSp>
        <p:sp>
          <p:nvSpPr>
            <p:cNvPr id="99" name="Прямоугольник 98"/>
            <p:cNvSpPr/>
            <p:nvPr/>
          </p:nvSpPr>
          <p:spPr>
            <a:xfrm>
              <a:off x="-2604" y="561539"/>
              <a:ext cx="9144000" cy="4316045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1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870565"/>
              </p:ext>
            </p:extLst>
          </p:nvPr>
        </p:nvGraphicFramePr>
        <p:xfrm>
          <a:off x="4200745" y="836714"/>
          <a:ext cx="1734923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4582449"/>
              </p:ext>
            </p:extLst>
          </p:nvPr>
        </p:nvGraphicFramePr>
        <p:xfrm>
          <a:off x="3008784" y="3140968"/>
          <a:ext cx="149661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1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5709736"/>
              </p:ext>
            </p:extLst>
          </p:nvPr>
        </p:nvGraphicFramePr>
        <p:xfrm>
          <a:off x="-87560" y="4437112"/>
          <a:ext cx="149661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677200"/>
              </p:ext>
            </p:extLst>
          </p:nvPr>
        </p:nvGraphicFramePr>
        <p:xfrm>
          <a:off x="416497" y="2780928"/>
          <a:ext cx="2245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4678347"/>
              </p:ext>
            </p:extLst>
          </p:nvPr>
        </p:nvGraphicFramePr>
        <p:xfrm>
          <a:off x="200472" y="2060848"/>
          <a:ext cx="149661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1" name="Прямоугольник 100"/>
          <p:cNvSpPr/>
          <p:nvPr/>
        </p:nvSpPr>
        <p:spPr>
          <a:xfrm>
            <a:off x="2569724" y="2"/>
            <a:ext cx="5203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ПОГРУЗКА ПО РЕГИОНАМ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ОБСЛУЖИВАНИЯ</a:t>
            </a:r>
          </a:p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ЗА </a:t>
            </a:r>
            <a:r>
              <a:rPr lang="ru-RU" b="1" dirty="0" smtClean="0">
                <a:solidFill>
                  <a:srgbClr val="0CA454"/>
                </a:solidFill>
                <a:latin typeface="RussianRail G Pro" pitchFamily="34" charset="-52"/>
                <a:ea typeface="+mj-ea"/>
                <a:cs typeface="+mj-cs"/>
              </a:rPr>
              <a:t>5 мес. </a:t>
            </a:r>
            <a:r>
              <a:rPr lang="ru-RU" b="1" dirty="0" smtClean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2015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, МЛН. ТОНН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ussianRail G Pro" pitchFamily="34" charset="-52"/>
              <a:ea typeface="+mj-ea"/>
              <a:cs typeface="+mj-cs"/>
            </a:endParaRPr>
          </a:p>
        </p:txBody>
      </p:sp>
      <p:sp>
        <p:nvSpPr>
          <p:cNvPr id="102" name="Номер слайда 6"/>
          <p:cNvSpPr txBox="1">
            <a:spLocks/>
          </p:cNvSpPr>
          <p:nvPr/>
        </p:nvSpPr>
        <p:spPr>
          <a:xfrm>
            <a:off x="4640262" y="6592890"/>
            <a:ext cx="501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B22FB22-E868-49EA-912F-2F65F51A5450}" type="slidenum">
              <a:rPr lang="en-US" sz="1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137"/>
          <p:cNvGrpSpPr/>
          <p:nvPr/>
        </p:nvGrpSpPr>
        <p:grpSpPr>
          <a:xfrm>
            <a:off x="7672862" y="5786107"/>
            <a:ext cx="1583610" cy="670359"/>
            <a:chOff x="301010" y="1277877"/>
            <a:chExt cx="1461793" cy="670359"/>
          </a:xfrm>
        </p:grpSpPr>
        <p:sp>
          <p:nvSpPr>
            <p:cNvPr id="104" name="Цилиндр 103"/>
            <p:cNvSpPr/>
            <p:nvPr/>
          </p:nvSpPr>
          <p:spPr>
            <a:xfrm>
              <a:off x="301010" y="1294446"/>
              <a:ext cx="454566" cy="274638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81469" y="1277877"/>
              <a:ext cx="98133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latin typeface="+mj-lt"/>
                </a:rPr>
                <a:t>5 мес. 2014</a:t>
              </a:r>
              <a:endParaRPr lang="ru-RU" sz="1400" b="1" dirty="0">
                <a:latin typeface="+mj-lt"/>
              </a:endParaRPr>
            </a:p>
          </p:txBody>
        </p:sp>
        <p:sp>
          <p:nvSpPr>
            <p:cNvPr id="106" name="Цилиндр 105"/>
            <p:cNvSpPr/>
            <p:nvPr/>
          </p:nvSpPr>
          <p:spPr>
            <a:xfrm>
              <a:off x="301010" y="1657822"/>
              <a:ext cx="454566" cy="273050"/>
            </a:xfrm>
            <a:prstGeom prst="can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1469" y="1640459"/>
              <a:ext cx="981334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latin typeface="+mj-lt"/>
                </a:rPr>
                <a:t>5 мес. 2015</a:t>
              </a:r>
              <a:endParaRPr lang="ru-RU" sz="1400" b="1" dirty="0">
                <a:latin typeface="+mj-lt"/>
              </a:endParaRPr>
            </a:p>
          </p:txBody>
        </p:sp>
      </p:grpSp>
      <p:graphicFrame>
        <p:nvGraphicFramePr>
          <p:cNvPr id="10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9339864"/>
              </p:ext>
            </p:extLst>
          </p:nvPr>
        </p:nvGraphicFramePr>
        <p:xfrm>
          <a:off x="2360713" y="404664"/>
          <a:ext cx="221786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0" name="Прямоугольник 2"/>
          <p:cNvSpPr/>
          <p:nvPr/>
        </p:nvSpPr>
        <p:spPr>
          <a:xfrm flipH="1">
            <a:off x="2836030" y="1360521"/>
            <a:ext cx="1296000" cy="42838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2000" b="1" dirty="0" smtClean="0"/>
              <a:t>-5,4%</a:t>
            </a:r>
            <a:endParaRPr lang="ru-RU" sz="2000" b="1" dirty="0"/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4103289" y="836714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черные металлы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11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2189718"/>
              </p:ext>
            </p:extLst>
          </p:nvPr>
        </p:nvGraphicFramePr>
        <p:xfrm>
          <a:off x="56457" y="404664"/>
          <a:ext cx="2245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2" name="Прямоугольник 121"/>
          <p:cNvSpPr>
            <a:spLocks noChangeArrowheads="1"/>
          </p:cNvSpPr>
          <p:nvPr/>
        </p:nvSpPr>
        <p:spPr bwMode="auto">
          <a:xfrm>
            <a:off x="-15552" y="1916834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удобрения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2" name="Прямоугольник 131"/>
          <p:cNvSpPr>
            <a:spLocks noChangeArrowheads="1"/>
          </p:cNvSpPr>
          <p:nvPr/>
        </p:nvSpPr>
        <p:spPr bwMode="auto">
          <a:xfrm>
            <a:off x="2792129" y="3055639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цветная руда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35" name="Прямоугольник 2"/>
          <p:cNvSpPr/>
          <p:nvPr/>
        </p:nvSpPr>
        <p:spPr>
          <a:xfrm>
            <a:off x="3281800" y="3703708"/>
            <a:ext cx="900000" cy="27119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+2,6%</a:t>
            </a:r>
            <a:endParaRPr lang="ru-RU" sz="1200" b="1" dirty="0"/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>
            <a:off x="70841" y="4262901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строительные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140" name="Прямоугольник 2"/>
          <p:cNvSpPr/>
          <p:nvPr/>
        </p:nvSpPr>
        <p:spPr>
          <a:xfrm flipH="1">
            <a:off x="200472" y="5013178"/>
            <a:ext cx="900000" cy="26886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-26,7%</a:t>
            </a:r>
            <a:endParaRPr lang="ru-RU" sz="1200" b="1" dirty="0"/>
          </a:p>
        </p:txBody>
      </p:sp>
      <p:graphicFrame>
        <p:nvGraphicFramePr>
          <p:cNvPr id="150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4819361"/>
              </p:ext>
            </p:extLst>
          </p:nvPr>
        </p:nvGraphicFramePr>
        <p:xfrm>
          <a:off x="6962946" y="476672"/>
          <a:ext cx="245455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1" name="Прямоугольник 2"/>
          <p:cNvSpPr/>
          <p:nvPr/>
        </p:nvSpPr>
        <p:spPr>
          <a:xfrm>
            <a:off x="7542221" y="1431297"/>
            <a:ext cx="1296000" cy="42838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2000" b="1" dirty="0" smtClean="0"/>
              <a:t>+17,8%</a:t>
            </a:r>
            <a:endParaRPr lang="ru-RU" sz="2000" b="1" dirty="0"/>
          </a:p>
        </p:txBody>
      </p:sp>
      <p:sp>
        <p:nvSpPr>
          <p:cNvPr id="144" name="Прямоугольник 143"/>
          <p:cNvSpPr>
            <a:spLocks noChangeArrowheads="1"/>
          </p:cNvSpPr>
          <p:nvPr/>
        </p:nvSpPr>
        <p:spPr bwMode="auto">
          <a:xfrm>
            <a:off x="8121352" y="1988840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нефть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14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2848683"/>
              </p:ext>
            </p:extLst>
          </p:nvPr>
        </p:nvGraphicFramePr>
        <p:xfrm>
          <a:off x="8130594" y="2060848"/>
          <a:ext cx="1911347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47" name="Прямоугольник 2"/>
          <p:cNvSpPr/>
          <p:nvPr/>
        </p:nvSpPr>
        <p:spPr>
          <a:xfrm>
            <a:off x="8636268" y="2708919"/>
            <a:ext cx="900000" cy="27119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+18,2%</a:t>
            </a:r>
            <a:endParaRPr lang="ru-RU" sz="1200" b="1" dirty="0"/>
          </a:p>
        </p:txBody>
      </p:sp>
      <p:graphicFrame>
        <p:nvGraphicFramePr>
          <p:cNvPr id="161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1120763"/>
              </p:ext>
            </p:extLst>
          </p:nvPr>
        </p:nvGraphicFramePr>
        <p:xfrm>
          <a:off x="2714475" y="4437112"/>
          <a:ext cx="245455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62" name="Прямоугольник 2"/>
          <p:cNvSpPr/>
          <p:nvPr/>
        </p:nvSpPr>
        <p:spPr>
          <a:xfrm>
            <a:off x="3263683" y="5376877"/>
            <a:ext cx="1296000" cy="42838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2000" b="1" dirty="0" smtClean="0"/>
              <a:t>+34,8%</a:t>
            </a:r>
            <a:endParaRPr lang="ru-RU" sz="2000" b="1" dirty="0"/>
          </a:p>
        </p:txBody>
      </p:sp>
      <p:sp>
        <p:nvSpPr>
          <p:cNvPr id="155" name="Прямоугольник 154"/>
          <p:cNvSpPr>
            <a:spLocks noChangeArrowheads="1"/>
          </p:cNvSpPr>
          <p:nvPr/>
        </p:nvSpPr>
        <p:spPr bwMode="auto">
          <a:xfrm>
            <a:off x="4880993" y="4743725"/>
            <a:ext cx="1929831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Arial" charset="0"/>
              </a:rPr>
              <a:t>в т.ч. нефть</a:t>
            </a:r>
            <a:endParaRPr lang="ru-RU" sz="1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15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2978802"/>
              </p:ext>
            </p:extLst>
          </p:nvPr>
        </p:nvGraphicFramePr>
        <p:xfrm>
          <a:off x="4957141" y="4887742"/>
          <a:ext cx="1734923" cy="100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58" name="Прямоугольник 2"/>
          <p:cNvSpPr/>
          <p:nvPr/>
        </p:nvSpPr>
        <p:spPr>
          <a:xfrm>
            <a:off x="5370663" y="5544051"/>
            <a:ext cx="900000" cy="27119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+38,2%</a:t>
            </a:r>
            <a:endParaRPr lang="ru-RU" sz="1200" b="1" dirty="0"/>
          </a:p>
        </p:txBody>
      </p:sp>
      <p:sp>
        <p:nvSpPr>
          <p:cNvPr id="113" name="Прямоугольник 2"/>
          <p:cNvSpPr/>
          <p:nvPr/>
        </p:nvSpPr>
        <p:spPr>
          <a:xfrm flipH="1">
            <a:off x="848543" y="3717032"/>
            <a:ext cx="1368153" cy="42838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2000" b="1" dirty="0" smtClean="0"/>
              <a:t>-10,6%</a:t>
            </a:r>
            <a:endParaRPr lang="ru-RU" sz="2000" b="1" dirty="0"/>
          </a:p>
        </p:txBody>
      </p:sp>
      <p:sp>
        <p:nvSpPr>
          <p:cNvPr id="116" name="Прямоугольник 2"/>
          <p:cNvSpPr/>
          <p:nvPr/>
        </p:nvSpPr>
        <p:spPr>
          <a:xfrm flipH="1">
            <a:off x="488504" y="1332606"/>
            <a:ext cx="1296000" cy="428389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2000" b="1" dirty="0" smtClean="0"/>
              <a:t>-2,4%</a:t>
            </a:r>
            <a:endParaRPr lang="ru-RU" sz="2000" b="1" dirty="0"/>
          </a:p>
        </p:txBody>
      </p:sp>
      <p:sp>
        <p:nvSpPr>
          <p:cNvPr id="117" name="Прямоугольник 2"/>
          <p:cNvSpPr/>
          <p:nvPr/>
        </p:nvSpPr>
        <p:spPr>
          <a:xfrm flipH="1">
            <a:off x="488505" y="2636914"/>
            <a:ext cx="900000" cy="271195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-2,7%</a:t>
            </a:r>
            <a:endParaRPr lang="ru-RU" sz="1200" b="1" dirty="0"/>
          </a:p>
        </p:txBody>
      </p:sp>
      <p:sp>
        <p:nvSpPr>
          <p:cNvPr id="118" name="Прямоугольник 2"/>
          <p:cNvSpPr/>
          <p:nvPr/>
        </p:nvSpPr>
        <p:spPr>
          <a:xfrm>
            <a:off x="4592961" y="1484784"/>
            <a:ext cx="900000" cy="27119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anchor="b"/>
          <a:lstStyle/>
          <a:p>
            <a:pPr algn="ctr"/>
            <a:r>
              <a:rPr lang="ru-RU" sz="1200" b="1" dirty="0" smtClean="0"/>
              <a:t>+7,3%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3419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6716275" y="620616"/>
            <a:ext cx="2880846" cy="5868000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9032415"/>
              </p:ext>
            </p:extLst>
          </p:nvPr>
        </p:nvGraphicFramePr>
        <p:xfrm>
          <a:off x="6602536" y="3676658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3412192" y="624883"/>
            <a:ext cx="2880846" cy="5868000"/>
          </a:xfrm>
          <a:prstGeom prst="rect">
            <a:avLst/>
          </a:prstGeom>
          <a:solidFill>
            <a:schemeClr val="accent1">
              <a:lumMod val="20000"/>
              <a:lumOff val="80000"/>
              <a:alpha val="59000"/>
            </a:schemeClr>
          </a:solidFill>
          <a:ln>
            <a:noFill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4104696"/>
              </p:ext>
            </p:extLst>
          </p:nvPr>
        </p:nvGraphicFramePr>
        <p:xfrm>
          <a:off x="3298453" y="3676658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364936"/>
              </p:ext>
            </p:extLst>
          </p:nvPr>
        </p:nvGraphicFramePr>
        <p:xfrm>
          <a:off x="199157" y="3676658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5834981"/>
              </p:ext>
            </p:extLst>
          </p:nvPr>
        </p:nvGraphicFramePr>
        <p:xfrm>
          <a:off x="6602536" y="591209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0411723"/>
              </p:ext>
            </p:extLst>
          </p:nvPr>
        </p:nvGraphicFramePr>
        <p:xfrm>
          <a:off x="3298453" y="591209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0103290"/>
              </p:ext>
            </p:extLst>
          </p:nvPr>
        </p:nvGraphicFramePr>
        <p:xfrm>
          <a:off x="199157" y="591209"/>
          <a:ext cx="3108325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" y="10120"/>
            <a:ext cx="9905998" cy="432048"/>
          </a:xfrm>
          <a:prstGeom prst="rect">
            <a:avLst/>
          </a:prstGeom>
          <a:noFill/>
          <a:effectLst>
            <a:softEdge rad="31750"/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ПОГРУЗКА ПО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ТЮМЕНСКОМУ РЕГИОНУ ЗА </a:t>
            </a:r>
            <a:r>
              <a:rPr lang="ru-RU" sz="1600" b="1" dirty="0" smtClean="0">
                <a:solidFill>
                  <a:srgbClr val="00B050"/>
                </a:solidFill>
                <a:latin typeface="RussianRail G Pro" pitchFamily="34" charset="-52"/>
                <a:ea typeface="+mj-ea"/>
                <a:cs typeface="+mj-cs"/>
              </a:rPr>
              <a:t>5 мес. 2015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RussianRail G Pro" pitchFamily="34" charset="-52"/>
                <a:ea typeface="+mj-ea"/>
                <a:cs typeface="+mj-cs"/>
              </a:rPr>
              <a:t>МЛН. ТОНН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916615" y="620713"/>
            <a:ext cx="1872000" cy="277812"/>
          </a:xfrm>
          <a:prstGeom prst="rect">
            <a:avLst/>
          </a:prstGeom>
          <a:solidFill>
            <a:srgbClr val="465D72"/>
          </a:soli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НЕФТЬ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2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4640263" y="6592888"/>
            <a:ext cx="5016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62FF4-E5E9-442F-8251-291544D68571}" type="slidenum">
              <a:rPr lang="en-US" sz="1400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7220698" y="622300"/>
            <a:ext cx="1872000" cy="276225"/>
          </a:xfrm>
          <a:prstGeom prst="rect">
            <a:avLst/>
          </a:prstGeom>
          <a:solidFill>
            <a:srgbClr val="465D72"/>
          </a:soli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ХИМИКАТЫ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96046" y="3429000"/>
            <a:ext cx="3513138" cy="719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cap="all" dirty="0">
                <a:solidFill>
                  <a:srgbClr val="00B050"/>
                </a:solidFill>
              </a:rPr>
              <a:t>В ТОМ ЧИСЛЕ</a:t>
            </a:r>
            <a:br>
              <a:rPr lang="ru-RU" sz="1400" b="1" cap="all" dirty="0">
                <a:solidFill>
                  <a:srgbClr val="00B050"/>
                </a:solidFill>
              </a:rPr>
            </a:br>
            <a:r>
              <a:rPr lang="ru-RU" sz="1400" b="1" cap="all" dirty="0">
                <a:solidFill>
                  <a:srgbClr val="00B050"/>
                </a:solidFill>
              </a:rPr>
              <a:t>ЗАО </a:t>
            </a:r>
            <a:r>
              <a:rPr lang="ru-RU" sz="1400" b="1" cap="all" dirty="0" smtClean="0">
                <a:solidFill>
                  <a:srgbClr val="00B050"/>
                </a:solidFill>
              </a:rPr>
              <a:t>Антипинский НПЗ</a:t>
            </a:r>
            <a:endParaRPr lang="ru-RU" sz="1400" b="1" cap="all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400" b="1" cap="all" dirty="0">
                <a:solidFill>
                  <a:srgbClr val="00B050"/>
                </a:solidFill>
              </a:rPr>
              <a:t>ст. Туринский, Войновка</a:t>
            </a:r>
          </a:p>
        </p:txBody>
      </p:sp>
      <p:sp>
        <p:nvSpPr>
          <p:cNvPr id="23" name="Прямоугольник 2"/>
          <p:cNvSpPr/>
          <p:nvPr/>
        </p:nvSpPr>
        <p:spPr>
          <a:xfrm>
            <a:off x="4222615" y="2431590"/>
            <a:ext cx="1260000" cy="45885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+38,2%</a:t>
            </a:r>
            <a:endParaRPr lang="ru-RU" sz="2000" b="1" dirty="0"/>
          </a:p>
        </p:txBody>
      </p:sp>
      <p:sp>
        <p:nvSpPr>
          <p:cNvPr id="24" name="Прямоугольник 2"/>
          <p:cNvSpPr/>
          <p:nvPr/>
        </p:nvSpPr>
        <p:spPr>
          <a:xfrm>
            <a:off x="4222615" y="5472690"/>
            <a:ext cx="1260000" cy="50405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+37,0%</a:t>
            </a:r>
            <a:endParaRPr lang="ru-RU" sz="2000" b="1" dirty="0"/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817319" y="3717701"/>
            <a:ext cx="1872000" cy="277812"/>
          </a:xfrm>
          <a:prstGeom prst="rect">
            <a:avLst/>
          </a:prstGeom>
          <a:solidFill>
            <a:srgbClr val="465D72"/>
          </a:solidFill>
          <a:ln>
            <a:noFill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ЧЕРНЫЕ МЕТАЛЛЫ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817319" y="620713"/>
            <a:ext cx="1872000" cy="27781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ВСЕГО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" name="Прямоугольник 2"/>
          <p:cNvSpPr/>
          <p:nvPr/>
        </p:nvSpPr>
        <p:spPr>
          <a:xfrm>
            <a:off x="1123319" y="2314376"/>
            <a:ext cx="1260000" cy="57606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+34,8%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19664" y="3429000"/>
            <a:ext cx="32403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400" b="1" cap="all" dirty="0" smtClean="0">
                <a:solidFill>
                  <a:srgbClr val="00B050"/>
                </a:solidFill>
              </a:rPr>
              <a:t>В ТОМ ЧИСЛЕ</a:t>
            </a:r>
          </a:p>
          <a:p>
            <a:pPr algn="ctr">
              <a:defRPr/>
            </a:pPr>
            <a:r>
              <a:rPr lang="ru-RU" sz="1400" b="1" cap="all" dirty="0" smtClean="0">
                <a:solidFill>
                  <a:srgbClr val="00B050"/>
                </a:solidFill>
              </a:rPr>
              <a:t>ЗАО СИБУР-ТРАНС</a:t>
            </a:r>
          </a:p>
          <a:p>
            <a:pPr algn="ctr">
              <a:defRPr/>
            </a:pPr>
            <a:r>
              <a:rPr lang="ru-RU" sz="1400" b="1" cap="all" dirty="0" smtClean="0">
                <a:solidFill>
                  <a:srgbClr val="00B050"/>
                </a:solidFill>
              </a:rPr>
              <a:t>ст. ТОБОЛЬСК</a:t>
            </a:r>
          </a:p>
          <a:p>
            <a:pPr algn="ctr">
              <a:defRPr/>
            </a:pPr>
            <a:endParaRPr lang="ru-RU" sz="1400" b="1" cap="all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"/>
          <p:cNvSpPr/>
          <p:nvPr/>
        </p:nvSpPr>
        <p:spPr>
          <a:xfrm>
            <a:off x="7473280" y="5445224"/>
            <a:ext cx="1260000" cy="504056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42" name="Прямоугольник 2"/>
          <p:cNvSpPr/>
          <p:nvPr/>
        </p:nvSpPr>
        <p:spPr>
          <a:xfrm>
            <a:off x="7473280" y="2420888"/>
            <a:ext cx="1260000" cy="458850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+6,8%</a:t>
            </a:r>
            <a:endParaRPr lang="ru-RU" sz="2000" b="1" dirty="0"/>
          </a:p>
        </p:txBody>
      </p:sp>
      <p:sp>
        <p:nvSpPr>
          <p:cNvPr id="41" name="Прямоугольник 2"/>
          <p:cNvSpPr/>
          <p:nvPr/>
        </p:nvSpPr>
        <p:spPr>
          <a:xfrm>
            <a:off x="1116000" y="5373216"/>
            <a:ext cx="1260000" cy="576064"/>
          </a:xfrm>
          <a:custGeom>
            <a:avLst/>
            <a:gdLst>
              <a:gd name="connsiteX0" fmla="*/ 0 w 936104"/>
              <a:gd name="connsiteY0" fmla="*/ 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0 w 936104"/>
              <a:gd name="connsiteY4" fmla="*/ 0 h 360040"/>
              <a:gd name="connsiteX0" fmla="*/ 0 w 943788"/>
              <a:gd name="connsiteY0" fmla="*/ 153680 h 360040"/>
              <a:gd name="connsiteX1" fmla="*/ 943788 w 943788"/>
              <a:gd name="connsiteY1" fmla="*/ 0 h 360040"/>
              <a:gd name="connsiteX2" fmla="*/ 943788 w 943788"/>
              <a:gd name="connsiteY2" fmla="*/ 360040 h 360040"/>
              <a:gd name="connsiteX3" fmla="*/ 7684 w 943788"/>
              <a:gd name="connsiteY3" fmla="*/ 360040 h 360040"/>
              <a:gd name="connsiteX4" fmla="*/ 0 w 943788"/>
              <a:gd name="connsiteY4" fmla="*/ 153680 h 360040"/>
              <a:gd name="connsiteX0" fmla="*/ 1841 w 936104"/>
              <a:gd name="connsiteY0" fmla="*/ 153680 h 360040"/>
              <a:gd name="connsiteX1" fmla="*/ 936104 w 936104"/>
              <a:gd name="connsiteY1" fmla="*/ 0 h 360040"/>
              <a:gd name="connsiteX2" fmla="*/ 936104 w 936104"/>
              <a:gd name="connsiteY2" fmla="*/ 360040 h 360040"/>
              <a:gd name="connsiteX3" fmla="*/ 0 w 936104"/>
              <a:gd name="connsiteY3" fmla="*/ 360040 h 360040"/>
              <a:gd name="connsiteX4" fmla="*/ 1841 w 936104"/>
              <a:gd name="connsiteY4" fmla="*/ 15368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104" h="360040">
                <a:moveTo>
                  <a:pt x="1841" y="153680"/>
                </a:moveTo>
                <a:lnTo>
                  <a:pt x="936104" y="0"/>
                </a:lnTo>
                <a:lnTo>
                  <a:pt x="936104" y="360040"/>
                </a:lnTo>
                <a:lnTo>
                  <a:pt x="0" y="360040"/>
                </a:lnTo>
                <a:cubicBezTo>
                  <a:pt x="614" y="291253"/>
                  <a:pt x="1227" y="222467"/>
                  <a:pt x="1841" y="1536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+101,5%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955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Hc4u4rPkCajZcDP8gVu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bdIJd8ck2_aWfwDLFf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GPtT5.uUur1wPrafzW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zMYwa7NkaPO5GE0DtA7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77708</TotalTime>
  <Words>1981</Words>
  <Application>Microsoft Office PowerPoint</Application>
  <PresentationFormat>Лист A4 (210x297 мм)</PresentationFormat>
  <Paragraphs>876</Paragraphs>
  <Slides>28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16_Тема Office</vt:lpstr>
      <vt:lpstr>24_Тема Office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Водолеев Станислав Павлович</dc:creator>
  <cp:lastModifiedBy>VZhigarin</cp:lastModifiedBy>
  <cp:revision>1992</cp:revision>
  <cp:lastPrinted>2015-06-04T11:55:58Z</cp:lastPrinted>
  <dcterms:created xsi:type="dcterms:W3CDTF">2012-07-24T05:22:25Z</dcterms:created>
  <dcterms:modified xsi:type="dcterms:W3CDTF">2015-06-07T09:32:58Z</dcterms:modified>
</cp:coreProperties>
</file>